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media/image41.jpg" ContentType="image/jpeg"/>
  <Override PartName="/ppt/theme/theme2.xml" ContentType="application/vnd.openxmlformats-officedocument.theme+xml"/>
  <Override PartName="/ppt/theme/theme3.xml" ContentType="application/vnd.openxmlformats-officedocument.theme+xml"/>
  <Override PartName="/ppt/media/image7.jpg" ContentType="image/jpeg"/>
  <Override PartName="/ppt/media/image11.jpg" ContentType="image/jpeg"/>
  <Override PartName="/ppt/media/image14.jpg" ContentType="image/jpeg"/>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256" r:id="rId3"/>
    <p:sldId id="299" r:id="rId4"/>
    <p:sldId id="434" r:id="rId5"/>
    <p:sldId id="505" r:id="rId6"/>
    <p:sldId id="305" r:id="rId7"/>
    <p:sldId id="267" r:id="rId8"/>
    <p:sldId id="618" r:id="rId9"/>
    <p:sldId id="542" r:id="rId10"/>
    <p:sldId id="620" r:id="rId11"/>
    <p:sldId id="257" r:id="rId12"/>
    <p:sldId id="451" r:id="rId13"/>
    <p:sldId id="416" r:id="rId14"/>
    <p:sldId id="436" r:id="rId15"/>
    <p:sldId id="388" r:id="rId16"/>
    <p:sldId id="440" r:id="rId17"/>
    <p:sldId id="438" r:id="rId18"/>
    <p:sldId id="598" r:id="rId19"/>
    <p:sldId id="577" r:id="rId20"/>
    <p:sldId id="536" r:id="rId21"/>
    <p:sldId id="537" r:id="rId22"/>
    <p:sldId id="599" r:id="rId23"/>
    <p:sldId id="442" r:id="rId24"/>
    <p:sldId id="439" r:id="rId25"/>
    <p:sldId id="616" r:id="rId26"/>
    <p:sldId id="619" r:id="rId27"/>
    <p:sldId id="606" r:id="rId28"/>
    <p:sldId id="607" r:id="rId29"/>
    <p:sldId id="262" r:id="rId30"/>
    <p:sldId id="610" r:id="rId31"/>
    <p:sldId id="264" r:id="rId32"/>
    <p:sldId id="265" r:id="rId33"/>
    <p:sldId id="266" r:id="rId34"/>
    <p:sldId id="611" r:id="rId35"/>
    <p:sldId id="268" r:id="rId36"/>
    <p:sldId id="269" r:id="rId37"/>
    <p:sldId id="270" r:id="rId38"/>
    <p:sldId id="271" r:id="rId39"/>
    <p:sldId id="614" r:id="rId40"/>
    <p:sldId id="615" r:id="rId41"/>
    <p:sldId id="272" r:id="rId42"/>
    <p:sldId id="419" r:id="rId43"/>
    <p:sldId id="420" r:id="rId44"/>
    <p:sldId id="302" r:id="rId45"/>
    <p:sldId id="407" r:id="rId46"/>
    <p:sldId id="578" r:id="rId47"/>
    <p:sldId id="429" r:id="rId48"/>
    <p:sldId id="421" r:id="rId49"/>
    <p:sldId id="621" r:id="rId50"/>
    <p:sldId id="623" r:id="rId51"/>
    <p:sldId id="425" r:id="rId52"/>
    <p:sldId id="622" r:id="rId53"/>
    <p:sldId id="261" r:id="rId54"/>
    <p:sldId id="417" r:id="rId55"/>
    <p:sldId id="603" r:id="rId56"/>
    <p:sldId id="55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5D7C3B-840F-456A-A2FD-C0BEAFE0D888}" v="15" dt="2025-02-05T11:19:51.8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E586BA-C01C-4118-8CCC-AB4AC80AFC0C}"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GB"/>
        </a:p>
      </dgm:t>
    </dgm:pt>
    <dgm:pt modelId="{79A42B7F-B754-4FBF-83D8-0222A679EE5A}">
      <dgm:prSet phldrT="[Text]"/>
      <dgm:spPr/>
      <dgm:t>
        <a:bodyPr/>
        <a:lstStyle/>
        <a:p>
          <a:r>
            <a:rPr lang="en-GB" b="1" dirty="0">
              <a:solidFill>
                <a:srgbClr val="002060"/>
              </a:solidFill>
              <a:latin typeface="Aptos" panose="020B0004020202020204" pitchFamily="34" charset="0"/>
              <a:cs typeface="Arial" panose="020B0604020202020204" pitchFamily="34" charset="0"/>
            </a:rPr>
            <a:t>More subtle social presentation of Autistic girls</a:t>
          </a:r>
        </a:p>
      </dgm:t>
    </dgm:pt>
    <dgm:pt modelId="{86CA87C8-B233-42F4-A189-E778822EC045}" type="parTrans" cxnId="{63F6BB18-98FD-4BA0-840F-E2A447304FA1}">
      <dgm:prSet/>
      <dgm:spPr/>
      <dgm:t>
        <a:bodyPr/>
        <a:lstStyle/>
        <a:p>
          <a:endParaRPr lang="en-GB">
            <a:latin typeface="Aptos" panose="020B0004020202020204" pitchFamily="34" charset="0"/>
          </a:endParaRPr>
        </a:p>
      </dgm:t>
    </dgm:pt>
    <dgm:pt modelId="{9B18502E-2574-4423-B7A3-8BDAFFAC9D59}" type="sibTrans" cxnId="{63F6BB18-98FD-4BA0-840F-E2A447304FA1}">
      <dgm:prSet/>
      <dgm:spPr/>
      <dgm:t>
        <a:bodyPr/>
        <a:lstStyle/>
        <a:p>
          <a:endParaRPr lang="en-GB">
            <a:latin typeface="Aptos" panose="020B0004020202020204" pitchFamily="34" charset="0"/>
          </a:endParaRPr>
        </a:p>
      </dgm:t>
    </dgm:pt>
    <dgm:pt modelId="{00141A1F-7CBF-4DF0-ACAB-A3D5AFA9CB8E}">
      <dgm:prSet phldrT="[Text]" custT="1"/>
      <dgm:spPr/>
      <dgm:t>
        <a:bodyPr/>
        <a:lstStyle/>
        <a:p>
          <a:r>
            <a:rPr lang="en-GB" sz="2000" dirty="0">
              <a:latin typeface="Aptos" panose="020B0004020202020204" pitchFamily="34" charset="0"/>
              <a:cs typeface="Arial" panose="020B0604020202020204" pitchFamily="34" charset="0"/>
            </a:rPr>
            <a:t>Might obsess over one friend or have imaginary friends</a:t>
          </a:r>
        </a:p>
      </dgm:t>
    </dgm:pt>
    <dgm:pt modelId="{624402AF-C59D-4972-91EE-06340996A8B1}" type="parTrans" cxnId="{27897780-4F1D-4E78-B87D-9B51126E36A2}">
      <dgm:prSet/>
      <dgm:spPr/>
      <dgm:t>
        <a:bodyPr/>
        <a:lstStyle/>
        <a:p>
          <a:endParaRPr lang="en-GB">
            <a:latin typeface="Aptos" panose="020B0004020202020204" pitchFamily="34" charset="0"/>
          </a:endParaRPr>
        </a:p>
      </dgm:t>
    </dgm:pt>
    <dgm:pt modelId="{0DA62CB4-8113-45F2-8D8E-EBB0CB7C6E39}" type="sibTrans" cxnId="{27897780-4F1D-4E78-B87D-9B51126E36A2}">
      <dgm:prSet/>
      <dgm:spPr/>
      <dgm:t>
        <a:bodyPr/>
        <a:lstStyle/>
        <a:p>
          <a:endParaRPr lang="en-GB">
            <a:latin typeface="Aptos" panose="020B0004020202020204" pitchFamily="34" charset="0"/>
          </a:endParaRPr>
        </a:p>
      </dgm:t>
    </dgm:pt>
    <dgm:pt modelId="{1992D79E-6FC9-40D4-BBB1-51708B5E548D}">
      <dgm:prSet phldrT="[Text]" custT="1"/>
      <dgm:spPr/>
      <dgm:t>
        <a:bodyPr/>
        <a:lstStyle/>
        <a:p>
          <a:r>
            <a:rPr lang="en-GB" sz="2000" dirty="0">
              <a:latin typeface="Aptos" panose="020B0004020202020204" pitchFamily="34" charset="0"/>
              <a:cs typeface="Arial" panose="020B0604020202020204" pitchFamily="34" charset="0"/>
            </a:rPr>
            <a:t>When frustrated may withdraw, tantrum, cry, appear moody or opt for selective mutism</a:t>
          </a:r>
        </a:p>
      </dgm:t>
    </dgm:pt>
    <dgm:pt modelId="{392A9F9A-5612-4D15-8523-FA0DEFB8E59E}" type="parTrans" cxnId="{EEA9D512-5A8D-433F-9359-E8A75FA66F7D}">
      <dgm:prSet/>
      <dgm:spPr/>
      <dgm:t>
        <a:bodyPr/>
        <a:lstStyle/>
        <a:p>
          <a:endParaRPr lang="en-GB">
            <a:latin typeface="Aptos" panose="020B0004020202020204" pitchFamily="34" charset="0"/>
          </a:endParaRPr>
        </a:p>
      </dgm:t>
    </dgm:pt>
    <dgm:pt modelId="{56223717-FB59-4B6E-8095-0E8A1CDB25B7}" type="sibTrans" cxnId="{EEA9D512-5A8D-433F-9359-E8A75FA66F7D}">
      <dgm:prSet/>
      <dgm:spPr/>
      <dgm:t>
        <a:bodyPr/>
        <a:lstStyle/>
        <a:p>
          <a:endParaRPr lang="en-GB">
            <a:latin typeface="Aptos" panose="020B0004020202020204" pitchFamily="34" charset="0"/>
          </a:endParaRPr>
        </a:p>
      </dgm:t>
    </dgm:pt>
    <dgm:pt modelId="{EED14DCE-7378-47DC-9B6D-7332B0FC5200}">
      <dgm:prSet phldrT="[Text]" custT="1"/>
      <dgm:spPr/>
      <dgm:t>
        <a:bodyPr/>
        <a:lstStyle/>
        <a:p>
          <a:r>
            <a:rPr lang="en-GB" sz="2000" dirty="0">
              <a:latin typeface="Aptos" panose="020B0004020202020204" pitchFamily="34" charset="0"/>
              <a:cs typeface="Arial" panose="020B0604020202020204" pitchFamily="34" charset="0"/>
            </a:rPr>
            <a:t>May use correct gestures at correct times but these maybe learnt gestures</a:t>
          </a:r>
        </a:p>
      </dgm:t>
    </dgm:pt>
    <dgm:pt modelId="{D4003879-3313-4914-9F29-0043154B9863}" type="parTrans" cxnId="{FC1EF4D1-52F0-4DD3-8A12-30BD9E3C7E29}">
      <dgm:prSet/>
      <dgm:spPr/>
      <dgm:t>
        <a:bodyPr/>
        <a:lstStyle/>
        <a:p>
          <a:endParaRPr lang="en-GB">
            <a:latin typeface="Aptos" panose="020B0004020202020204" pitchFamily="34" charset="0"/>
          </a:endParaRPr>
        </a:p>
      </dgm:t>
    </dgm:pt>
    <dgm:pt modelId="{D0B9C779-6004-4B41-80F6-8D60FDF6E5DC}" type="sibTrans" cxnId="{FC1EF4D1-52F0-4DD3-8A12-30BD9E3C7E29}">
      <dgm:prSet/>
      <dgm:spPr/>
      <dgm:t>
        <a:bodyPr/>
        <a:lstStyle/>
        <a:p>
          <a:endParaRPr lang="en-GB">
            <a:latin typeface="Aptos" panose="020B0004020202020204" pitchFamily="34" charset="0"/>
          </a:endParaRPr>
        </a:p>
      </dgm:t>
    </dgm:pt>
    <dgm:pt modelId="{29BD1E90-518D-4256-A687-B0F80F1E2E81}">
      <dgm:prSet custT="1"/>
      <dgm:spPr/>
      <dgm:t>
        <a:bodyPr/>
        <a:lstStyle/>
        <a:p>
          <a:r>
            <a:rPr lang="en-GB" sz="2000" dirty="0">
              <a:latin typeface="Aptos" panose="020B0004020202020204" pitchFamily="34" charset="0"/>
              <a:cs typeface="Arial" panose="020B0604020202020204" pitchFamily="34" charset="0"/>
            </a:rPr>
            <a:t>More gender stereotypical interests e.g., pets, crafts, literature, people </a:t>
          </a:r>
        </a:p>
      </dgm:t>
    </dgm:pt>
    <dgm:pt modelId="{73A2F4F1-5C5B-48FD-9569-AD00CFF6B165}" type="parTrans" cxnId="{A6323708-516F-4D3B-BDAE-96C8B0DC2707}">
      <dgm:prSet/>
      <dgm:spPr/>
      <dgm:t>
        <a:bodyPr/>
        <a:lstStyle/>
        <a:p>
          <a:endParaRPr lang="en-GB">
            <a:latin typeface="Aptos" panose="020B0004020202020204" pitchFamily="34" charset="0"/>
          </a:endParaRPr>
        </a:p>
      </dgm:t>
    </dgm:pt>
    <dgm:pt modelId="{6627E8D6-21F0-448E-835E-71F6AD47E4A9}" type="sibTrans" cxnId="{A6323708-516F-4D3B-BDAE-96C8B0DC2707}">
      <dgm:prSet/>
      <dgm:spPr/>
      <dgm:t>
        <a:bodyPr/>
        <a:lstStyle/>
        <a:p>
          <a:endParaRPr lang="en-GB">
            <a:latin typeface="Aptos" panose="020B0004020202020204" pitchFamily="34" charset="0"/>
          </a:endParaRPr>
        </a:p>
      </dgm:t>
    </dgm:pt>
    <dgm:pt modelId="{EC0955AD-0196-4726-9B97-F9538EAEB8D8}">
      <dgm:prSet custT="1"/>
      <dgm:spPr/>
      <dgm:t>
        <a:bodyPr/>
        <a:lstStyle/>
        <a:p>
          <a:r>
            <a:rPr lang="en-GB" sz="2000" dirty="0">
              <a:latin typeface="Aptos" panose="020B0004020202020204" pitchFamily="34" charset="0"/>
              <a:cs typeface="Arial" panose="020B0604020202020204" pitchFamily="34" charset="0"/>
            </a:rPr>
            <a:t>May withdraw if preferred friendship is not mutual or exclusive</a:t>
          </a:r>
        </a:p>
      </dgm:t>
    </dgm:pt>
    <dgm:pt modelId="{15EDD4CD-0489-440A-B578-14F09CABD899}" type="parTrans" cxnId="{FA94E663-8E1C-4773-88EB-792FC959E3D2}">
      <dgm:prSet/>
      <dgm:spPr/>
      <dgm:t>
        <a:bodyPr/>
        <a:lstStyle/>
        <a:p>
          <a:endParaRPr lang="en-GB">
            <a:latin typeface="Aptos" panose="020B0004020202020204" pitchFamily="34" charset="0"/>
          </a:endParaRPr>
        </a:p>
      </dgm:t>
    </dgm:pt>
    <dgm:pt modelId="{FBCC77D4-3A84-47DB-8309-C25637FEEECF}" type="sibTrans" cxnId="{FA94E663-8E1C-4773-88EB-792FC959E3D2}">
      <dgm:prSet/>
      <dgm:spPr/>
      <dgm:t>
        <a:bodyPr/>
        <a:lstStyle/>
        <a:p>
          <a:endParaRPr lang="en-GB">
            <a:latin typeface="Aptos" panose="020B0004020202020204" pitchFamily="34" charset="0"/>
          </a:endParaRPr>
        </a:p>
      </dgm:t>
    </dgm:pt>
    <dgm:pt modelId="{7548BF76-29E0-4907-B99C-276FD77E839E}">
      <dgm:prSet custT="1"/>
      <dgm:spPr/>
      <dgm:t>
        <a:bodyPr/>
        <a:lstStyle/>
        <a:p>
          <a:r>
            <a:rPr lang="en-GB" sz="2000" dirty="0">
              <a:latin typeface="Aptos" panose="020B0004020202020204" pitchFamily="34" charset="0"/>
              <a:cs typeface="Arial" panose="020B0604020202020204" pitchFamily="34" charset="0"/>
            </a:rPr>
            <a:t>May have a rich or complex fantasy world</a:t>
          </a:r>
        </a:p>
      </dgm:t>
    </dgm:pt>
    <dgm:pt modelId="{CEEA578D-8F84-46E4-8AA0-8ECF1D6216D4}" type="parTrans" cxnId="{F71AFE35-306B-4A0A-BAE6-C9EB730C5833}">
      <dgm:prSet/>
      <dgm:spPr/>
      <dgm:t>
        <a:bodyPr/>
        <a:lstStyle/>
        <a:p>
          <a:endParaRPr lang="en-GB">
            <a:latin typeface="Aptos" panose="020B0004020202020204" pitchFamily="34" charset="0"/>
          </a:endParaRPr>
        </a:p>
      </dgm:t>
    </dgm:pt>
    <dgm:pt modelId="{7CB20475-F110-42DB-A01A-5B5AA61AE38D}" type="sibTrans" cxnId="{F71AFE35-306B-4A0A-BAE6-C9EB730C5833}">
      <dgm:prSet/>
      <dgm:spPr/>
      <dgm:t>
        <a:bodyPr/>
        <a:lstStyle/>
        <a:p>
          <a:endParaRPr lang="en-GB">
            <a:latin typeface="Aptos" panose="020B0004020202020204" pitchFamily="34" charset="0"/>
          </a:endParaRPr>
        </a:p>
      </dgm:t>
    </dgm:pt>
    <dgm:pt modelId="{5FF16DAE-AF6A-4B7A-BBAD-2CCB629B56B5}">
      <dgm:prSet custT="1"/>
      <dgm:spPr/>
      <dgm:t>
        <a:bodyPr/>
        <a:lstStyle/>
        <a:p>
          <a:r>
            <a:rPr lang="en-GB" sz="2000" dirty="0">
              <a:latin typeface="Aptos" panose="020B0004020202020204" pitchFamily="34" charset="0"/>
              <a:cs typeface="Arial" panose="020B0604020202020204" pitchFamily="34" charset="0"/>
            </a:rPr>
            <a:t>Can be passive and shy to not draw attention to themselves</a:t>
          </a:r>
        </a:p>
      </dgm:t>
    </dgm:pt>
    <dgm:pt modelId="{182AE434-7513-4754-9481-8ACD9A68A665}" type="sibTrans" cxnId="{4508D114-A62F-4E4C-A05E-E5A9E654F8E4}">
      <dgm:prSet/>
      <dgm:spPr/>
      <dgm:t>
        <a:bodyPr/>
        <a:lstStyle/>
        <a:p>
          <a:endParaRPr lang="en-GB">
            <a:latin typeface="Aptos" panose="020B0004020202020204" pitchFamily="34" charset="0"/>
          </a:endParaRPr>
        </a:p>
      </dgm:t>
    </dgm:pt>
    <dgm:pt modelId="{8A11875E-9829-4417-B047-74B4EAD7C9CF}" type="parTrans" cxnId="{4508D114-A62F-4E4C-A05E-E5A9E654F8E4}">
      <dgm:prSet/>
      <dgm:spPr/>
      <dgm:t>
        <a:bodyPr/>
        <a:lstStyle/>
        <a:p>
          <a:endParaRPr lang="en-GB">
            <a:latin typeface="Aptos" panose="020B0004020202020204" pitchFamily="34" charset="0"/>
          </a:endParaRPr>
        </a:p>
      </dgm:t>
    </dgm:pt>
    <dgm:pt modelId="{C4FF77FB-9ED2-4590-B4C4-102EA6630A88}" type="pres">
      <dgm:prSet presAssocID="{AEE586BA-C01C-4118-8CCC-AB4AC80AFC0C}" presName="Name0" presStyleCnt="0">
        <dgm:presLayoutVars>
          <dgm:chMax val="1"/>
          <dgm:chPref val="1"/>
          <dgm:dir/>
          <dgm:animOne val="branch"/>
          <dgm:animLvl val="lvl"/>
        </dgm:presLayoutVars>
      </dgm:prSet>
      <dgm:spPr/>
    </dgm:pt>
    <dgm:pt modelId="{3246CEA6-1D94-4D8C-B42F-150B148E8F08}" type="pres">
      <dgm:prSet presAssocID="{79A42B7F-B754-4FBF-83D8-0222A679EE5A}" presName="singleCycle" presStyleCnt="0"/>
      <dgm:spPr/>
    </dgm:pt>
    <dgm:pt modelId="{8AC3EF0E-E5E0-42A0-A722-FF94DF347D57}" type="pres">
      <dgm:prSet presAssocID="{79A42B7F-B754-4FBF-83D8-0222A679EE5A}" presName="singleCenter" presStyleLbl="node1" presStyleIdx="0" presStyleCnt="8" custScaleX="135791" custScaleY="92182">
        <dgm:presLayoutVars>
          <dgm:chMax val="7"/>
          <dgm:chPref val="7"/>
        </dgm:presLayoutVars>
      </dgm:prSet>
      <dgm:spPr/>
    </dgm:pt>
    <dgm:pt modelId="{97C7CC82-50D6-465F-8EF1-1DEBFC56C8D4}" type="pres">
      <dgm:prSet presAssocID="{624402AF-C59D-4972-91EE-06340996A8B1}" presName="Name56" presStyleLbl="parChTrans1D2" presStyleIdx="0" presStyleCnt="7"/>
      <dgm:spPr/>
    </dgm:pt>
    <dgm:pt modelId="{28B4B113-3161-4503-BDE1-DCDB5910AEB3}" type="pres">
      <dgm:prSet presAssocID="{00141A1F-7CBF-4DF0-ACAB-A3D5AFA9CB8E}" presName="text0" presStyleLbl="node1" presStyleIdx="1" presStyleCnt="8" custScaleX="197821" custScaleY="90357">
        <dgm:presLayoutVars>
          <dgm:bulletEnabled val="1"/>
        </dgm:presLayoutVars>
      </dgm:prSet>
      <dgm:spPr/>
    </dgm:pt>
    <dgm:pt modelId="{DB77B7BF-80EF-47E7-BD99-00B5EDA67428}" type="pres">
      <dgm:prSet presAssocID="{392A9F9A-5612-4D15-8523-FA0DEFB8E59E}" presName="Name56" presStyleLbl="parChTrans1D2" presStyleIdx="1" presStyleCnt="7"/>
      <dgm:spPr/>
    </dgm:pt>
    <dgm:pt modelId="{ABEC3D46-CC14-46B2-A191-138156347806}" type="pres">
      <dgm:prSet presAssocID="{1992D79E-6FC9-40D4-BBB1-51708B5E548D}" presName="text0" presStyleLbl="node1" presStyleIdx="2" presStyleCnt="8" custScaleX="211484" custScaleY="146083" custRadScaleRad="133144" custRadScaleInc="33966">
        <dgm:presLayoutVars>
          <dgm:bulletEnabled val="1"/>
        </dgm:presLayoutVars>
      </dgm:prSet>
      <dgm:spPr/>
    </dgm:pt>
    <dgm:pt modelId="{F2A01430-1671-4A14-9967-B4C4F75A10F4}" type="pres">
      <dgm:prSet presAssocID="{D4003879-3313-4914-9F29-0043154B9863}" presName="Name56" presStyleLbl="parChTrans1D2" presStyleIdx="2" presStyleCnt="7"/>
      <dgm:spPr/>
    </dgm:pt>
    <dgm:pt modelId="{679750E0-F80B-4899-BE45-A210B1AD9267}" type="pres">
      <dgm:prSet presAssocID="{EED14DCE-7378-47DC-9B6D-7332B0FC5200}" presName="text0" presStyleLbl="node1" presStyleIdx="3" presStyleCnt="8" custScaleX="201392" custScaleY="138511" custRadScaleRad="111790" custRadScaleInc="-27584">
        <dgm:presLayoutVars>
          <dgm:bulletEnabled val="1"/>
        </dgm:presLayoutVars>
      </dgm:prSet>
      <dgm:spPr/>
    </dgm:pt>
    <dgm:pt modelId="{EA01D1F7-F715-40E9-819E-2A35029EA487}" type="pres">
      <dgm:prSet presAssocID="{73A2F4F1-5C5B-48FD-9569-AD00CFF6B165}" presName="Name56" presStyleLbl="parChTrans1D2" presStyleIdx="3" presStyleCnt="7"/>
      <dgm:spPr/>
    </dgm:pt>
    <dgm:pt modelId="{BD1BC93E-06D7-41F2-B75D-6F09654154C7}" type="pres">
      <dgm:prSet presAssocID="{29BD1E90-518D-4256-A687-B0F80F1E2E81}" presName="text0" presStyleLbl="node1" presStyleIdx="4" presStyleCnt="8" custScaleX="246246" custScaleY="99534" custRadScaleRad="135161" custRadScaleInc="577540">
        <dgm:presLayoutVars>
          <dgm:bulletEnabled val="1"/>
        </dgm:presLayoutVars>
      </dgm:prSet>
      <dgm:spPr/>
    </dgm:pt>
    <dgm:pt modelId="{C969B395-9AC2-42E9-AE97-A3F3537F024A}" type="pres">
      <dgm:prSet presAssocID="{8A11875E-9829-4417-B047-74B4EAD7C9CF}" presName="Name56" presStyleLbl="parChTrans1D2" presStyleIdx="4" presStyleCnt="7"/>
      <dgm:spPr/>
    </dgm:pt>
    <dgm:pt modelId="{ACDEF17B-B53E-4FD4-B63B-50287BE1FAFC}" type="pres">
      <dgm:prSet presAssocID="{5FF16DAE-AF6A-4B7A-BBAD-2CCB629B56B5}" presName="text0" presStyleLbl="node1" presStyleIdx="5" presStyleCnt="8" custScaleX="246950" custScaleY="128493" custRadScaleRad="121946" custRadScaleInc="29669">
        <dgm:presLayoutVars>
          <dgm:bulletEnabled val="1"/>
        </dgm:presLayoutVars>
      </dgm:prSet>
      <dgm:spPr/>
    </dgm:pt>
    <dgm:pt modelId="{51F33BF7-3060-484E-97C0-0CCCAC923A65}" type="pres">
      <dgm:prSet presAssocID="{15EDD4CD-0489-440A-B578-14F09CABD899}" presName="Name56" presStyleLbl="parChTrans1D2" presStyleIdx="5" presStyleCnt="7"/>
      <dgm:spPr/>
    </dgm:pt>
    <dgm:pt modelId="{B0DA430F-3309-4A63-9374-B94427BC6497}" type="pres">
      <dgm:prSet presAssocID="{EC0955AD-0196-4726-9B97-F9538EAEB8D8}" presName="text0" presStyleLbl="node1" presStyleIdx="6" presStyleCnt="8" custScaleX="223794" custScaleY="129720" custRadScaleRad="111103" custRadScaleInc="33035">
        <dgm:presLayoutVars>
          <dgm:bulletEnabled val="1"/>
        </dgm:presLayoutVars>
      </dgm:prSet>
      <dgm:spPr/>
    </dgm:pt>
    <dgm:pt modelId="{4010E35D-E759-414B-AD15-FD812AE03028}" type="pres">
      <dgm:prSet presAssocID="{CEEA578D-8F84-46E4-8AA0-8ECF1D6216D4}" presName="Name56" presStyleLbl="parChTrans1D2" presStyleIdx="6" presStyleCnt="7"/>
      <dgm:spPr/>
    </dgm:pt>
    <dgm:pt modelId="{3D4C4D01-74EB-4DB5-9C5B-A1198F681814}" type="pres">
      <dgm:prSet presAssocID="{7548BF76-29E0-4907-B99C-276FD77E839E}" presName="text0" presStyleLbl="node1" presStyleIdx="7" presStyleCnt="8" custScaleX="197668" custScaleY="91705" custRadScaleRad="102094" custRadScaleInc="-667554">
        <dgm:presLayoutVars>
          <dgm:bulletEnabled val="1"/>
        </dgm:presLayoutVars>
      </dgm:prSet>
      <dgm:spPr/>
    </dgm:pt>
  </dgm:ptLst>
  <dgm:cxnLst>
    <dgm:cxn modelId="{A6323708-516F-4D3B-BDAE-96C8B0DC2707}" srcId="{79A42B7F-B754-4FBF-83D8-0222A679EE5A}" destId="{29BD1E90-518D-4256-A687-B0F80F1E2E81}" srcOrd="3" destOrd="0" parTransId="{73A2F4F1-5C5B-48FD-9569-AD00CFF6B165}" sibTransId="{6627E8D6-21F0-448E-835E-71F6AD47E4A9}"/>
    <dgm:cxn modelId="{EEA9D512-5A8D-433F-9359-E8A75FA66F7D}" srcId="{79A42B7F-B754-4FBF-83D8-0222A679EE5A}" destId="{1992D79E-6FC9-40D4-BBB1-51708B5E548D}" srcOrd="1" destOrd="0" parTransId="{392A9F9A-5612-4D15-8523-FA0DEFB8E59E}" sibTransId="{56223717-FB59-4B6E-8095-0E8A1CDB25B7}"/>
    <dgm:cxn modelId="{4508D114-A62F-4E4C-A05E-E5A9E654F8E4}" srcId="{79A42B7F-B754-4FBF-83D8-0222A679EE5A}" destId="{5FF16DAE-AF6A-4B7A-BBAD-2CCB629B56B5}" srcOrd="4" destOrd="0" parTransId="{8A11875E-9829-4417-B047-74B4EAD7C9CF}" sibTransId="{182AE434-7513-4754-9481-8ACD9A68A665}"/>
    <dgm:cxn modelId="{63F6BB18-98FD-4BA0-840F-E2A447304FA1}" srcId="{AEE586BA-C01C-4118-8CCC-AB4AC80AFC0C}" destId="{79A42B7F-B754-4FBF-83D8-0222A679EE5A}" srcOrd="0" destOrd="0" parTransId="{86CA87C8-B233-42F4-A189-E778822EC045}" sibTransId="{9B18502E-2574-4423-B7A3-8BDAFFAC9D59}"/>
    <dgm:cxn modelId="{D9378125-A07A-4D73-A776-6006D07A9BEC}" type="presOf" srcId="{00141A1F-7CBF-4DF0-ACAB-A3D5AFA9CB8E}" destId="{28B4B113-3161-4503-BDE1-DCDB5910AEB3}" srcOrd="0" destOrd="0" presId="urn:microsoft.com/office/officeart/2008/layout/RadialCluster"/>
    <dgm:cxn modelId="{BE8CCB28-8069-43C1-A309-A30F4425C4D0}" type="presOf" srcId="{8A11875E-9829-4417-B047-74B4EAD7C9CF}" destId="{C969B395-9AC2-42E9-AE97-A3F3537F024A}" srcOrd="0" destOrd="0" presId="urn:microsoft.com/office/officeart/2008/layout/RadialCluster"/>
    <dgm:cxn modelId="{9CC27F2E-4D99-46FA-8286-94D640761364}" type="presOf" srcId="{D4003879-3313-4914-9F29-0043154B9863}" destId="{F2A01430-1671-4A14-9967-B4C4F75A10F4}" srcOrd="0" destOrd="0" presId="urn:microsoft.com/office/officeart/2008/layout/RadialCluster"/>
    <dgm:cxn modelId="{F71AFE35-306B-4A0A-BAE6-C9EB730C5833}" srcId="{79A42B7F-B754-4FBF-83D8-0222A679EE5A}" destId="{7548BF76-29E0-4907-B99C-276FD77E839E}" srcOrd="6" destOrd="0" parTransId="{CEEA578D-8F84-46E4-8AA0-8ECF1D6216D4}" sibTransId="{7CB20475-F110-42DB-A01A-5B5AA61AE38D}"/>
    <dgm:cxn modelId="{95E1B83D-044A-4917-8EC2-5E85548E5298}" type="presOf" srcId="{AEE586BA-C01C-4118-8CCC-AB4AC80AFC0C}" destId="{C4FF77FB-9ED2-4590-B4C4-102EA6630A88}" srcOrd="0" destOrd="0" presId="urn:microsoft.com/office/officeart/2008/layout/RadialCluster"/>
    <dgm:cxn modelId="{43D3F35E-7360-419E-A63E-CC4F18891039}" type="presOf" srcId="{15EDD4CD-0489-440A-B578-14F09CABD899}" destId="{51F33BF7-3060-484E-97C0-0CCCAC923A65}" srcOrd="0" destOrd="0" presId="urn:microsoft.com/office/officeart/2008/layout/RadialCluster"/>
    <dgm:cxn modelId="{FA94E663-8E1C-4773-88EB-792FC959E3D2}" srcId="{79A42B7F-B754-4FBF-83D8-0222A679EE5A}" destId="{EC0955AD-0196-4726-9B97-F9538EAEB8D8}" srcOrd="5" destOrd="0" parTransId="{15EDD4CD-0489-440A-B578-14F09CABD899}" sibTransId="{FBCC77D4-3A84-47DB-8309-C25637FEEECF}"/>
    <dgm:cxn modelId="{7A2FBD4A-2DC1-4F28-83C9-772EDCD5D67F}" type="presOf" srcId="{5FF16DAE-AF6A-4B7A-BBAD-2CCB629B56B5}" destId="{ACDEF17B-B53E-4FD4-B63B-50287BE1FAFC}" srcOrd="0" destOrd="0" presId="urn:microsoft.com/office/officeart/2008/layout/RadialCluster"/>
    <dgm:cxn modelId="{4A62F34A-44ED-4704-801A-A9DBCD0F1549}" type="presOf" srcId="{29BD1E90-518D-4256-A687-B0F80F1E2E81}" destId="{BD1BC93E-06D7-41F2-B75D-6F09654154C7}" srcOrd="0" destOrd="0" presId="urn:microsoft.com/office/officeart/2008/layout/RadialCluster"/>
    <dgm:cxn modelId="{27897780-4F1D-4E78-B87D-9B51126E36A2}" srcId="{79A42B7F-B754-4FBF-83D8-0222A679EE5A}" destId="{00141A1F-7CBF-4DF0-ACAB-A3D5AFA9CB8E}" srcOrd="0" destOrd="0" parTransId="{624402AF-C59D-4972-91EE-06340996A8B1}" sibTransId="{0DA62CB4-8113-45F2-8D8E-EBB0CB7C6E39}"/>
    <dgm:cxn modelId="{83A117A3-B273-47C7-8A6F-C8D1F8253684}" type="presOf" srcId="{EED14DCE-7378-47DC-9B6D-7332B0FC5200}" destId="{679750E0-F80B-4899-BE45-A210B1AD9267}" srcOrd="0" destOrd="0" presId="urn:microsoft.com/office/officeart/2008/layout/RadialCluster"/>
    <dgm:cxn modelId="{D32C7AA5-82BF-4545-8161-714B624E10C4}" type="presOf" srcId="{1992D79E-6FC9-40D4-BBB1-51708B5E548D}" destId="{ABEC3D46-CC14-46B2-A191-138156347806}" srcOrd="0" destOrd="0" presId="urn:microsoft.com/office/officeart/2008/layout/RadialCluster"/>
    <dgm:cxn modelId="{EFB482C0-7049-4519-9424-0B24BD5D97BF}" type="presOf" srcId="{7548BF76-29E0-4907-B99C-276FD77E839E}" destId="{3D4C4D01-74EB-4DB5-9C5B-A1198F681814}" srcOrd="0" destOrd="0" presId="urn:microsoft.com/office/officeart/2008/layout/RadialCluster"/>
    <dgm:cxn modelId="{BF3D91C0-A8E3-434B-8897-EC8E07C71B6D}" type="presOf" srcId="{79A42B7F-B754-4FBF-83D8-0222A679EE5A}" destId="{8AC3EF0E-E5E0-42A0-A722-FF94DF347D57}" srcOrd="0" destOrd="0" presId="urn:microsoft.com/office/officeart/2008/layout/RadialCluster"/>
    <dgm:cxn modelId="{8D86BFCA-9F6A-46AC-BC39-E68680D297DC}" type="presOf" srcId="{CEEA578D-8F84-46E4-8AA0-8ECF1D6216D4}" destId="{4010E35D-E759-414B-AD15-FD812AE03028}" srcOrd="0" destOrd="0" presId="urn:microsoft.com/office/officeart/2008/layout/RadialCluster"/>
    <dgm:cxn modelId="{FD74FCCB-ABB5-491A-A446-238DC59EEDCA}" type="presOf" srcId="{73A2F4F1-5C5B-48FD-9569-AD00CFF6B165}" destId="{EA01D1F7-F715-40E9-819E-2A35029EA487}" srcOrd="0" destOrd="0" presId="urn:microsoft.com/office/officeart/2008/layout/RadialCluster"/>
    <dgm:cxn modelId="{FC1EF4D1-52F0-4DD3-8A12-30BD9E3C7E29}" srcId="{79A42B7F-B754-4FBF-83D8-0222A679EE5A}" destId="{EED14DCE-7378-47DC-9B6D-7332B0FC5200}" srcOrd="2" destOrd="0" parTransId="{D4003879-3313-4914-9F29-0043154B9863}" sibTransId="{D0B9C779-6004-4B41-80F6-8D60FDF6E5DC}"/>
    <dgm:cxn modelId="{C0CB5DD6-41C7-4B75-B960-CE153890A8BD}" type="presOf" srcId="{EC0955AD-0196-4726-9B97-F9538EAEB8D8}" destId="{B0DA430F-3309-4A63-9374-B94427BC6497}" srcOrd="0" destOrd="0" presId="urn:microsoft.com/office/officeart/2008/layout/RadialCluster"/>
    <dgm:cxn modelId="{F7276ADF-6846-423D-B837-DA136542FC6D}" type="presOf" srcId="{392A9F9A-5612-4D15-8523-FA0DEFB8E59E}" destId="{DB77B7BF-80EF-47E7-BD99-00B5EDA67428}" srcOrd="0" destOrd="0" presId="urn:microsoft.com/office/officeart/2008/layout/RadialCluster"/>
    <dgm:cxn modelId="{352858F3-FFFE-415D-91DE-6CA83F2B5552}" type="presOf" srcId="{624402AF-C59D-4972-91EE-06340996A8B1}" destId="{97C7CC82-50D6-465F-8EF1-1DEBFC56C8D4}" srcOrd="0" destOrd="0" presId="urn:microsoft.com/office/officeart/2008/layout/RadialCluster"/>
    <dgm:cxn modelId="{D04A39D5-2EEA-422F-9246-086AD03A7E75}" type="presParOf" srcId="{C4FF77FB-9ED2-4590-B4C4-102EA6630A88}" destId="{3246CEA6-1D94-4D8C-B42F-150B148E8F08}" srcOrd="0" destOrd="0" presId="urn:microsoft.com/office/officeart/2008/layout/RadialCluster"/>
    <dgm:cxn modelId="{1090576D-A27E-471C-AE17-1C9ADA8E0C0E}" type="presParOf" srcId="{3246CEA6-1D94-4D8C-B42F-150B148E8F08}" destId="{8AC3EF0E-E5E0-42A0-A722-FF94DF347D57}" srcOrd="0" destOrd="0" presId="urn:microsoft.com/office/officeart/2008/layout/RadialCluster"/>
    <dgm:cxn modelId="{868C5C5B-5431-42CB-A30E-1311DDDBB6E2}" type="presParOf" srcId="{3246CEA6-1D94-4D8C-B42F-150B148E8F08}" destId="{97C7CC82-50D6-465F-8EF1-1DEBFC56C8D4}" srcOrd="1" destOrd="0" presId="urn:microsoft.com/office/officeart/2008/layout/RadialCluster"/>
    <dgm:cxn modelId="{626CCBD4-3123-4143-BCB1-857A2F890745}" type="presParOf" srcId="{3246CEA6-1D94-4D8C-B42F-150B148E8F08}" destId="{28B4B113-3161-4503-BDE1-DCDB5910AEB3}" srcOrd="2" destOrd="0" presId="urn:microsoft.com/office/officeart/2008/layout/RadialCluster"/>
    <dgm:cxn modelId="{4E3B009F-99D2-4F27-9499-DD0B35990782}" type="presParOf" srcId="{3246CEA6-1D94-4D8C-B42F-150B148E8F08}" destId="{DB77B7BF-80EF-47E7-BD99-00B5EDA67428}" srcOrd="3" destOrd="0" presId="urn:microsoft.com/office/officeart/2008/layout/RadialCluster"/>
    <dgm:cxn modelId="{D560695E-C311-41A7-956C-B186C3FFAFE1}" type="presParOf" srcId="{3246CEA6-1D94-4D8C-B42F-150B148E8F08}" destId="{ABEC3D46-CC14-46B2-A191-138156347806}" srcOrd="4" destOrd="0" presId="urn:microsoft.com/office/officeart/2008/layout/RadialCluster"/>
    <dgm:cxn modelId="{04EA7025-924C-4319-BBE0-26979A9C5462}" type="presParOf" srcId="{3246CEA6-1D94-4D8C-B42F-150B148E8F08}" destId="{F2A01430-1671-4A14-9967-B4C4F75A10F4}" srcOrd="5" destOrd="0" presId="urn:microsoft.com/office/officeart/2008/layout/RadialCluster"/>
    <dgm:cxn modelId="{D7A310D7-B169-4A1A-AA14-608079CBD029}" type="presParOf" srcId="{3246CEA6-1D94-4D8C-B42F-150B148E8F08}" destId="{679750E0-F80B-4899-BE45-A210B1AD9267}" srcOrd="6" destOrd="0" presId="urn:microsoft.com/office/officeart/2008/layout/RadialCluster"/>
    <dgm:cxn modelId="{9CFD62C5-74C9-4F98-BB6C-F131D30C8308}" type="presParOf" srcId="{3246CEA6-1D94-4D8C-B42F-150B148E8F08}" destId="{EA01D1F7-F715-40E9-819E-2A35029EA487}" srcOrd="7" destOrd="0" presId="urn:microsoft.com/office/officeart/2008/layout/RadialCluster"/>
    <dgm:cxn modelId="{A9387C3E-FCA3-4C0F-B2F7-81B36A9E3DC4}" type="presParOf" srcId="{3246CEA6-1D94-4D8C-B42F-150B148E8F08}" destId="{BD1BC93E-06D7-41F2-B75D-6F09654154C7}" srcOrd="8" destOrd="0" presId="urn:microsoft.com/office/officeart/2008/layout/RadialCluster"/>
    <dgm:cxn modelId="{1994D712-072C-4C04-AEE2-EF089B0AF3B4}" type="presParOf" srcId="{3246CEA6-1D94-4D8C-B42F-150B148E8F08}" destId="{C969B395-9AC2-42E9-AE97-A3F3537F024A}" srcOrd="9" destOrd="0" presId="urn:microsoft.com/office/officeart/2008/layout/RadialCluster"/>
    <dgm:cxn modelId="{74983F02-8D88-4B25-A060-890C96ACD9EF}" type="presParOf" srcId="{3246CEA6-1D94-4D8C-B42F-150B148E8F08}" destId="{ACDEF17B-B53E-4FD4-B63B-50287BE1FAFC}" srcOrd="10" destOrd="0" presId="urn:microsoft.com/office/officeart/2008/layout/RadialCluster"/>
    <dgm:cxn modelId="{2724C908-CD70-4BC6-B0A6-49AC543640F0}" type="presParOf" srcId="{3246CEA6-1D94-4D8C-B42F-150B148E8F08}" destId="{51F33BF7-3060-484E-97C0-0CCCAC923A65}" srcOrd="11" destOrd="0" presId="urn:microsoft.com/office/officeart/2008/layout/RadialCluster"/>
    <dgm:cxn modelId="{440BD76B-CC13-4F28-8A05-0F14FF9352FD}" type="presParOf" srcId="{3246CEA6-1D94-4D8C-B42F-150B148E8F08}" destId="{B0DA430F-3309-4A63-9374-B94427BC6497}" srcOrd="12" destOrd="0" presId="urn:microsoft.com/office/officeart/2008/layout/RadialCluster"/>
    <dgm:cxn modelId="{A4020191-BF64-4DC3-A326-48A12E3FC349}" type="presParOf" srcId="{3246CEA6-1D94-4D8C-B42F-150B148E8F08}" destId="{4010E35D-E759-414B-AD15-FD812AE03028}" srcOrd="13" destOrd="0" presId="urn:microsoft.com/office/officeart/2008/layout/RadialCluster"/>
    <dgm:cxn modelId="{D69BC461-773B-4947-9622-F738551CE1A8}" type="presParOf" srcId="{3246CEA6-1D94-4D8C-B42F-150B148E8F08}" destId="{3D4C4D01-74EB-4DB5-9C5B-A1198F681814}"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3EF0E-E5E0-42A0-A722-FF94DF347D57}">
      <dsp:nvSpPr>
        <dsp:cNvPr id="0" name=""/>
        <dsp:cNvSpPr/>
      </dsp:nvSpPr>
      <dsp:spPr>
        <a:xfrm>
          <a:off x="3717924" y="2171831"/>
          <a:ext cx="2438331" cy="16552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002060"/>
              </a:solidFill>
              <a:latin typeface="Aptos" panose="020B0004020202020204" pitchFamily="34" charset="0"/>
              <a:cs typeface="Arial" panose="020B0604020202020204" pitchFamily="34" charset="0"/>
            </a:rPr>
            <a:t>More subtle social presentation of Autistic girls</a:t>
          </a:r>
        </a:p>
      </dsp:txBody>
      <dsp:txXfrm>
        <a:off x="3798727" y="2252634"/>
        <a:ext cx="2276725" cy="1493660"/>
      </dsp:txXfrm>
    </dsp:sp>
    <dsp:sp modelId="{97C7CC82-50D6-465F-8EF1-1DEBFC56C8D4}">
      <dsp:nvSpPr>
        <dsp:cNvPr id="0" name=""/>
        <dsp:cNvSpPr/>
      </dsp:nvSpPr>
      <dsp:spPr>
        <a:xfrm rot="16200000">
          <a:off x="4396640" y="1631381"/>
          <a:ext cx="1080898" cy="0"/>
        </a:xfrm>
        <a:custGeom>
          <a:avLst/>
          <a:gdLst/>
          <a:ahLst/>
          <a:cxnLst/>
          <a:rect l="0" t="0" r="0" b="0"/>
          <a:pathLst>
            <a:path>
              <a:moveTo>
                <a:pt x="0" y="0"/>
              </a:moveTo>
              <a:lnTo>
                <a:pt x="1080898"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B4B113-3161-4503-BDE1-DCDB5910AEB3}">
      <dsp:nvSpPr>
        <dsp:cNvPr id="0" name=""/>
        <dsp:cNvSpPr/>
      </dsp:nvSpPr>
      <dsp:spPr>
        <a:xfrm>
          <a:off x="3747112" y="3859"/>
          <a:ext cx="2379956" cy="108707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ptos" panose="020B0004020202020204" pitchFamily="34" charset="0"/>
              <a:cs typeface="Arial" panose="020B0604020202020204" pitchFamily="34" charset="0"/>
            </a:rPr>
            <a:t>Might obsess over one friend or have imaginary friends</a:t>
          </a:r>
        </a:p>
      </dsp:txBody>
      <dsp:txXfrm>
        <a:off x="3800178" y="56925"/>
        <a:ext cx="2273824" cy="980940"/>
      </dsp:txXfrm>
    </dsp:sp>
    <dsp:sp modelId="{DB77B7BF-80EF-47E7-BD99-00B5EDA67428}">
      <dsp:nvSpPr>
        <dsp:cNvPr id="0" name=""/>
        <dsp:cNvSpPr/>
      </dsp:nvSpPr>
      <dsp:spPr>
        <a:xfrm rot="19809761">
          <a:off x="6130226" y="2202486"/>
          <a:ext cx="392735" cy="0"/>
        </a:xfrm>
        <a:custGeom>
          <a:avLst/>
          <a:gdLst/>
          <a:ahLst/>
          <a:cxnLst/>
          <a:rect l="0" t="0" r="0" b="0"/>
          <a:pathLst>
            <a:path>
              <a:moveTo>
                <a:pt x="0" y="0"/>
              </a:moveTo>
              <a:lnTo>
                <a:pt x="392735"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EC3D46-CC14-46B2-A191-138156347806}">
      <dsp:nvSpPr>
        <dsp:cNvPr id="0" name=""/>
        <dsp:cNvSpPr/>
      </dsp:nvSpPr>
      <dsp:spPr>
        <a:xfrm>
          <a:off x="6496931" y="496356"/>
          <a:ext cx="2544334" cy="175750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ptos" panose="020B0004020202020204" pitchFamily="34" charset="0"/>
              <a:cs typeface="Arial" panose="020B0604020202020204" pitchFamily="34" charset="0"/>
            </a:rPr>
            <a:t>When frustrated may withdraw, tantrum, cry, appear moody or opt for selective mutism</a:t>
          </a:r>
        </a:p>
      </dsp:txBody>
      <dsp:txXfrm>
        <a:off x="6582725" y="582150"/>
        <a:ext cx="2372746" cy="1585915"/>
      </dsp:txXfrm>
    </dsp:sp>
    <dsp:sp modelId="{F2A01430-1671-4A14-9967-B4C4F75A10F4}">
      <dsp:nvSpPr>
        <dsp:cNvPr id="0" name=""/>
        <dsp:cNvSpPr/>
      </dsp:nvSpPr>
      <dsp:spPr>
        <a:xfrm rot="345847">
          <a:off x="6155502" y="3137505"/>
          <a:ext cx="298189" cy="0"/>
        </a:xfrm>
        <a:custGeom>
          <a:avLst/>
          <a:gdLst/>
          <a:ahLst/>
          <a:cxnLst/>
          <a:rect l="0" t="0" r="0" b="0"/>
          <a:pathLst>
            <a:path>
              <a:moveTo>
                <a:pt x="0" y="0"/>
              </a:moveTo>
              <a:lnTo>
                <a:pt x="298189"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9750E0-F80B-4899-BE45-A210B1AD9267}">
      <dsp:nvSpPr>
        <dsp:cNvPr id="0" name=""/>
        <dsp:cNvSpPr/>
      </dsp:nvSpPr>
      <dsp:spPr>
        <a:xfrm>
          <a:off x="6452938" y="2441565"/>
          <a:ext cx="2422918" cy="166640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ptos" panose="020B0004020202020204" pitchFamily="34" charset="0"/>
              <a:cs typeface="Arial" panose="020B0604020202020204" pitchFamily="34" charset="0"/>
            </a:rPr>
            <a:t>May use correct gestures at correct times but these maybe learnt gestures</a:t>
          </a:r>
        </a:p>
      </dsp:txBody>
      <dsp:txXfrm>
        <a:off x="6534285" y="2522912"/>
        <a:ext cx="2260224" cy="1503712"/>
      </dsp:txXfrm>
    </dsp:sp>
    <dsp:sp modelId="{EA01D1F7-F715-40E9-819E-2A35029EA487}">
      <dsp:nvSpPr>
        <dsp:cNvPr id="0" name=""/>
        <dsp:cNvSpPr/>
      </dsp:nvSpPr>
      <dsp:spPr>
        <a:xfrm rot="12767760">
          <a:off x="3019879" y="2008466"/>
          <a:ext cx="758495" cy="0"/>
        </a:xfrm>
        <a:custGeom>
          <a:avLst/>
          <a:gdLst/>
          <a:ahLst/>
          <a:cxnLst/>
          <a:rect l="0" t="0" r="0" b="0"/>
          <a:pathLst>
            <a:path>
              <a:moveTo>
                <a:pt x="0" y="0"/>
              </a:moveTo>
              <a:lnTo>
                <a:pt x="758495"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1BC93E-06D7-41F2-B75D-6F09654154C7}">
      <dsp:nvSpPr>
        <dsp:cNvPr id="0" name=""/>
        <dsp:cNvSpPr/>
      </dsp:nvSpPr>
      <dsp:spPr>
        <a:xfrm>
          <a:off x="669849" y="605567"/>
          <a:ext cx="2962550" cy="119747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ptos" panose="020B0004020202020204" pitchFamily="34" charset="0"/>
              <a:cs typeface="Arial" panose="020B0604020202020204" pitchFamily="34" charset="0"/>
            </a:rPr>
            <a:t>More gender stereotypical interests e.g., pets, crafts, literature, people </a:t>
          </a:r>
        </a:p>
      </dsp:txBody>
      <dsp:txXfrm>
        <a:off x="728305" y="664023"/>
        <a:ext cx="2845638" cy="1080567"/>
      </dsp:txXfrm>
    </dsp:sp>
    <dsp:sp modelId="{C969B395-9AC2-42E9-AE97-A3F3537F024A}">
      <dsp:nvSpPr>
        <dsp:cNvPr id="0" name=""/>
        <dsp:cNvSpPr/>
      </dsp:nvSpPr>
      <dsp:spPr>
        <a:xfrm rot="7595992">
          <a:off x="3713507" y="4133359"/>
          <a:ext cx="762965" cy="0"/>
        </a:xfrm>
        <a:custGeom>
          <a:avLst/>
          <a:gdLst/>
          <a:ahLst/>
          <a:cxnLst/>
          <a:rect l="0" t="0" r="0" b="0"/>
          <a:pathLst>
            <a:path>
              <a:moveTo>
                <a:pt x="0" y="0"/>
              </a:moveTo>
              <a:lnTo>
                <a:pt x="762965"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DEF17B-B53E-4FD4-B63B-50287BE1FAFC}">
      <dsp:nvSpPr>
        <dsp:cNvPr id="0" name=""/>
        <dsp:cNvSpPr/>
      </dsp:nvSpPr>
      <dsp:spPr>
        <a:xfrm>
          <a:off x="1807997" y="4439620"/>
          <a:ext cx="2971020" cy="154588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ptos" panose="020B0004020202020204" pitchFamily="34" charset="0"/>
              <a:cs typeface="Arial" panose="020B0604020202020204" pitchFamily="34" charset="0"/>
            </a:rPr>
            <a:t>Can be passive and shy to not draw attention to themselves</a:t>
          </a:r>
        </a:p>
      </dsp:txBody>
      <dsp:txXfrm>
        <a:off x="1883461" y="4515084"/>
        <a:ext cx="2820092" cy="1394953"/>
      </dsp:txXfrm>
    </dsp:sp>
    <dsp:sp modelId="{51F33BF7-3060-484E-97C0-0CCCAC923A65}">
      <dsp:nvSpPr>
        <dsp:cNvPr id="0" name=""/>
        <dsp:cNvSpPr/>
      </dsp:nvSpPr>
      <dsp:spPr>
        <a:xfrm rot="10538254">
          <a:off x="3566659" y="3098231"/>
          <a:ext cx="151484" cy="0"/>
        </a:xfrm>
        <a:custGeom>
          <a:avLst/>
          <a:gdLst/>
          <a:ahLst/>
          <a:cxnLst/>
          <a:rect l="0" t="0" r="0" b="0"/>
          <a:pathLst>
            <a:path>
              <a:moveTo>
                <a:pt x="0" y="0"/>
              </a:moveTo>
              <a:lnTo>
                <a:pt x="151484"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DA430F-3309-4A63-9374-B94427BC6497}">
      <dsp:nvSpPr>
        <dsp:cNvPr id="0" name=""/>
        <dsp:cNvSpPr/>
      </dsp:nvSpPr>
      <dsp:spPr>
        <a:xfrm>
          <a:off x="874444" y="2426368"/>
          <a:ext cx="2692434" cy="156064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ptos" panose="020B0004020202020204" pitchFamily="34" charset="0"/>
              <a:cs typeface="Arial" panose="020B0604020202020204" pitchFamily="34" charset="0"/>
            </a:rPr>
            <a:t>May withdraw if preferred friendship is not mutual or exclusive</a:t>
          </a:r>
        </a:p>
      </dsp:txBody>
      <dsp:txXfrm>
        <a:off x="950628" y="2502552"/>
        <a:ext cx="2540066" cy="1408275"/>
      </dsp:txXfrm>
    </dsp:sp>
    <dsp:sp modelId="{4010E35D-E759-414B-AD15-FD812AE03028}">
      <dsp:nvSpPr>
        <dsp:cNvPr id="0" name=""/>
        <dsp:cNvSpPr/>
      </dsp:nvSpPr>
      <dsp:spPr>
        <a:xfrm rot="2814881">
          <a:off x="5613748" y="4051627"/>
          <a:ext cx="614865" cy="0"/>
        </a:xfrm>
        <a:custGeom>
          <a:avLst/>
          <a:gdLst/>
          <a:ahLst/>
          <a:cxnLst/>
          <a:rect l="0" t="0" r="0" b="0"/>
          <a:pathLst>
            <a:path>
              <a:moveTo>
                <a:pt x="0" y="0"/>
              </a:moveTo>
              <a:lnTo>
                <a:pt x="614865"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4C4D01-74EB-4DB5-9C5B-A1198F681814}">
      <dsp:nvSpPr>
        <dsp:cNvPr id="0" name=""/>
        <dsp:cNvSpPr/>
      </dsp:nvSpPr>
      <dsp:spPr>
        <a:xfrm>
          <a:off x="5458081" y="4276156"/>
          <a:ext cx="2378115" cy="11032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ptos" panose="020B0004020202020204" pitchFamily="34" charset="0"/>
              <a:cs typeface="Arial" panose="020B0604020202020204" pitchFamily="34" charset="0"/>
            </a:rPr>
            <a:t>May have a rich or complex fantasy world</a:t>
          </a:r>
        </a:p>
      </dsp:txBody>
      <dsp:txXfrm>
        <a:off x="5511939" y="4330014"/>
        <a:ext cx="2270399" cy="995573"/>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9DD12-7C29-4B0B-8E0F-172AA5EA5763}" type="datetimeFigureOut">
              <a:rPr lang="en-GB" smtClean="0"/>
              <a:t>05/02/2025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0490C-18B3-44CD-9DAE-D4E0D6A1B5C8}" type="slidenum">
              <a:rPr lang="en-GB" smtClean="0"/>
              <a:t>‹#›</a:t>
            </a:fld>
            <a:endParaRPr lang="en-GB"/>
          </a:p>
        </p:txBody>
      </p:sp>
    </p:spTree>
    <p:extLst>
      <p:ext uri="{BB962C8B-B14F-4D97-AF65-F5344CB8AC3E}">
        <p14:creationId xmlns:p14="http://schemas.microsoft.com/office/powerpoint/2010/main" val="399530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4A1DAD9-84BD-3803-0EE0-2DBB3F7C8403}"/>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CF0D3E55-35EB-D789-5159-5ABAAEA01E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1268" name="Header Placeholder 3">
            <a:extLst>
              <a:ext uri="{FF2B5EF4-FFF2-40B4-BE49-F238E27FC236}">
                <a16:creationId xmlns:a16="http://schemas.microsoft.com/office/drawing/2014/main" id="{CAE42095-E5AF-C0A9-66A4-EF7B7FFD0958}"/>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GB" altLang="en-US" sz="1200">
                <a:latin typeface="Times New Roman" panose="02020603050405020304" pitchFamily="18" charset="0"/>
              </a:rPr>
              <a:t>Rachel Comerford, Autism Support</a:t>
            </a:r>
          </a:p>
        </p:txBody>
      </p:sp>
      <p:sp>
        <p:nvSpPr>
          <p:cNvPr id="11269" name="Slide Number Placeholder 4">
            <a:extLst>
              <a:ext uri="{FF2B5EF4-FFF2-40B4-BE49-F238E27FC236}">
                <a16:creationId xmlns:a16="http://schemas.microsoft.com/office/drawing/2014/main" id="{D31DE47F-80AB-96B5-05EA-EA58AED9A98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07C7CD72-A99C-45DB-838C-74BD2304C426}" type="slidenum">
              <a:rPr lang="en-GB" altLang="en-US" sz="1200" smtClean="0">
                <a:latin typeface="Times New Roman" panose="02020603050405020304" pitchFamily="18" charset="0"/>
              </a:rPr>
              <a:pPr/>
              <a:t>3</a:t>
            </a:fld>
            <a:endParaRPr lang="en-GB" altLang="en-US" sz="1200">
              <a:latin typeface="Times New Roman" panose="02020603050405020304" pitchFamily="18" charset="0"/>
            </a:endParaRPr>
          </a:p>
        </p:txBody>
      </p:sp>
      <p:sp>
        <p:nvSpPr>
          <p:cNvPr id="11270" name="Date Placeholder 5">
            <a:extLst>
              <a:ext uri="{FF2B5EF4-FFF2-40B4-BE49-F238E27FC236}">
                <a16:creationId xmlns:a16="http://schemas.microsoft.com/office/drawing/2014/main" id="{CA8630A0-1350-CBB6-F3BE-6EC2A2FB97CE}"/>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69E94D79-C033-41B4-8440-A25D0B8B2E64}" type="datetime1">
              <a:rPr lang="en-GB" altLang="en-US" sz="1200" smtClean="0">
                <a:latin typeface="Times New Roman" panose="02020603050405020304" pitchFamily="18" charset="0"/>
              </a:rPr>
              <a:pPr/>
              <a:t>05/02/2025</a:t>
            </a:fld>
            <a:endParaRPr lang="en-GB" altLang="en-US" sz="12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C91B682-9B91-1FC5-BC6B-500FE14DEC6E}"/>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B57A2B9E-7EA1-F185-B1F7-543725BB53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en-GB" altLang="en-US"/>
              <a:t>Girls may not present in same way &amp; so needs may not be recognised &amp; therefore no referral for assessment is made</a:t>
            </a:r>
          </a:p>
          <a:p>
            <a:pPr eaLnBrk="1" hangingPunct="1">
              <a:spcBef>
                <a:spcPct val="0"/>
              </a:spcBef>
            </a:pPr>
            <a:r>
              <a:rPr lang="en-GB" altLang="en-US"/>
              <a:t>Where referrals are made diagnostic model may mean whilst need is recognised girls/women don’t meet criteria for a diagnosis</a:t>
            </a:r>
          </a:p>
          <a:p>
            <a:endParaRPr lang="en-GB" altLang="en-US"/>
          </a:p>
          <a:p>
            <a:r>
              <a:rPr lang="en-GB" altLang="en-US" b="1"/>
              <a:t>So if girls better at masking difficulties &amp; aren’t presenting with same degree of need as boys why does it matter that they are appropriately diagnosed?</a:t>
            </a:r>
          </a:p>
        </p:txBody>
      </p:sp>
      <p:sp>
        <p:nvSpPr>
          <p:cNvPr id="25604" name="Slide Number Placeholder 3">
            <a:extLst>
              <a:ext uri="{FF2B5EF4-FFF2-40B4-BE49-F238E27FC236}">
                <a16:creationId xmlns:a16="http://schemas.microsoft.com/office/drawing/2014/main" id="{E1882C98-6FEF-B831-F4FC-A541477B239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E43F7B91-BEC5-46F0-8A9B-E99FBE2552EE}" type="slidenum">
              <a:rPr lang="en-GB" altLang="en-US" sz="1200" smtClean="0">
                <a:latin typeface="Times New Roman" panose="02020603050405020304" pitchFamily="18" charset="0"/>
              </a:rPr>
              <a:pPr/>
              <a:t>15</a:t>
            </a:fld>
            <a:endParaRPr lang="en-GB" altLang="en-US" sz="120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28F392-BDEF-4A17-1E27-E7A13F167C7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F1A7AC0-061C-BD3D-A2D6-98C2CC9713A2}"/>
              </a:ext>
            </a:extLst>
          </p:cNvPr>
          <p:cNvSpPr>
            <a:spLocks noGrp="1"/>
          </p:cNvSpPr>
          <p:nvPr>
            <p:ph type="body" idx="1"/>
          </p:nvPr>
        </p:nvSpPr>
        <p:spPr/>
        <p:txBody>
          <a:bodyPr/>
          <a:lstStyle/>
          <a:p>
            <a:pPr>
              <a:defRPr/>
            </a:pPr>
            <a:r>
              <a:rPr lang="en-GB" dirty="0"/>
              <a:t>Diagnostic tool based on NT boy – deficit in a girl brings them in line with NT boy in the areas of the assessment.</a:t>
            </a:r>
          </a:p>
          <a:p>
            <a:pPr>
              <a:defRPr/>
            </a:pPr>
            <a:endParaRPr lang="en-GB" dirty="0"/>
          </a:p>
          <a:p>
            <a:pPr>
              <a:buFont typeface="Wingdings" panose="05000000000000000000" pitchFamily="2" charset="2"/>
              <a:buChar char="q"/>
              <a:defRPr/>
            </a:pPr>
            <a:r>
              <a:rPr lang="en-GB" dirty="0">
                <a:solidFill>
                  <a:schemeClr val="accent5">
                    <a:lumMod val="50000"/>
                  </a:schemeClr>
                </a:solidFill>
                <a:latin typeface="Arial" panose="020B0604020202020204" pitchFamily="34" charset="0"/>
                <a:cs typeface="Arial" panose="020B0604020202020204" pitchFamily="34" charset="0"/>
              </a:rPr>
              <a:t>Delayed imitation interpreted as imaginative play</a:t>
            </a:r>
          </a:p>
          <a:p>
            <a:pPr>
              <a:buFont typeface="Wingdings" panose="05000000000000000000" pitchFamily="2" charset="2"/>
              <a:buChar char="q"/>
              <a:defRPr/>
            </a:pPr>
            <a:endParaRPr lang="en-GB" dirty="0">
              <a:solidFill>
                <a:schemeClr val="accent5">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q"/>
              <a:defRPr/>
            </a:pPr>
            <a:r>
              <a:rPr lang="en-GB" altLang="en-US" dirty="0">
                <a:solidFill>
                  <a:schemeClr val="accent5">
                    <a:lumMod val="50000"/>
                  </a:schemeClr>
                </a:solidFill>
              </a:rPr>
              <a:t>Socially more common for girls to be seen as shy, polite, passive so if these traits are seen not immediately seen as being linked to ASC</a:t>
            </a:r>
            <a:endParaRPr lang="en-GB" dirty="0">
              <a:solidFill>
                <a:schemeClr val="accent5">
                  <a:lumMod val="50000"/>
                </a:schemeClr>
              </a:solidFill>
              <a:latin typeface="Arial" panose="020B0604020202020204" pitchFamily="34" charset="0"/>
              <a:cs typeface="Arial" panose="020B0604020202020204" pitchFamily="34" charset="0"/>
            </a:endParaRPr>
          </a:p>
          <a:p>
            <a:pPr>
              <a:defRPr/>
            </a:pPr>
            <a:endParaRPr lang="en-GB" dirty="0"/>
          </a:p>
          <a:p>
            <a:pPr>
              <a:defRPr/>
            </a:pPr>
            <a:endParaRPr lang="en-GB" dirty="0"/>
          </a:p>
          <a:p>
            <a:pPr marL="137160">
              <a:defRPr/>
            </a:pPr>
            <a:r>
              <a:rPr lang="en-GB" dirty="0">
                <a:solidFill>
                  <a:schemeClr val="accent4">
                    <a:lumMod val="75000"/>
                  </a:schemeClr>
                </a:solidFill>
                <a:latin typeface="Arial" panose="020B0604020202020204" pitchFamily="34" charset="0"/>
                <a:cs typeface="Arial" panose="020B0604020202020204" pitchFamily="34" charset="0"/>
              </a:rPr>
              <a:t>Inappropriate support can result in:</a:t>
            </a:r>
          </a:p>
          <a:p>
            <a:pPr marL="308610" indent="-171450">
              <a:buFontTx/>
              <a:buChar char="-"/>
              <a:defRPr/>
            </a:pPr>
            <a:r>
              <a:rPr lang="en-GB" dirty="0">
                <a:solidFill>
                  <a:schemeClr val="accent4">
                    <a:lumMod val="75000"/>
                  </a:schemeClr>
                </a:solidFill>
                <a:latin typeface="Arial" panose="020B0604020202020204" pitchFamily="34" charset="0"/>
                <a:cs typeface="Arial" panose="020B0604020202020204" pitchFamily="34" charset="0"/>
              </a:rPr>
              <a:t>increase in loneliness, social isolation, depression, lower grades, reduced future opportunities and achievements (Ashton Smith 2011)</a:t>
            </a:r>
          </a:p>
          <a:p>
            <a:pPr marL="137160">
              <a:defRPr/>
            </a:pPr>
            <a:endParaRPr lang="en-GB" dirty="0">
              <a:solidFill>
                <a:schemeClr val="accent4">
                  <a:lumMod val="75000"/>
                </a:schemeClr>
              </a:solidFill>
              <a:latin typeface="Arial" panose="020B0604020202020204" pitchFamily="34" charset="0"/>
              <a:cs typeface="Arial" panose="020B0604020202020204" pitchFamily="34" charset="0"/>
            </a:endParaRPr>
          </a:p>
          <a:p>
            <a:pPr marL="137160">
              <a:defRPr/>
            </a:pPr>
            <a:r>
              <a:rPr lang="en-GB" dirty="0">
                <a:solidFill>
                  <a:schemeClr val="accent4">
                    <a:lumMod val="75000"/>
                  </a:schemeClr>
                </a:solidFill>
                <a:latin typeface="Arial" panose="020B0604020202020204" pitchFamily="34" charset="0"/>
                <a:cs typeface="Arial" panose="020B0604020202020204" pitchFamily="34" charset="0"/>
              </a:rPr>
              <a:t>May self-medicate e.g. with drugs or alcohol to cope with underlying difficulties or self-harm</a:t>
            </a:r>
          </a:p>
          <a:p>
            <a:pPr marL="137160">
              <a:defRPr/>
            </a:pPr>
            <a:endParaRPr lang="en-GB" dirty="0">
              <a:solidFill>
                <a:schemeClr val="accent4">
                  <a:lumMod val="75000"/>
                </a:schemeClr>
              </a:solidFill>
              <a:latin typeface="Arial" panose="020B0604020202020204" pitchFamily="34" charset="0"/>
              <a:cs typeface="Arial" panose="020B0604020202020204" pitchFamily="34" charset="0"/>
            </a:endParaRPr>
          </a:p>
          <a:p>
            <a:pPr marL="137160">
              <a:defRPr/>
            </a:pPr>
            <a:r>
              <a:rPr lang="en-GB" b="1" dirty="0">
                <a:solidFill>
                  <a:schemeClr val="accent4">
                    <a:lumMod val="75000"/>
                  </a:schemeClr>
                </a:solidFill>
                <a:latin typeface="Arial" panose="020B0604020202020204" pitchFamily="34" charset="0"/>
                <a:cs typeface="Arial" panose="020B0604020202020204" pitchFamily="34" charset="0"/>
              </a:rPr>
              <a:t>Where girls are diagnosed need to consider gender specific challenges they face &amp; therefore how we can support girls effectively to overcome these</a:t>
            </a:r>
          </a:p>
          <a:p>
            <a:pPr>
              <a:defRPr/>
            </a:pPr>
            <a:endParaRPr lang="en-GB" dirty="0"/>
          </a:p>
          <a:p>
            <a:pPr marL="137160">
              <a:defRPr/>
            </a:pPr>
            <a:r>
              <a:rPr lang="en-GB" dirty="0">
                <a:solidFill>
                  <a:schemeClr val="accent1">
                    <a:lumMod val="40000"/>
                    <a:lumOff val="60000"/>
                  </a:schemeClr>
                </a:solidFill>
                <a:latin typeface="Arial" panose="020B0604020202020204" pitchFamily="34" charset="0"/>
                <a:cs typeface="Arial" panose="020B0604020202020204" pitchFamily="34" charset="0"/>
              </a:rPr>
              <a:t>May see passive rather than aggressive behaviours, where overwhelmed may be more like to shut down &amp; withdraw than experience a melt down</a:t>
            </a:r>
          </a:p>
          <a:p>
            <a:pPr marL="171450" indent="-171450">
              <a:buFontTx/>
              <a:buChar char="-"/>
              <a:defRPr/>
            </a:pPr>
            <a:endParaRPr lang="en-GB" dirty="0">
              <a:solidFill>
                <a:schemeClr val="accent4">
                  <a:lumMod val="75000"/>
                </a:schemeClr>
              </a:solidFill>
              <a:latin typeface="Arial" panose="020B0604020202020204" pitchFamily="34" charset="0"/>
              <a:cs typeface="Arial" panose="020B0604020202020204" pitchFamily="34" charset="0"/>
            </a:endParaRPr>
          </a:p>
          <a:p>
            <a:pPr marL="171450" indent="-171450">
              <a:buFontTx/>
              <a:buChar char="-"/>
              <a:defRPr/>
            </a:pPr>
            <a:r>
              <a:rPr lang="en-GB" dirty="0">
                <a:solidFill>
                  <a:schemeClr val="accent4">
                    <a:lumMod val="75000"/>
                  </a:schemeClr>
                </a:solidFill>
                <a:latin typeface="Arial" panose="020B0604020202020204" pitchFamily="34" charset="0"/>
                <a:cs typeface="Arial" panose="020B0604020202020204" pitchFamily="34" charset="0"/>
              </a:rPr>
              <a:t>Girls with Autism tended to engage in this behaviour in order to gain social attention, boys with Autism tended to engage in this behaviour in order to gain objects/escape demands (Reese et al 2005)</a:t>
            </a:r>
          </a:p>
          <a:p>
            <a:pPr marL="171450" indent="-171450">
              <a:buFontTx/>
              <a:buChar char="-"/>
              <a:defRPr/>
            </a:pPr>
            <a:r>
              <a:rPr lang="en-GB" dirty="0">
                <a:solidFill>
                  <a:schemeClr val="accent4">
                    <a:lumMod val="75000"/>
                  </a:schemeClr>
                </a:solidFill>
                <a:latin typeface="Arial" panose="020B0604020202020204" pitchFamily="34" charset="0"/>
                <a:cs typeface="Arial" panose="020B0604020202020204" pitchFamily="34" charset="0"/>
              </a:rPr>
              <a:t>Girls more socially motivated so tried to conform &amp; had more well developed coping mechanisms</a:t>
            </a:r>
          </a:p>
          <a:p>
            <a:pPr marL="171450" indent="-171450">
              <a:buFontTx/>
              <a:buChar char="-"/>
              <a:defRPr/>
            </a:pPr>
            <a:endParaRPr lang="en-GB" dirty="0">
              <a:solidFill>
                <a:schemeClr val="accent4">
                  <a:lumMod val="75000"/>
                </a:schemeClr>
              </a:solidFill>
              <a:latin typeface="Arial" panose="020B0604020202020204" pitchFamily="34" charset="0"/>
              <a:cs typeface="Arial" panose="020B0604020202020204" pitchFamily="34" charset="0"/>
            </a:endParaRPr>
          </a:p>
          <a:p>
            <a:pPr marL="171450" indent="-171450">
              <a:buFontTx/>
              <a:buChar char="-"/>
              <a:defRPr/>
            </a:pPr>
            <a:r>
              <a:rPr lang="en-GB" dirty="0">
                <a:solidFill>
                  <a:schemeClr val="accent4">
                    <a:lumMod val="75000"/>
                  </a:schemeClr>
                </a:solidFill>
                <a:latin typeface="Arial" panose="020B0604020202020204" pitchFamily="34" charset="0"/>
                <a:cs typeface="Arial" panose="020B0604020202020204" pitchFamily="34" charset="0"/>
              </a:rPr>
              <a:t>girls’ presentation can often mean don’t meet criteria for diagnosis as these are based on observed male behaviours/presentations</a:t>
            </a:r>
          </a:p>
          <a:p>
            <a:pPr marL="171450" indent="-171450">
              <a:buFontTx/>
              <a:buChar char="-"/>
              <a:defRPr/>
            </a:pPr>
            <a:r>
              <a:rPr lang="en-GB" dirty="0">
                <a:solidFill>
                  <a:schemeClr val="accent4">
                    <a:lumMod val="75000"/>
                  </a:schemeClr>
                </a:solidFill>
                <a:latin typeface="Arial" panose="020B0604020202020204" pitchFamily="34" charset="0"/>
                <a:cs typeface="Arial" panose="020B0604020202020204" pitchFamily="34" charset="0"/>
              </a:rPr>
              <a:t>Need to explore beyond a checklist when diagnosing &amp; ask more probing questions to understand e.g. the nature of special interests. One woman with autism talks about liking knitting. Whilst this might not appear unusual, when questioned further about this hobby she explained that she had entire rooms in her house dedicated to every type of ball of wool, that each ball of wool was photographed &amp; weighed &amp; that these figures were then entered onto her computer. This would indicate a different &amp; more intense interest in knitting than might initially have been suggested.</a:t>
            </a:r>
          </a:p>
          <a:p>
            <a:pPr marL="171450" indent="-171450">
              <a:buFontTx/>
              <a:buChar char="-"/>
              <a:defRPr/>
            </a:pPr>
            <a:endParaRPr lang="en-GB" dirty="0">
              <a:solidFill>
                <a:schemeClr val="accent4">
                  <a:lumMod val="75000"/>
                </a:schemeClr>
              </a:solidFill>
              <a:latin typeface="Arial" panose="020B0604020202020204" pitchFamily="34" charset="0"/>
              <a:cs typeface="Arial" panose="020B0604020202020204" pitchFamily="34" charset="0"/>
            </a:endParaRPr>
          </a:p>
          <a:p>
            <a:pPr marL="171450" indent="-171450">
              <a:buFontTx/>
              <a:buChar char="-"/>
              <a:defRPr/>
            </a:pPr>
            <a:endParaRPr lang="en-GB" dirty="0">
              <a:solidFill>
                <a:schemeClr val="accent4">
                  <a:lumMod val="75000"/>
                </a:schemeClr>
              </a:solidFill>
              <a:latin typeface="Arial" panose="020B0604020202020204" pitchFamily="34" charset="0"/>
              <a:cs typeface="Arial" panose="020B0604020202020204" pitchFamily="34" charset="0"/>
            </a:endParaRPr>
          </a:p>
          <a:p>
            <a:pPr>
              <a:defRPr/>
            </a:pPr>
            <a:endParaRPr lang="en-GB" dirty="0"/>
          </a:p>
          <a:p>
            <a:pPr>
              <a:defRPr/>
            </a:pPr>
            <a:endParaRPr lang="en-GB" dirty="0"/>
          </a:p>
        </p:txBody>
      </p:sp>
      <p:sp>
        <p:nvSpPr>
          <p:cNvPr id="28676" name="Slide Number Placeholder 3">
            <a:extLst>
              <a:ext uri="{FF2B5EF4-FFF2-40B4-BE49-F238E27FC236}">
                <a16:creationId xmlns:a16="http://schemas.microsoft.com/office/drawing/2014/main" id="{430927DD-6B21-A203-541D-C4D66888427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1FEBCEDD-78AC-41D5-8AD8-404092E31867}" type="slidenum">
              <a:rPr lang="en-GB" altLang="en-US" sz="1200" smtClean="0">
                <a:latin typeface="Times New Roman" panose="02020603050405020304" pitchFamily="18" charset="0"/>
              </a:rPr>
              <a:pPr/>
              <a:t>16</a:t>
            </a:fld>
            <a:endParaRPr lang="en-GB" altLang="en-US" sz="120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44299-44EF-4561-B5F6-31B5C984C9DB}" type="slidenum">
              <a:rPr lang="en-GB" smtClean="0"/>
              <a:t>19</a:t>
            </a:fld>
            <a:endParaRPr lang="en-GB" dirty="0"/>
          </a:p>
        </p:txBody>
      </p:sp>
    </p:spTree>
    <p:extLst>
      <p:ext uri="{BB962C8B-B14F-4D97-AF65-F5344CB8AC3E}">
        <p14:creationId xmlns:p14="http://schemas.microsoft.com/office/powerpoint/2010/main" val="745831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7C8918F9-DC79-FB29-3D45-020BDD78D506}"/>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DE94FCCA-EAA2-C73C-92FD-464D9EE5237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t>Sometimes girls are assessed for autism at the point that they arrive in CAMHS/secure unit for support with an eating disorder. Why is there a high prevalence? Chicken and egg – which causes which??</a:t>
            </a:r>
          </a:p>
          <a:p>
            <a:endParaRPr lang="en-GB" altLang="en-US"/>
          </a:p>
          <a:p>
            <a:r>
              <a:rPr lang="en-GB" altLang="en-US"/>
              <a:t>-lack of early intervention can lead to later mental health problems developing</a:t>
            </a:r>
          </a:p>
          <a:p>
            <a:r>
              <a:rPr lang="en-GB" altLang="en-US"/>
              <a:t>-starvation causes the brain to react in such a way that there is a similar presentation to autism eg social withdrawal, difficulty identifying and articulating feelings, narrow interest, rigid thinking – does this then lead to a false diagnosis??</a:t>
            </a:r>
          </a:p>
        </p:txBody>
      </p:sp>
      <p:sp>
        <p:nvSpPr>
          <p:cNvPr id="30724" name="Slide Number Placeholder 3">
            <a:extLst>
              <a:ext uri="{FF2B5EF4-FFF2-40B4-BE49-F238E27FC236}">
                <a16:creationId xmlns:a16="http://schemas.microsoft.com/office/drawing/2014/main" id="{F19657DA-1506-B348-65EF-F66985171C7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DE5292B6-DE56-4A52-BEF7-B65940FCD6F2}" type="slidenum">
              <a:rPr lang="en-GB" altLang="en-US" sz="1200" smtClean="0">
                <a:latin typeface="Times New Roman" panose="02020603050405020304" pitchFamily="18" charset="0"/>
              </a:rPr>
              <a:pPr/>
              <a:t>22</a:t>
            </a:fld>
            <a:endParaRPr lang="en-GB" altLang="en-US" sz="12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AF9D2633-2670-2655-46CF-E373F0C407BF}"/>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ABEFEC3B-F8E4-5B11-AB30-722161056057}"/>
              </a:ext>
            </a:extLst>
          </p:cNvPr>
          <p:cNvSpPr>
            <a:spLocks noGrp="1"/>
          </p:cNvSpPr>
          <p:nvPr>
            <p:ph type="body" idx="1"/>
          </p:nvPr>
        </p:nvSpPr>
        <p:spPr/>
        <p:txBody>
          <a:bodyPr/>
          <a:lstStyle/>
          <a:p>
            <a:pPr marL="137160">
              <a:defRPr/>
            </a:pPr>
            <a:r>
              <a:rPr lang="en-GB" b="1" i="1" dirty="0">
                <a:solidFill>
                  <a:schemeClr val="accent4">
                    <a:lumMod val="50000"/>
                  </a:schemeClr>
                </a:solidFill>
                <a:latin typeface="Arial" panose="020B0604020202020204" pitchFamily="34" charset="0"/>
                <a:cs typeface="Arial" panose="020B0604020202020204" pitchFamily="34" charset="0"/>
              </a:rPr>
              <a:t>Theory of Mind:</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Vulnerable to exploitation: </a:t>
            </a:r>
            <a:r>
              <a:rPr lang="en-GB" dirty="0">
                <a:solidFill>
                  <a:schemeClr val="accent1">
                    <a:lumMod val="40000"/>
                    <a:lumOff val="60000"/>
                  </a:schemeClr>
                </a:solidFill>
                <a:latin typeface="Arial" panose="020B0604020202020204" pitchFamily="34" charset="0"/>
                <a:cs typeface="Arial" panose="020B0604020202020204" pitchFamily="34" charset="0"/>
              </a:rPr>
              <a:t>from partners &amp; strangers can’t predict others’ behaviour, read intentions or differentiate between fact &amp; fiction - increased incidence of DV or sexual harassment</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Puberty &amp; hormonal changes: </a:t>
            </a:r>
            <a:r>
              <a:rPr lang="en-GB" dirty="0">
                <a:solidFill>
                  <a:schemeClr val="accent1">
                    <a:lumMod val="40000"/>
                    <a:lumOff val="60000"/>
                  </a:schemeClr>
                </a:solidFill>
                <a:latin typeface="Arial" panose="020B0604020202020204" pitchFamily="34" charset="0"/>
                <a:cs typeface="Arial" panose="020B0604020202020204" pitchFamily="34" charset="0"/>
              </a:rPr>
              <a:t>can’t u/</a:t>
            </a:r>
            <a:r>
              <a:rPr lang="en-GB" dirty="0" err="1">
                <a:solidFill>
                  <a:schemeClr val="accent1">
                    <a:lumMod val="40000"/>
                    <a:lumOff val="60000"/>
                  </a:schemeClr>
                </a:solidFill>
                <a:latin typeface="Arial" panose="020B0604020202020204" pitchFamily="34" charset="0"/>
                <a:cs typeface="Arial" panose="020B0604020202020204" pitchFamily="34" charset="0"/>
              </a:rPr>
              <a:t>st</a:t>
            </a:r>
            <a:r>
              <a:rPr lang="en-GB" dirty="0">
                <a:solidFill>
                  <a:schemeClr val="accent1">
                    <a:lumMod val="40000"/>
                    <a:lumOff val="60000"/>
                  </a:schemeClr>
                </a:solidFill>
                <a:latin typeface="Arial" panose="020B0604020202020204" pitchFamily="34" charset="0"/>
                <a:cs typeface="Arial" panose="020B0604020202020204" pitchFamily="34" charset="0"/>
              </a:rPr>
              <a:t> own emotions, hormonal changes challenging &amp; cause high level of anxiety</a:t>
            </a:r>
          </a:p>
          <a:p>
            <a:pPr marL="137160">
              <a:defRPr/>
            </a:pPr>
            <a:endParaRPr lang="en-GB" dirty="0">
              <a:solidFill>
                <a:schemeClr val="accent4">
                  <a:lumMod val="50000"/>
                </a:schemeClr>
              </a:solidFill>
              <a:latin typeface="Arial" panose="020B0604020202020204" pitchFamily="34" charset="0"/>
              <a:cs typeface="Arial" panose="020B0604020202020204" pitchFamily="34" charset="0"/>
            </a:endParaRPr>
          </a:p>
          <a:p>
            <a:pPr marL="137160">
              <a:defRPr/>
            </a:pPr>
            <a:r>
              <a:rPr lang="en-GB" b="1" i="1" dirty="0">
                <a:solidFill>
                  <a:schemeClr val="accent4">
                    <a:lumMod val="50000"/>
                  </a:schemeClr>
                </a:solidFill>
                <a:latin typeface="Arial" panose="020B0604020202020204" pitchFamily="34" charset="0"/>
                <a:cs typeface="Arial" panose="020B0604020202020204" pitchFamily="34" charset="0"/>
              </a:rPr>
              <a:t>Rigidity of Thought:; </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Eating disorders: </a:t>
            </a:r>
            <a:r>
              <a:rPr lang="en-GB" dirty="0">
                <a:solidFill>
                  <a:schemeClr val="accent1">
                    <a:lumMod val="40000"/>
                    <a:lumOff val="60000"/>
                  </a:schemeClr>
                </a:solidFill>
                <a:latin typeface="Arial" panose="020B0604020202020204" pitchFamily="34" charset="0"/>
                <a:cs typeface="Arial" panose="020B0604020202020204" pitchFamily="34" charset="0"/>
              </a:rPr>
              <a:t>rules governing food appealing leading to anorexia/eating disorders; exacerbated by changes to body during puberty which can cause anxiety, control with anorexia</a:t>
            </a:r>
          </a:p>
          <a:p>
            <a:pPr>
              <a:buFontTx/>
              <a:buChar char="-"/>
              <a:defRPr/>
            </a:pPr>
            <a:endParaRPr lang="en-GB" dirty="0">
              <a:solidFill>
                <a:schemeClr val="accent4">
                  <a:lumMod val="50000"/>
                </a:schemeClr>
              </a:solidFill>
              <a:latin typeface="Arial" panose="020B0604020202020204" pitchFamily="34" charset="0"/>
              <a:cs typeface="Arial" panose="020B0604020202020204" pitchFamily="34" charset="0"/>
            </a:endParaRPr>
          </a:p>
          <a:p>
            <a:pPr marL="137160">
              <a:defRPr/>
            </a:pPr>
            <a:r>
              <a:rPr lang="en-GB" b="1" i="1" dirty="0">
                <a:solidFill>
                  <a:schemeClr val="accent4">
                    <a:lumMod val="50000"/>
                  </a:schemeClr>
                </a:solidFill>
                <a:latin typeface="Arial" panose="020B0604020202020204" pitchFamily="34" charset="0"/>
                <a:cs typeface="Arial" panose="020B0604020202020204" pitchFamily="34" charset="0"/>
              </a:rPr>
              <a:t>Sensory Needs:</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Make up: </a:t>
            </a:r>
            <a:r>
              <a:rPr lang="en-GB" dirty="0">
                <a:solidFill>
                  <a:schemeClr val="accent1">
                    <a:lumMod val="40000"/>
                    <a:lumOff val="60000"/>
                  </a:schemeClr>
                </a:solidFill>
                <a:latin typeface="Arial" panose="020B0604020202020204" pitchFamily="34" charset="0"/>
                <a:cs typeface="Arial" panose="020B0604020202020204" pitchFamily="34" charset="0"/>
              </a:rPr>
              <a:t>reluctance to wear or perfume</a:t>
            </a:r>
            <a:endParaRPr lang="en-GB" dirty="0">
              <a:solidFill>
                <a:schemeClr val="accent4">
                  <a:lumMod val="50000"/>
                </a:schemeClr>
              </a:solidFill>
              <a:latin typeface="Arial" panose="020B0604020202020204" pitchFamily="34" charset="0"/>
              <a:cs typeface="Arial" panose="020B0604020202020204" pitchFamily="34" charset="0"/>
            </a:endParaRP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Personal hygiene: </a:t>
            </a:r>
            <a:r>
              <a:rPr lang="en-GB" dirty="0">
                <a:solidFill>
                  <a:schemeClr val="accent1">
                    <a:lumMod val="40000"/>
                    <a:lumOff val="60000"/>
                  </a:schemeClr>
                </a:solidFill>
                <a:latin typeface="Arial" panose="020B0604020202020204" pitchFamily="34" charset="0"/>
                <a:cs typeface="Arial" panose="020B0604020202020204" pitchFamily="34" charset="0"/>
              </a:rPr>
              <a:t>reluctance to use products due to </a:t>
            </a:r>
            <a:r>
              <a:rPr lang="en-GB" dirty="0" err="1">
                <a:solidFill>
                  <a:schemeClr val="accent1">
                    <a:lumMod val="40000"/>
                    <a:lumOff val="60000"/>
                  </a:schemeClr>
                </a:solidFill>
                <a:latin typeface="Arial" panose="020B0604020202020204" pitchFamily="34" charset="0"/>
                <a:cs typeface="Arial" panose="020B0604020202020204" pitchFamily="34" charset="0"/>
              </a:rPr>
              <a:t>eg</a:t>
            </a:r>
            <a:r>
              <a:rPr lang="en-GB" dirty="0">
                <a:solidFill>
                  <a:schemeClr val="accent1">
                    <a:lumMod val="40000"/>
                    <a:lumOff val="60000"/>
                  </a:schemeClr>
                </a:solidFill>
                <a:latin typeface="Arial" panose="020B0604020202020204" pitchFamily="34" charset="0"/>
                <a:cs typeface="Arial" panose="020B0604020202020204" pitchFamily="34" charset="0"/>
              </a:rPr>
              <a:t> smell, feel on skin </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Fashion: </a:t>
            </a:r>
            <a:r>
              <a:rPr lang="en-GB" dirty="0">
                <a:solidFill>
                  <a:schemeClr val="accent1">
                    <a:lumMod val="40000"/>
                    <a:lumOff val="60000"/>
                  </a:schemeClr>
                </a:solidFill>
                <a:latin typeface="Arial" panose="020B0604020202020204" pitchFamily="34" charset="0"/>
                <a:cs typeface="Arial" panose="020B0604020202020204" pitchFamily="34" charset="0"/>
              </a:rPr>
              <a:t>may dress for sensory comfort vs follow fashion</a:t>
            </a:r>
          </a:p>
          <a:p>
            <a:pPr marL="137160">
              <a:defRPr/>
            </a:pPr>
            <a:endParaRPr lang="en-GB" dirty="0">
              <a:solidFill>
                <a:schemeClr val="accent4">
                  <a:lumMod val="50000"/>
                </a:schemeClr>
              </a:solidFill>
              <a:latin typeface="Arial" panose="020B0604020202020204" pitchFamily="34" charset="0"/>
              <a:cs typeface="Arial" panose="020B0604020202020204" pitchFamily="34" charset="0"/>
            </a:endParaRPr>
          </a:p>
          <a:p>
            <a:pPr marL="137160">
              <a:defRPr/>
            </a:pPr>
            <a:r>
              <a:rPr lang="en-GB" dirty="0">
                <a:solidFill>
                  <a:schemeClr val="accent1">
                    <a:lumMod val="40000"/>
                    <a:lumOff val="60000"/>
                  </a:schemeClr>
                </a:solidFill>
                <a:latin typeface="Arial" panose="020B0604020202020204" pitchFamily="34" charset="0"/>
                <a:cs typeface="Arial" panose="020B0604020202020204" pitchFamily="34" charset="0"/>
              </a:rPr>
              <a:t>All of above coupled with </a:t>
            </a:r>
            <a:r>
              <a:rPr lang="en-GB" b="1" dirty="0">
                <a:solidFill>
                  <a:schemeClr val="accent1">
                    <a:lumMod val="40000"/>
                    <a:lumOff val="60000"/>
                  </a:schemeClr>
                </a:solidFill>
                <a:latin typeface="Arial" panose="020B0604020202020204" pitchFamily="34" charset="0"/>
                <a:cs typeface="Arial" panose="020B0604020202020204" pitchFamily="34" charset="0"/>
              </a:rPr>
              <a:t>Social Interaction/Communication difficulties </a:t>
            </a:r>
            <a:r>
              <a:rPr lang="en-GB" dirty="0">
                <a:solidFill>
                  <a:schemeClr val="accent1">
                    <a:lumMod val="40000"/>
                    <a:lumOff val="60000"/>
                  </a:schemeClr>
                </a:solidFill>
                <a:latin typeface="Arial" panose="020B0604020202020204" pitchFamily="34" charset="0"/>
                <a:cs typeface="Arial" panose="020B0604020202020204" pitchFamily="34" charset="0"/>
              </a:rPr>
              <a:t>mean vulnerable to:</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Teasing/bullying</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Mental health difficulties: </a:t>
            </a:r>
            <a:r>
              <a:rPr lang="en-GB" dirty="0">
                <a:solidFill>
                  <a:schemeClr val="accent1">
                    <a:lumMod val="40000"/>
                    <a:lumOff val="60000"/>
                  </a:schemeClr>
                </a:solidFill>
                <a:latin typeface="Arial" panose="020B0604020202020204" pitchFamily="34" charset="0"/>
                <a:cs typeface="Arial" panose="020B0604020202020204" pitchFamily="34" charset="0"/>
              </a:rPr>
              <a:t>sustaining or u/</a:t>
            </a:r>
            <a:r>
              <a:rPr lang="en-GB" dirty="0" err="1">
                <a:solidFill>
                  <a:schemeClr val="accent1">
                    <a:lumMod val="40000"/>
                    <a:lumOff val="60000"/>
                  </a:schemeClr>
                </a:solidFill>
                <a:latin typeface="Arial" panose="020B0604020202020204" pitchFamily="34" charset="0"/>
                <a:cs typeface="Arial" panose="020B0604020202020204" pitchFamily="34" charset="0"/>
              </a:rPr>
              <a:t>st</a:t>
            </a:r>
            <a:r>
              <a:rPr lang="en-GB" dirty="0">
                <a:solidFill>
                  <a:schemeClr val="accent1">
                    <a:lumMod val="40000"/>
                    <a:lumOff val="60000"/>
                  </a:schemeClr>
                </a:solidFill>
                <a:latin typeface="Arial" panose="020B0604020202020204" pitchFamily="34" charset="0"/>
                <a:cs typeface="Arial" panose="020B0604020202020204" pitchFamily="34" charset="0"/>
              </a:rPr>
              <a:t> friendships, strain of repressing ASC traits lead to anxiety disorders/ depression, self-harm</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Physically abuse or exploitation: </a:t>
            </a:r>
            <a:r>
              <a:rPr lang="en-GB" dirty="0">
                <a:solidFill>
                  <a:schemeClr val="accent1">
                    <a:lumMod val="40000"/>
                    <a:lumOff val="60000"/>
                  </a:schemeClr>
                </a:solidFill>
                <a:latin typeface="Arial" panose="020B0604020202020204" pitchFamily="34" charset="0"/>
                <a:cs typeface="Arial" panose="020B0604020202020204" pitchFamily="34" charset="0"/>
              </a:rPr>
              <a:t>can’t read body language</a:t>
            </a:r>
            <a:endParaRPr lang="en-GB" dirty="0">
              <a:solidFill>
                <a:schemeClr val="accent4">
                  <a:lumMod val="50000"/>
                </a:schemeClr>
              </a:solidFill>
              <a:latin typeface="Arial" panose="020B0604020202020204" pitchFamily="34" charset="0"/>
              <a:cs typeface="Arial" panose="020B0604020202020204" pitchFamily="34" charset="0"/>
            </a:endParaRP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Social exclusion: </a:t>
            </a:r>
            <a:r>
              <a:rPr lang="en-GB" dirty="0">
                <a:solidFill>
                  <a:schemeClr val="accent1">
                    <a:lumMod val="40000"/>
                    <a:lumOff val="60000"/>
                  </a:schemeClr>
                </a:solidFill>
                <a:latin typeface="Arial" panose="020B0604020202020204" pitchFamily="34" charset="0"/>
                <a:cs typeface="Arial" panose="020B0604020202020204" pitchFamily="34" charset="0"/>
              </a:rPr>
              <a:t>not fitting in due to appearance or behaviour &amp; interactions of women rely more heavily than men’s on language &amp; emotional awareness, ruled by more complex unwritten social conventions, harder to integrate</a:t>
            </a:r>
          </a:p>
          <a:p>
            <a:pPr>
              <a:buFontTx/>
              <a:buChar char="-"/>
              <a:defRPr/>
            </a:pPr>
            <a:endParaRPr lang="en-GB" dirty="0">
              <a:solidFill>
                <a:schemeClr val="accent4">
                  <a:lumMod val="50000"/>
                </a:schemeClr>
              </a:solidFill>
              <a:latin typeface="Arial" panose="020B0604020202020204" pitchFamily="34" charset="0"/>
              <a:cs typeface="Arial" panose="020B0604020202020204" pitchFamily="34" charset="0"/>
            </a:endParaRPr>
          </a:p>
          <a:p>
            <a:pPr marL="137160">
              <a:defRPr/>
            </a:pPr>
            <a:r>
              <a:rPr lang="en-GB" b="1" i="1" dirty="0">
                <a:solidFill>
                  <a:schemeClr val="accent4">
                    <a:lumMod val="50000"/>
                  </a:schemeClr>
                </a:solidFill>
                <a:latin typeface="Arial" panose="020B0604020202020204" pitchFamily="34" charset="0"/>
                <a:cs typeface="Arial" panose="020B0604020202020204" pitchFamily="34" charset="0"/>
              </a:rPr>
              <a:t>Professional difficulties:</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Unusual sleep patterns: </a:t>
            </a:r>
            <a:r>
              <a:rPr lang="en-GB" dirty="0">
                <a:solidFill>
                  <a:schemeClr val="accent1">
                    <a:lumMod val="40000"/>
                    <a:lumOff val="60000"/>
                  </a:schemeClr>
                </a:solidFill>
                <a:latin typeface="Arial" panose="020B0604020202020204" pitchFamily="34" charset="0"/>
                <a:cs typeface="Arial" panose="020B0604020202020204" pitchFamily="34" charset="0"/>
              </a:rPr>
              <a:t>challenge in successfully holding typically structured job</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Understanding of social expectations within work place</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May dominate &amp; find collaboration challenging</a:t>
            </a:r>
          </a:p>
          <a:p>
            <a:pPr>
              <a:buFontTx/>
              <a:buChar char="-"/>
              <a:defRPr/>
            </a:pPr>
            <a:r>
              <a:rPr lang="en-GB" dirty="0">
                <a:solidFill>
                  <a:schemeClr val="accent4">
                    <a:lumMod val="50000"/>
                  </a:schemeClr>
                </a:solidFill>
                <a:latin typeface="Arial" panose="020B0604020202020204" pitchFamily="34" charset="0"/>
                <a:cs typeface="Arial" panose="020B0604020202020204" pitchFamily="34" charset="0"/>
              </a:rPr>
              <a:t>Organisation:</a:t>
            </a:r>
            <a:r>
              <a:rPr lang="en-GB" dirty="0">
                <a:solidFill>
                  <a:schemeClr val="accent1">
                    <a:lumMod val="40000"/>
                    <a:lumOff val="60000"/>
                  </a:schemeClr>
                </a:solidFill>
                <a:latin typeface="Arial" panose="020B0604020202020204" pitchFamily="34" charset="0"/>
                <a:cs typeface="Arial" panose="020B0604020202020204" pitchFamily="34" charset="0"/>
              </a:rPr>
              <a:t> of self &amp; workload (executive function)</a:t>
            </a:r>
          </a:p>
          <a:p>
            <a:pPr>
              <a:defRPr/>
            </a:pPr>
            <a:endParaRPr lang="en-GB" dirty="0"/>
          </a:p>
          <a:p>
            <a:pPr>
              <a:defRPr/>
            </a:pPr>
            <a:endParaRPr lang="en-GB" dirty="0"/>
          </a:p>
        </p:txBody>
      </p:sp>
      <p:sp>
        <p:nvSpPr>
          <p:cNvPr id="32772" name="Slide Number Placeholder 3">
            <a:extLst>
              <a:ext uri="{FF2B5EF4-FFF2-40B4-BE49-F238E27FC236}">
                <a16:creationId xmlns:a16="http://schemas.microsoft.com/office/drawing/2014/main" id="{442C5490-059E-3795-1004-0974817014D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D221B0E9-A11C-46BD-A782-AD0F512791FE}" type="slidenum">
              <a:rPr lang="en-GB" altLang="en-US" sz="1200" smtClean="0">
                <a:latin typeface="Times New Roman" panose="02020603050405020304" pitchFamily="18" charset="0"/>
              </a:rPr>
              <a:pPr/>
              <a:t>23</a:t>
            </a:fld>
            <a:endParaRPr lang="en-GB" altLang="en-US" sz="120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4549C859-DFCD-4930-0D46-D03940A6377C}"/>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585FEC3C-0B7C-1A31-AF2E-ACD717E6D43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37892" name="Footer Placeholder 3">
            <a:extLst>
              <a:ext uri="{FF2B5EF4-FFF2-40B4-BE49-F238E27FC236}">
                <a16:creationId xmlns:a16="http://schemas.microsoft.com/office/drawing/2014/main" id="{51086CA7-B964-7E51-48DA-29047151CE97}"/>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n-GB" altLang="en-US" sz="1200">
                <a:latin typeface="Times New Roman" panose="02020603050405020304" pitchFamily="18" charset="0"/>
              </a:rPr>
              <a:t>Helping Students with Autistic Spectrum Disorders</a:t>
            </a:r>
          </a:p>
        </p:txBody>
      </p:sp>
      <p:sp>
        <p:nvSpPr>
          <p:cNvPr id="37893" name="Slide Number Placeholder 4">
            <a:extLst>
              <a:ext uri="{FF2B5EF4-FFF2-40B4-BE49-F238E27FC236}">
                <a16:creationId xmlns:a16="http://schemas.microsoft.com/office/drawing/2014/main" id="{AD35FC91-D317-B01E-0242-09A553B40B9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6FFB7B3F-94EC-4305-806E-5D1657477448}" type="slidenum">
              <a:rPr lang="en-GB" altLang="en-US" sz="1200" smtClean="0">
                <a:latin typeface="Times New Roman" panose="02020603050405020304" pitchFamily="18" charset="0"/>
              </a:rPr>
              <a:pPr/>
              <a:t>41</a:t>
            </a:fld>
            <a:endParaRPr lang="en-GB" altLang="en-US" sz="120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60490C-18B3-44CD-9DAE-D4E0D6A1B5C8}" type="slidenum">
              <a:rPr lang="en-GB" smtClean="0"/>
              <a:t>44</a:t>
            </a:fld>
            <a:endParaRPr lang="en-GB"/>
          </a:p>
        </p:txBody>
      </p:sp>
    </p:spTree>
    <p:extLst>
      <p:ext uri="{BB962C8B-B14F-4D97-AF65-F5344CB8AC3E}">
        <p14:creationId xmlns:p14="http://schemas.microsoft.com/office/powerpoint/2010/main" val="208170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44299-44EF-4561-B5F6-31B5C984C9DB}" type="slidenum">
              <a:rPr lang="en-GB" smtClean="0"/>
              <a:t>54</a:t>
            </a:fld>
            <a:endParaRPr lang="en-GB" dirty="0"/>
          </a:p>
        </p:txBody>
      </p:sp>
    </p:spTree>
    <p:extLst>
      <p:ext uri="{BB962C8B-B14F-4D97-AF65-F5344CB8AC3E}">
        <p14:creationId xmlns:p14="http://schemas.microsoft.com/office/powerpoint/2010/main" val="1631507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F0B-414B-B03E-2183-51B8EA6AD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E18193-8851-EB37-9139-CC004B692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1F278B-FEDA-2D33-4216-78B7202A96D1}"/>
              </a:ext>
            </a:extLst>
          </p:cNvPr>
          <p:cNvSpPr>
            <a:spLocks noGrp="1"/>
          </p:cNvSpPr>
          <p:nvPr>
            <p:ph type="dt" sz="half" idx="10"/>
          </p:nvPr>
        </p:nvSpPr>
        <p:spPr/>
        <p:txBody>
          <a:bodyPr/>
          <a:lstStyle/>
          <a:p>
            <a:fld id="{10B3587B-E9E6-400B-8287-EDC25D833C79}" type="datetimeFigureOut">
              <a:rPr lang="en-GB" smtClean="0"/>
              <a:t>05/02/2025</a:t>
            </a:fld>
            <a:endParaRPr lang="en-GB"/>
          </a:p>
        </p:txBody>
      </p:sp>
      <p:sp>
        <p:nvSpPr>
          <p:cNvPr id="5" name="Footer Placeholder 4">
            <a:extLst>
              <a:ext uri="{FF2B5EF4-FFF2-40B4-BE49-F238E27FC236}">
                <a16:creationId xmlns:a16="http://schemas.microsoft.com/office/drawing/2014/main" id="{82FBB825-DEDF-6CBA-39D2-A2BA09798F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B588E3-4ADD-CDEB-6392-58B501E6968C}"/>
              </a:ext>
            </a:extLst>
          </p:cNvPr>
          <p:cNvSpPr>
            <a:spLocks noGrp="1"/>
          </p:cNvSpPr>
          <p:nvPr>
            <p:ph type="sldNum" sz="quarter" idx="12"/>
          </p:nvPr>
        </p:nvSpPr>
        <p:spPr/>
        <p:txBody>
          <a:bodyPr/>
          <a:lstStyle/>
          <a:p>
            <a:fld id="{07B5F64E-A88D-40A6-AA4D-5C478807385A}" type="slidenum">
              <a:rPr lang="en-GB" smtClean="0"/>
              <a:t>‹#›</a:t>
            </a:fld>
            <a:endParaRPr lang="en-GB"/>
          </a:p>
        </p:txBody>
      </p:sp>
    </p:spTree>
    <p:extLst>
      <p:ext uri="{BB962C8B-B14F-4D97-AF65-F5344CB8AC3E}">
        <p14:creationId xmlns:p14="http://schemas.microsoft.com/office/powerpoint/2010/main" val="2214802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3F38-A14B-6AD3-6B7F-97F824F008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FD0901-6671-4D48-E02F-3401B3BBB5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70CB30-3890-6C91-E6BE-CA5CB4BD94D7}"/>
              </a:ext>
            </a:extLst>
          </p:cNvPr>
          <p:cNvSpPr>
            <a:spLocks noGrp="1"/>
          </p:cNvSpPr>
          <p:nvPr>
            <p:ph type="dt" sz="half" idx="10"/>
          </p:nvPr>
        </p:nvSpPr>
        <p:spPr/>
        <p:txBody>
          <a:bodyPr/>
          <a:lstStyle/>
          <a:p>
            <a:fld id="{10B3587B-E9E6-400B-8287-EDC25D833C79}" type="datetimeFigureOut">
              <a:rPr lang="en-GB" smtClean="0"/>
              <a:t>05/02/2025</a:t>
            </a:fld>
            <a:endParaRPr lang="en-GB"/>
          </a:p>
        </p:txBody>
      </p:sp>
      <p:sp>
        <p:nvSpPr>
          <p:cNvPr id="5" name="Footer Placeholder 4">
            <a:extLst>
              <a:ext uri="{FF2B5EF4-FFF2-40B4-BE49-F238E27FC236}">
                <a16:creationId xmlns:a16="http://schemas.microsoft.com/office/drawing/2014/main" id="{CB0A2EA7-2F71-22B3-EC1F-954D158586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4466FB-7F46-030F-F50C-71ADA03F7FC2}"/>
              </a:ext>
            </a:extLst>
          </p:cNvPr>
          <p:cNvSpPr>
            <a:spLocks noGrp="1"/>
          </p:cNvSpPr>
          <p:nvPr>
            <p:ph type="sldNum" sz="quarter" idx="12"/>
          </p:nvPr>
        </p:nvSpPr>
        <p:spPr/>
        <p:txBody>
          <a:bodyPr/>
          <a:lstStyle/>
          <a:p>
            <a:fld id="{07B5F64E-A88D-40A6-AA4D-5C478807385A}" type="slidenum">
              <a:rPr lang="en-GB" smtClean="0"/>
              <a:t>‹#›</a:t>
            </a:fld>
            <a:endParaRPr lang="en-GB"/>
          </a:p>
        </p:txBody>
      </p:sp>
    </p:spTree>
    <p:extLst>
      <p:ext uri="{BB962C8B-B14F-4D97-AF65-F5344CB8AC3E}">
        <p14:creationId xmlns:p14="http://schemas.microsoft.com/office/powerpoint/2010/main" val="391691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2A1B26-6921-5BE9-F217-F8E47B4371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7DAA9E-EE27-F30B-E694-F85E7A5BB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DB172F-D42E-9BE4-B817-1F22052FAD61}"/>
              </a:ext>
            </a:extLst>
          </p:cNvPr>
          <p:cNvSpPr>
            <a:spLocks noGrp="1"/>
          </p:cNvSpPr>
          <p:nvPr>
            <p:ph type="dt" sz="half" idx="10"/>
          </p:nvPr>
        </p:nvSpPr>
        <p:spPr/>
        <p:txBody>
          <a:bodyPr/>
          <a:lstStyle/>
          <a:p>
            <a:fld id="{10B3587B-E9E6-400B-8287-EDC25D833C79}" type="datetimeFigureOut">
              <a:rPr lang="en-GB" smtClean="0"/>
              <a:t>05/02/2025</a:t>
            </a:fld>
            <a:endParaRPr lang="en-GB"/>
          </a:p>
        </p:txBody>
      </p:sp>
      <p:sp>
        <p:nvSpPr>
          <p:cNvPr id="5" name="Footer Placeholder 4">
            <a:extLst>
              <a:ext uri="{FF2B5EF4-FFF2-40B4-BE49-F238E27FC236}">
                <a16:creationId xmlns:a16="http://schemas.microsoft.com/office/drawing/2014/main" id="{C5A0A00D-4B6A-0293-32F8-7ED20EAFFF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A6DA6-FD79-A695-492D-D0C70E6477E2}"/>
              </a:ext>
            </a:extLst>
          </p:cNvPr>
          <p:cNvSpPr>
            <a:spLocks noGrp="1"/>
          </p:cNvSpPr>
          <p:nvPr>
            <p:ph type="sldNum" sz="quarter" idx="12"/>
          </p:nvPr>
        </p:nvSpPr>
        <p:spPr/>
        <p:txBody>
          <a:bodyPr/>
          <a:lstStyle/>
          <a:p>
            <a:fld id="{07B5F64E-A88D-40A6-AA4D-5C478807385A}" type="slidenum">
              <a:rPr lang="en-GB" smtClean="0"/>
              <a:t>‹#›</a:t>
            </a:fld>
            <a:endParaRPr lang="en-GB"/>
          </a:p>
        </p:txBody>
      </p:sp>
    </p:spTree>
    <p:extLst>
      <p:ext uri="{BB962C8B-B14F-4D97-AF65-F5344CB8AC3E}">
        <p14:creationId xmlns:p14="http://schemas.microsoft.com/office/powerpoint/2010/main" val="344743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1"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01331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4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1"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Content Placeholder 8">
            <a:extLst>
              <a:ext uri="{FF2B5EF4-FFF2-40B4-BE49-F238E27FC236}">
                <a16:creationId xmlns:a16="http://schemas.microsoft.com/office/drawing/2014/main" id="{A46D892E-780E-E157-BB30-DFFC28FA8865}"/>
              </a:ext>
            </a:extLst>
          </p:cNvPr>
          <p:cNvPicPr>
            <a:picLocks noChangeAspect="1"/>
          </p:cNvPicPr>
          <p:nvPr userDrawn="1"/>
        </p:nvPicPr>
        <p:blipFill>
          <a:blip r:embed="rId3">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extLst>
      <p:ext uri="{BB962C8B-B14F-4D97-AF65-F5344CB8AC3E}">
        <p14:creationId xmlns:p14="http://schemas.microsoft.com/office/powerpoint/2010/main" val="2476106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75457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5463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Content Placeholder 8">
            <a:extLst>
              <a:ext uri="{FF2B5EF4-FFF2-40B4-BE49-F238E27FC236}">
                <a16:creationId xmlns:a16="http://schemas.microsoft.com/office/drawing/2014/main" id="{D9A60657-103C-AE64-011E-9A9FBBAB6618}"/>
              </a:ext>
            </a:extLst>
          </p:cNvPr>
          <p:cNvPicPr>
            <a:picLocks noChangeAspect="1"/>
          </p:cNvPicPr>
          <p:nvPr userDrawn="1"/>
        </p:nvPicPr>
        <p:blipFill>
          <a:blip r:embed="rId3">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extLst>
      <p:ext uri="{BB962C8B-B14F-4D97-AF65-F5344CB8AC3E}">
        <p14:creationId xmlns:p14="http://schemas.microsoft.com/office/powerpoint/2010/main" val="316902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3F4B-CA9B-2D72-FE24-1BC974331B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85F55B-AE3F-1DAB-3B87-6435E69334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6CF4EA-61E4-86CA-735A-DCF0208E538E}"/>
              </a:ext>
            </a:extLst>
          </p:cNvPr>
          <p:cNvSpPr>
            <a:spLocks noGrp="1"/>
          </p:cNvSpPr>
          <p:nvPr>
            <p:ph type="dt" sz="half" idx="10"/>
          </p:nvPr>
        </p:nvSpPr>
        <p:spPr/>
        <p:txBody>
          <a:bodyPr/>
          <a:lstStyle/>
          <a:p>
            <a:fld id="{10B3587B-E9E6-400B-8287-EDC25D833C79}" type="datetimeFigureOut">
              <a:rPr lang="en-GB" smtClean="0"/>
              <a:t>05/02/2025</a:t>
            </a:fld>
            <a:endParaRPr lang="en-GB"/>
          </a:p>
        </p:txBody>
      </p:sp>
      <p:sp>
        <p:nvSpPr>
          <p:cNvPr id="5" name="Footer Placeholder 4">
            <a:extLst>
              <a:ext uri="{FF2B5EF4-FFF2-40B4-BE49-F238E27FC236}">
                <a16:creationId xmlns:a16="http://schemas.microsoft.com/office/drawing/2014/main" id="{E8C7BAA1-F7C6-D3FC-9040-F5A6959D9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ADD6E7-2B62-343F-4CFD-358252D8A47B}"/>
              </a:ext>
            </a:extLst>
          </p:cNvPr>
          <p:cNvSpPr>
            <a:spLocks noGrp="1"/>
          </p:cNvSpPr>
          <p:nvPr>
            <p:ph type="sldNum" sz="quarter" idx="12"/>
          </p:nvPr>
        </p:nvSpPr>
        <p:spPr/>
        <p:txBody>
          <a:bodyPr/>
          <a:lstStyle/>
          <a:p>
            <a:fld id="{07B5F64E-A88D-40A6-AA4D-5C478807385A}" type="slidenum">
              <a:rPr lang="en-GB" smtClean="0"/>
              <a:t>‹#›</a:t>
            </a:fld>
            <a:endParaRPr lang="en-GB"/>
          </a:p>
        </p:txBody>
      </p:sp>
    </p:spTree>
    <p:extLst>
      <p:ext uri="{BB962C8B-B14F-4D97-AF65-F5344CB8AC3E}">
        <p14:creationId xmlns:p14="http://schemas.microsoft.com/office/powerpoint/2010/main" val="124092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2043-91A7-9758-7414-00E600CDAE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B3222CC-7069-B80C-E10E-4F128BCD97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733892-04CA-0851-1120-5991B93B72D7}"/>
              </a:ext>
            </a:extLst>
          </p:cNvPr>
          <p:cNvSpPr>
            <a:spLocks noGrp="1"/>
          </p:cNvSpPr>
          <p:nvPr>
            <p:ph type="dt" sz="half" idx="10"/>
          </p:nvPr>
        </p:nvSpPr>
        <p:spPr/>
        <p:txBody>
          <a:bodyPr/>
          <a:lstStyle/>
          <a:p>
            <a:fld id="{10B3587B-E9E6-400B-8287-EDC25D833C79}" type="datetimeFigureOut">
              <a:rPr lang="en-GB" smtClean="0"/>
              <a:t>05/02/2025</a:t>
            </a:fld>
            <a:endParaRPr lang="en-GB"/>
          </a:p>
        </p:txBody>
      </p:sp>
      <p:sp>
        <p:nvSpPr>
          <p:cNvPr id="5" name="Footer Placeholder 4">
            <a:extLst>
              <a:ext uri="{FF2B5EF4-FFF2-40B4-BE49-F238E27FC236}">
                <a16:creationId xmlns:a16="http://schemas.microsoft.com/office/drawing/2014/main" id="{D1D23957-9F52-2659-4F00-8C4D8DA1B4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6F536F-669E-DF44-9AA0-2CE6E1B07740}"/>
              </a:ext>
            </a:extLst>
          </p:cNvPr>
          <p:cNvSpPr>
            <a:spLocks noGrp="1"/>
          </p:cNvSpPr>
          <p:nvPr>
            <p:ph type="sldNum" sz="quarter" idx="12"/>
          </p:nvPr>
        </p:nvSpPr>
        <p:spPr/>
        <p:txBody>
          <a:bodyPr/>
          <a:lstStyle/>
          <a:p>
            <a:fld id="{07B5F64E-A88D-40A6-AA4D-5C478807385A}" type="slidenum">
              <a:rPr lang="en-GB" smtClean="0"/>
              <a:t>‹#›</a:t>
            </a:fld>
            <a:endParaRPr lang="en-GB"/>
          </a:p>
        </p:txBody>
      </p:sp>
    </p:spTree>
    <p:extLst>
      <p:ext uri="{BB962C8B-B14F-4D97-AF65-F5344CB8AC3E}">
        <p14:creationId xmlns:p14="http://schemas.microsoft.com/office/powerpoint/2010/main" val="629279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79058-929F-2EBA-5ADE-6E06DE2F45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EA24A3-0069-1159-2EAB-56AEDA70F6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5816DE-1CF2-75BB-20F9-0569B96575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0D7C436-BA2B-EF61-0E3B-29427E704630}"/>
              </a:ext>
            </a:extLst>
          </p:cNvPr>
          <p:cNvSpPr>
            <a:spLocks noGrp="1"/>
          </p:cNvSpPr>
          <p:nvPr>
            <p:ph type="dt" sz="half" idx="10"/>
          </p:nvPr>
        </p:nvSpPr>
        <p:spPr/>
        <p:txBody>
          <a:bodyPr/>
          <a:lstStyle/>
          <a:p>
            <a:fld id="{10B3587B-E9E6-400B-8287-EDC25D833C79}" type="datetimeFigureOut">
              <a:rPr lang="en-GB" smtClean="0"/>
              <a:t>05/02/2025</a:t>
            </a:fld>
            <a:endParaRPr lang="en-GB"/>
          </a:p>
        </p:txBody>
      </p:sp>
      <p:sp>
        <p:nvSpPr>
          <p:cNvPr id="6" name="Footer Placeholder 5">
            <a:extLst>
              <a:ext uri="{FF2B5EF4-FFF2-40B4-BE49-F238E27FC236}">
                <a16:creationId xmlns:a16="http://schemas.microsoft.com/office/drawing/2014/main" id="{D653DEBB-9FB8-C0C8-611D-FB2E159BDC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3B4B73-93BC-EE54-25C8-772925178666}"/>
              </a:ext>
            </a:extLst>
          </p:cNvPr>
          <p:cNvSpPr>
            <a:spLocks noGrp="1"/>
          </p:cNvSpPr>
          <p:nvPr>
            <p:ph type="sldNum" sz="quarter" idx="12"/>
          </p:nvPr>
        </p:nvSpPr>
        <p:spPr/>
        <p:txBody>
          <a:bodyPr/>
          <a:lstStyle/>
          <a:p>
            <a:fld id="{07B5F64E-A88D-40A6-AA4D-5C478807385A}" type="slidenum">
              <a:rPr lang="en-GB" smtClean="0"/>
              <a:t>‹#›</a:t>
            </a:fld>
            <a:endParaRPr lang="en-GB"/>
          </a:p>
        </p:txBody>
      </p:sp>
    </p:spTree>
    <p:extLst>
      <p:ext uri="{BB962C8B-B14F-4D97-AF65-F5344CB8AC3E}">
        <p14:creationId xmlns:p14="http://schemas.microsoft.com/office/powerpoint/2010/main" val="25431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0276-07E3-D212-B6FE-7745FE3371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66EE74-EF5F-08B0-DBC6-0D4A760CE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9CC63-9FE8-CF62-1F88-0C6B9BC8D6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2A529D8-DBFD-0B62-C3A1-F65DCF542D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EF9D32-D205-3549-1E31-BFC786917F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405314-AC93-2177-234F-599EB890F716}"/>
              </a:ext>
            </a:extLst>
          </p:cNvPr>
          <p:cNvSpPr>
            <a:spLocks noGrp="1"/>
          </p:cNvSpPr>
          <p:nvPr>
            <p:ph type="dt" sz="half" idx="10"/>
          </p:nvPr>
        </p:nvSpPr>
        <p:spPr/>
        <p:txBody>
          <a:bodyPr/>
          <a:lstStyle/>
          <a:p>
            <a:fld id="{10B3587B-E9E6-400B-8287-EDC25D833C79}" type="datetimeFigureOut">
              <a:rPr lang="en-GB" smtClean="0"/>
              <a:t>05/02/2025</a:t>
            </a:fld>
            <a:endParaRPr lang="en-GB"/>
          </a:p>
        </p:txBody>
      </p:sp>
      <p:sp>
        <p:nvSpPr>
          <p:cNvPr id="8" name="Footer Placeholder 7">
            <a:extLst>
              <a:ext uri="{FF2B5EF4-FFF2-40B4-BE49-F238E27FC236}">
                <a16:creationId xmlns:a16="http://schemas.microsoft.com/office/drawing/2014/main" id="{20F8F512-4620-D5D7-5F03-302A56085E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C059962-61B9-76CF-F719-9488B32B8E81}"/>
              </a:ext>
            </a:extLst>
          </p:cNvPr>
          <p:cNvSpPr>
            <a:spLocks noGrp="1"/>
          </p:cNvSpPr>
          <p:nvPr>
            <p:ph type="sldNum" sz="quarter" idx="12"/>
          </p:nvPr>
        </p:nvSpPr>
        <p:spPr/>
        <p:txBody>
          <a:bodyPr/>
          <a:lstStyle/>
          <a:p>
            <a:fld id="{07B5F64E-A88D-40A6-AA4D-5C478807385A}" type="slidenum">
              <a:rPr lang="en-GB" smtClean="0"/>
              <a:t>‹#›</a:t>
            </a:fld>
            <a:endParaRPr lang="en-GB"/>
          </a:p>
        </p:txBody>
      </p:sp>
    </p:spTree>
    <p:extLst>
      <p:ext uri="{BB962C8B-B14F-4D97-AF65-F5344CB8AC3E}">
        <p14:creationId xmlns:p14="http://schemas.microsoft.com/office/powerpoint/2010/main" val="197625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5DDE-B11B-790B-7AA2-DEA86119F0E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046FCE-CB0C-B570-F648-93FD71585F49}"/>
              </a:ext>
            </a:extLst>
          </p:cNvPr>
          <p:cNvSpPr>
            <a:spLocks noGrp="1"/>
          </p:cNvSpPr>
          <p:nvPr>
            <p:ph type="dt" sz="half" idx="10"/>
          </p:nvPr>
        </p:nvSpPr>
        <p:spPr/>
        <p:txBody>
          <a:bodyPr/>
          <a:lstStyle/>
          <a:p>
            <a:fld id="{10B3587B-E9E6-400B-8287-EDC25D833C79}" type="datetimeFigureOut">
              <a:rPr lang="en-GB" smtClean="0"/>
              <a:t>05/02/2025</a:t>
            </a:fld>
            <a:endParaRPr lang="en-GB"/>
          </a:p>
        </p:txBody>
      </p:sp>
      <p:sp>
        <p:nvSpPr>
          <p:cNvPr id="4" name="Footer Placeholder 3">
            <a:extLst>
              <a:ext uri="{FF2B5EF4-FFF2-40B4-BE49-F238E27FC236}">
                <a16:creationId xmlns:a16="http://schemas.microsoft.com/office/drawing/2014/main" id="{9B1D2434-8057-D21F-ABAD-8AD7BC5233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D841EE-0E52-A50E-FB13-F6B30E4653B2}"/>
              </a:ext>
            </a:extLst>
          </p:cNvPr>
          <p:cNvSpPr>
            <a:spLocks noGrp="1"/>
          </p:cNvSpPr>
          <p:nvPr>
            <p:ph type="sldNum" sz="quarter" idx="12"/>
          </p:nvPr>
        </p:nvSpPr>
        <p:spPr/>
        <p:txBody>
          <a:bodyPr/>
          <a:lstStyle/>
          <a:p>
            <a:fld id="{07B5F64E-A88D-40A6-AA4D-5C478807385A}" type="slidenum">
              <a:rPr lang="en-GB" smtClean="0"/>
              <a:t>‹#›</a:t>
            </a:fld>
            <a:endParaRPr lang="en-GB"/>
          </a:p>
        </p:txBody>
      </p:sp>
    </p:spTree>
    <p:extLst>
      <p:ext uri="{BB962C8B-B14F-4D97-AF65-F5344CB8AC3E}">
        <p14:creationId xmlns:p14="http://schemas.microsoft.com/office/powerpoint/2010/main" val="1515368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CEEF8-56CD-39EA-7CF9-BA044EDF8D14}"/>
              </a:ext>
            </a:extLst>
          </p:cNvPr>
          <p:cNvSpPr>
            <a:spLocks noGrp="1"/>
          </p:cNvSpPr>
          <p:nvPr>
            <p:ph type="dt" sz="half" idx="10"/>
          </p:nvPr>
        </p:nvSpPr>
        <p:spPr/>
        <p:txBody>
          <a:bodyPr/>
          <a:lstStyle/>
          <a:p>
            <a:fld id="{10B3587B-E9E6-400B-8287-EDC25D833C79}" type="datetimeFigureOut">
              <a:rPr lang="en-GB" smtClean="0"/>
              <a:t>05/02/2025</a:t>
            </a:fld>
            <a:endParaRPr lang="en-GB"/>
          </a:p>
        </p:txBody>
      </p:sp>
      <p:sp>
        <p:nvSpPr>
          <p:cNvPr id="3" name="Footer Placeholder 2">
            <a:extLst>
              <a:ext uri="{FF2B5EF4-FFF2-40B4-BE49-F238E27FC236}">
                <a16:creationId xmlns:a16="http://schemas.microsoft.com/office/drawing/2014/main" id="{5D4D5782-14E9-0336-2C9F-B3E79EE8C4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1657A64-2C4B-D770-F20F-145779B2DD49}"/>
              </a:ext>
            </a:extLst>
          </p:cNvPr>
          <p:cNvSpPr>
            <a:spLocks noGrp="1"/>
          </p:cNvSpPr>
          <p:nvPr>
            <p:ph type="sldNum" sz="quarter" idx="12"/>
          </p:nvPr>
        </p:nvSpPr>
        <p:spPr/>
        <p:txBody>
          <a:bodyPr/>
          <a:lstStyle/>
          <a:p>
            <a:fld id="{07B5F64E-A88D-40A6-AA4D-5C478807385A}" type="slidenum">
              <a:rPr lang="en-GB" smtClean="0"/>
              <a:t>‹#›</a:t>
            </a:fld>
            <a:endParaRPr lang="en-GB"/>
          </a:p>
        </p:txBody>
      </p:sp>
    </p:spTree>
    <p:extLst>
      <p:ext uri="{BB962C8B-B14F-4D97-AF65-F5344CB8AC3E}">
        <p14:creationId xmlns:p14="http://schemas.microsoft.com/office/powerpoint/2010/main" val="3379403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6134-7E2D-3A34-6EB5-DDC87449F9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11D560E-C143-D7FB-0AF9-57091E7427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C14164-DA85-D4C4-419E-722618708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10109-6438-F8AB-D504-763E9CFD11BA}"/>
              </a:ext>
            </a:extLst>
          </p:cNvPr>
          <p:cNvSpPr>
            <a:spLocks noGrp="1"/>
          </p:cNvSpPr>
          <p:nvPr>
            <p:ph type="dt" sz="half" idx="10"/>
          </p:nvPr>
        </p:nvSpPr>
        <p:spPr/>
        <p:txBody>
          <a:bodyPr/>
          <a:lstStyle/>
          <a:p>
            <a:fld id="{10B3587B-E9E6-400B-8287-EDC25D833C79}" type="datetimeFigureOut">
              <a:rPr lang="en-GB" smtClean="0"/>
              <a:t>05/02/2025</a:t>
            </a:fld>
            <a:endParaRPr lang="en-GB"/>
          </a:p>
        </p:txBody>
      </p:sp>
      <p:sp>
        <p:nvSpPr>
          <p:cNvPr id="6" name="Footer Placeholder 5">
            <a:extLst>
              <a:ext uri="{FF2B5EF4-FFF2-40B4-BE49-F238E27FC236}">
                <a16:creationId xmlns:a16="http://schemas.microsoft.com/office/drawing/2014/main" id="{0B88417C-9E48-3379-80ED-706CF2CDB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2294F5-0192-AE65-5041-46328E6FDC0E}"/>
              </a:ext>
            </a:extLst>
          </p:cNvPr>
          <p:cNvSpPr>
            <a:spLocks noGrp="1"/>
          </p:cNvSpPr>
          <p:nvPr>
            <p:ph type="sldNum" sz="quarter" idx="12"/>
          </p:nvPr>
        </p:nvSpPr>
        <p:spPr/>
        <p:txBody>
          <a:bodyPr/>
          <a:lstStyle/>
          <a:p>
            <a:fld id="{07B5F64E-A88D-40A6-AA4D-5C478807385A}" type="slidenum">
              <a:rPr lang="en-GB" smtClean="0"/>
              <a:t>‹#›</a:t>
            </a:fld>
            <a:endParaRPr lang="en-GB"/>
          </a:p>
        </p:txBody>
      </p:sp>
    </p:spTree>
    <p:extLst>
      <p:ext uri="{BB962C8B-B14F-4D97-AF65-F5344CB8AC3E}">
        <p14:creationId xmlns:p14="http://schemas.microsoft.com/office/powerpoint/2010/main" val="2577365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A72B-2517-816A-9F4C-44F7A707B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6E4C840-E002-050E-6CE4-2D97082690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76A08A-173F-167F-45F8-250BB6C499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B00E3A-66AD-7938-C14E-4AD49A71A467}"/>
              </a:ext>
            </a:extLst>
          </p:cNvPr>
          <p:cNvSpPr>
            <a:spLocks noGrp="1"/>
          </p:cNvSpPr>
          <p:nvPr>
            <p:ph type="dt" sz="half" idx="10"/>
          </p:nvPr>
        </p:nvSpPr>
        <p:spPr/>
        <p:txBody>
          <a:bodyPr/>
          <a:lstStyle/>
          <a:p>
            <a:fld id="{10B3587B-E9E6-400B-8287-EDC25D833C79}" type="datetimeFigureOut">
              <a:rPr lang="en-GB" smtClean="0"/>
              <a:t>05/02/2025</a:t>
            </a:fld>
            <a:endParaRPr lang="en-GB"/>
          </a:p>
        </p:txBody>
      </p:sp>
      <p:sp>
        <p:nvSpPr>
          <p:cNvPr id="6" name="Footer Placeholder 5">
            <a:extLst>
              <a:ext uri="{FF2B5EF4-FFF2-40B4-BE49-F238E27FC236}">
                <a16:creationId xmlns:a16="http://schemas.microsoft.com/office/drawing/2014/main" id="{7DA81291-FDE9-41C6-AF8B-C8056BA74D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E73F94-7E76-D3A4-E5BB-3F6D06FFFE64}"/>
              </a:ext>
            </a:extLst>
          </p:cNvPr>
          <p:cNvSpPr>
            <a:spLocks noGrp="1"/>
          </p:cNvSpPr>
          <p:nvPr>
            <p:ph type="sldNum" sz="quarter" idx="12"/>
          </p:nvPr>
        </p:nvSpPr>
        <p:spPr/>
        <p:txBody>
          <a:bodyPr/>
          <a:lstStyle/>
          <a:p>
            <a:fld id="{07B5F64E-A88D-40A6-AA4D-5C478807385A}" type="slidenum">
              <a:rPr lang="en-GB" smtClean="0"/>
              <a:t>‹#›</a:t>
            </a:fld>
            <a:endParaRPr lang="en-GB"/>
          </a:p>
        </p:txBody>
      </p:sp>
    </p:spTree>
    <p:extLst>
      <p:ext uri="{BB962C8B-B14F-4D97-AF65-F5344CB8AC3E}">
        <p14:creationId xmlns:p14="http://schemas.microsoft.com/office/powerpoint/2010/main" val="1194821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6A058F-A6DC-52E3-A577-5A7253CCED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6968F1-87ED-0BF6-64DB-CF1841748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DB5655-0BC9-6401-AAD1-EB2EF3265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B3587B-E9E6-400B-8287-EDC25D833C79}" type="datetimeFigureOut">
              <a:rPr lang="en-GB" smtClean="0"/>
              <a:t>05/02/2025</a:t>
            </a:fld>
            <a:endParaRPr lang="en-GB"/>
          </a:p>
        </p:txBody>
      </p:sp>
      <p:sp>
        <p:nvSpPr>
          <p:cNvPr id="5" name="Footer Placeholder 4">
            <a:extLst>
              <a:ext uri="{FF2B5EF4-FFF2-40B4-BE49-F238E27FC236}">
                <a16:creationId xmlns:a16="http://schemas.microsoft.com/office/drawing/2014/main" id="{3403F580-0123-AD02-DC1C-07605D8101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C18F265-E74D-F9D0-2A2F-C71CA5B169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B5F64E-A88D-40A6-AA4D-5C478807385A}" type="slidenum">
              <a:rPr lang="en-GB" smtClean="0"/>
              <a:t>‹#›</a:t>
            </a:fld>
            <a:endParaRPr lang="en-GB"/>
          </a:p>
        </p:txBody>
      </p:sp>
    </p:spTree>
    <p:extLst>
      <p:ext uri="{BB962C8B-B14F-4D97-AF65-F5344CB8AC3E}">
        <p14:creationId xmlns:p14="http://schemas.microsoft.com/office/powerpoint/2010/main" val="688597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6321" y="129921"/>
            <a:ext cx="7674609" cy="1219835"/>
          </a:xfrm>
          <a:prstGeom prst="rect">
            <a:avLst/>
          </a:prstGeom>
        </p:spPr>
        <p:txBody>
          <a:bodyPr wrap="square" lIns="0" tIns="0" rIns="0" bIns="0">
            <a:spAutoFit/>
          </a:bodyPr>
          <a:lstStyle>
            <a:lvl1pPr>
              <a:defRPr sz="4000" b="1" i="0">
                <a:solidFill>
                  <a:schemeClr val="bg1"/>
                </a:solidFill>
                <a:latin typeface="Calibri"/>
                <a:cs typeface="Calibri"/>
              </a:defRPr>
            </a:lvl1pPr>
          </a:lstStyle>
          <a:p>
            <a:endParaRPr/>
          </a:p>
        </p:txBody>
      </p:sp>
      <p:sp>
        <p:nvSpPr>
          <p:cNvPr id="3" name="Holder 3"/>
          <p:cNvSpPr>
            <a:spLocks noGrp="1"/>
          </p:cNvSpPr>
          <p:nvPr>
            <p:ph type="body" idx="1"/>
          </p:nvPr>
        </p:nvSpPr>
        <p:spPr>
          <a:xfrm>
            <a:off x="2499105" y="2642743"/>
            <a:ext cx="7008495" cy="1623695"/>
          </a:xfrm>
          <a:prstGeom prst="rect">
            <a:avLst/>
          </a:prstGeom>
        </p:spPr>
        <p:txBody>
          <a:bodyPr wrap="square" lIns="0" tIns="0" rIns="0" bIns="0">
            <a:spAutoFit/>
          </a:bodyPr>
          <a:lstStyle>
            <a:lvl1pPr>
              <a:defRPr sz="2000" b="1"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2/5/2025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04072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6.xml"/><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daisychainproject.co.uk/" TargetMode="External"/><Relationship Id="rId7" Type="http://schemas.openxmlformats.org/officeDocument/2006/relationships/hyperlink" Target="mailto:info@grenfellclub.org" TargetMode="External"/><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hyperlink" Target="http://www.grenfellclub.org/" TargetMode="External"/><Relationship Id="rId11" Type="http://schemas.openxmlformats.org/officeDocument/2006/relationships/image" Target="../media/image5.png"/><Relationship Id="rId5" Type="http://schemas.openxmlformats.org/officeDocument/2006/relationships/image" Target="../media/image51.png"/><Relationship Id="rId10" Type="http://schemas.openxmlformats.org/officeDocument/2006/relationships/hyperlink" Target="mailto:info@iammain.org.uk" TargetMode="External"/><Relationship Id="rId4" Type="http://schemas.openxmlformats.org/officeDocument/2006/relationships/hyperlink" Target="mailto:info@daisychainproject.co.uk" TargetMode="External"/><Relationship Id="rId9" Type="http://schemas.openxmlformats.org/officeDocument/2006/relationships/hyperlink" Target="https://www.iammain.org.uk/"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starsteam.org.uk/resources" TargetMode="External"/><Relationship Id="rId3" Type="http://schemas.openxmlformats.org/officeDocument/2006/relationships/hyperlink" Target="https://carolgraysocialstories.com/" TargetMode="External"/><Relationship Id="rId7" Type="http://schemas.openxmlformats.org/officeDocument/2006/relationships/hyperlink" Target="https://www.twinkl.co.uk/" TargetMode="External"/><Relationship Id="rId12" Type="http://schemas.openxmlformats.org/officeDocument/2006/relationships/hyperlink" Target="https://www.babcockldp.co.uk/babcock_l_d_p/SEND/C-and-I/Documents/parents-autism-workshop/Cygnet-Week-3/NAS-Sensory-Guide.pdf" TargetMode="External"/><Relationship Id="rId2" Type="http://schemas.openxmlformats.org/officeDocument/2006/relationships/hyperlink" Target="https://www.autism.org.uk/" TargetMode="External"/><Relationship Id="rId1" Type="http://schemas.openxmlformats.org/officeDocument/2006/relationships/slideLayout" Target="../slideLayouts/slideLayout6.xml"/><Relationship Id="rId6" Type="http://schemas.openxmlformats.org/officeDocument/2006/relationships/hyperlink" Target="https://do2learn.com/" TargetMode="External"/><Relationship Id="rId11" Type="http://schemas.openxmlformats.org/officeDocument/2006/relationships/hyperlink" Target="https://www.5pointscale.com/" TargetMode="External"/><Relationship Id="rId5" Type="http://schemas.openxmlformats.org/officeDocument/2006/relationships/hyperlink" Target="https://www.middletownautism.com/" TargetMode="External"/><Relationship Id="rId10" Type="http://schemas.openxmlformats.org/officeDocument/2006/relationships/hyperlink" Target="https://www.elsa-support.co.uk/" TargetMode="External"/><Relationship Id="rId4" Type="http://schemas.openxmlformats.org/officeDocument/2006/relationships/hyperlink" Target="https://reachoutasc.com/resources/" TargetMode="External"/><Relationship Id="rId9" Type="http://schemas.openxmlformats.org/officeDocument/2006/relationships/hyperlink" Target="https://jillkuzma.wordpress.com/"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Image result for females with autism">
            <a:extLst>
              <a:ext uri="{FF2B5EF4-FFF2-40B4-BE49-F238E27FC236}">
                <a16:creationId xmlns:a16="http://schemas.microsoft.com/office/drawing/2014/main" id="{4F6D8B9C-BD7A-2D29-941E-59E371F4A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03" r="2376"/>
          <a:stretch/>
        </p:blipFill>
        <p:spPr bwMode="auto">
          <a:xfrm>
            <a:off x="-1" y="190"/>
            <a:ext cx="8128855" cy="52911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800D43-0133-BF51-E209-82919ABAAABF}"/>
              </a:ext>
            </a:extLst>
          </p:cNvPr>
          <p:cNvSpPr>
            <a:spLocks noGrp="1"/>
          </p:cNvSpPr>
          <p:nvPr>
            <p:ph type="ctrTitle"/>
          </p:nvPr>
        </p:nvSpPr>
        <p:spPr>
          <a:xfrm>
            <a:off x="699715" y="5635366"/>
            <a:ext cx="7091299" cy="898581"/>
          </a:xfrm>
        </p:spPr>
        <p:txBody>
          <a:bodyPr anchor="ctr">
            <a:normAutofit/>
          </a:bodyPr>
          <a:lstStyle/>
          <a:p>
            <a:pPr algn="l"/>
            <a:r>
              <a:rPr lang="en-GB" sz="4000" dirty="0">
                <a:solidFill>
                  <a:srgbClr val="FFFFFF"/>
                </a:solidFill>
              </a:rPr>
              <a:t>Girls and Autism</a:t>
            </a:r>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31D83C-3D1E-5017-73AB-7F8F6D75FCB6}"/>
              </a:ext>
            </a:extLst>
          </p:cNvPr>
          <p:cNvSpPr>
            <a:spLocks noGrp="1"/>
          </p:cNvSpPr>
          <p:nvPr>
            <p:ph type="subTitle" idx="1"/>
          </p:nvPr>
        </p:nvSpPr>
        <p:spPr>
          <a:xfrm>
            <a:off x="8571507" y="5669430"/>
            <a:ext cx="3291839" cy="830453"/>
          </a:xfrm>
        </p:spPr>
        <p:txBody>
          <a:bodyPr anchor="ctr">
            <a:normAutofit/>
          </a:bodyPr>
          <a:lstStyle/>
          <a:p>
            <a:pPr algn="l"/>
            <a:r>
              <a:rPr lang="en-GB" sz="1400">
                <a:solidFill>
                  <a:srgbClr val="FFFFFF"/>
                </a:solidFill>
              </a:rPr>
              <a:t>Yvonne Clark - Specialist Teacher for ASC </a:t>
            </a:r>
          </a:p>
          <a:p>
            <a:pPr algn="l"/>
            <a:r>
              <a:rPr lang="en-GB" sz="1400">
                <a:solidFill>
                  <a:srgbClr val="FFFFFF"/>
                </a:solidFill>
              </a:rPr>
              <a:t>Specialist Teaching Service</a:t>
            </a:r>
          </a:p>
          <a:p>
            <a:pPr algn="l"/>
            <a:endParaRPr lang="en-GB" sz="1400">
              <a:solidFill>
                <a:srgbClr val="FFFFFF"/>
              </a:solidFill>
            </a:endParaRPr>
          </a:p>
        </p:txBody>
      </p:sp>
      <p:pic>
        <p:nvPicPr>
          <p:cNvPr id="4" name="Content Placeholder 8">
            <a:extLst>
              <a:ext uri="{FF2B5EF4-FFF2-40B4-BE49-F238E27FC236}">
                <a16:creationId xmlns:a16="http://schemas.microsoft.com/office/drawing/2014/main" id="{56D82C9C-B93C-E302-06D1-485447375AE0}"/>
              </a:ext>
            </a:extLst>
          </p:cNvPr>
          <p:cNvPicPr>
            <a:picLocks noChangeAspect="1"/>
          </p:cNvPicPr>
          <p:nvPr/>
        </p:nvPicPr>
        <p:blipFill>
          <a:blip r:embed="rId3">
            <a:extLst>
              <a:ext uri="{28A0092B-C50C-407E-A947-70E740481C1C}">
                <a14:useLocalDpi xmlns:a14="http://schemas.microsoft.com/office/drawing/2010/main" val="0"/>
              </a:ext>
            </a:extLst>
          </a:blip>
          <a:srcRect l="6896" r="16940"/>
          <a:stretch/>
        </p:blipFill>
        <p:spPr>
          <a:xfrm>
            <a:off x="8128856" y="1"/>
            <a:ext cx="4063143" cy="5291384"/>
          </a:xfrm>
          <a:prstGeom prst="rect">
            <a:avLst/>
          </a:prstGeom>
        </p:spPr>
      </p:pic>
    </p:spTree>
    <p:extLst>
      <p:ext uri="{BB962C8B-B14F-4D97-AF65-F5344CB8AC3E}">
        <p14:creationId xmlns:p14="http://schemas.microsoft.com/office/powerpoint/2010/main" val="4112788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027">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irls and autism">
            <a:extLst>
              <a:ext uri="{FF2B5EF4-FFF2-40B4-BE49-F238E27FC236}">
                <a16:creationId xmlns:a16="http://schemas.microsoft.com/office/drawing/2014/main" id="{04699678-FAD3-D48D-35A2-C8EF357E5DD1}"/>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l="17944" r="5352"/>
          <a:stretch/>
        </p:blipFill>
        <p:spPr bwMode="auto">
          <a:xfrm>
            <a:off x="20" y="10"/>
            <a:ext cx="1218876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529770-B5D8-20B9-9A22-88A5AE27DDDA}"/>
              </a:ext>
            </a:extLst>
          </p:cNvPr>
          <p:cNvSpPr>
            <a:spLocks noGrp="1"/>
          </p:cNvSpPr>
          <p:nvPr>
            <p:ph type="title"/>
          </p:nvPr>
        </p:nvSpPr>
        <p:spPr>
          <a:xfrm>
            <a:off x="838201" y="365125"/>
            <a:ext cx="6753446" cy="1627636"/>
          </a:xfrm>
        </p:spPr>
        <p:txBody>
          <a:bodyPr vert="horz" lIns="91440" tIns="45720" rIns="91440" bIns="45720" rtlCol="0" anchor="ctr">
            <a:normAutofit/>
          </a:bodyPr>
          <a:lstStyle/>
          <a:p>
            <a:r>
              <a:rPr lang="en-US" kern="1200" dirty="0">
                <a:solidFill>
                  <a:srgbClr val="FFFFFF"/>
                </a:solidFill>
                <a:latin typeface="+mj-lt"/>
                <a:ea typeface="+mj-ea"/>
                <a:cs typeface="+mj-cs"/>
              </a:rPr>
              <a:t>Why Girls Specifically?</a:t>
            </a:r>
          </a:p>
        </p:txBody>
      </p:sp>
      <p:sp>
        <p:nvSpPr>
          <p:cNvPr id="10" name="TextBox 9">
            <a:extLst>
              <a:ext uri="{FF2B5EF4-FFF2-40B4-BE49-F238E27FC236}">
                <a16:creationId xmlns:a16="http://schemas.microsoft.com/office/drawing/2014/main" id="{C8D66B7A-2548-8F86-52A3-4781DE01EB51}"/>
              </a:ext>
            </a:extLst>
          </p:cNvPr>
          <p:cNvSpPr txBox="1"/>
          <p:nvPr/>
        </p:nvSpPr>
        <p:spPr>
          <a:xfrm>
            <a:off x="838200" y="2219785"/>
            <a:ext cx="8768866" cy="453785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solidFill>
                  <a:srgbClr val="FFFFFF"/>
                </a:solidFill>
              </a:rPr>
              <a:t>Autism Spectrum Disorder (ASD) is often portrayed in a way that overlooks the unique experiences of girls and women. </a:t>
            </a:r>
          </a:p>
          <a:p>
            <a:pPr indent="-228600">
              <a:lnSpc>
                <a:spcPct val="90000"/>
              </a:lnSpc>
              <a:spcAft>
                <a:spcPts val="600"/>
              </a:spcAft>
              <a:buFont typeface="Arial" panose="020B0604020202020204" pitchFamily="34" charset="0"/>
              <a:buChar char="•"/>
            </a:pPr>
            <a:endParaRPr lang="en-US" sz="2400" dirty="0">
              <a:solidFill>
                <a:srgbClr val="FFFFFF"/>
              </a:solidFill>
            </a:endParaRPr>
          </a:p>
          <a:p>
            <a:pPr indent="-228600">
              <a:lnSpc>
                <a:spcPct val="90000"/>
              </a:lnSpc>
              <a:spcAft>
                <a:spcPts val="600"/>
              </a:spcAft>
              <a:buFont typeface="Arial" panose="020B0604020202020204" pitchFamily="34" charset="0"/>
              <a:buChar char="•"/>
            </a:pPr>
            <a:r>
              <a:rPr lang="en-US" sz="2400" dirty="0">
                <a:solidFill>
                  <a:srgbClr val="FFFFFF"/>
                </a:solidFill>
              </a:rPr>
              <a:t>This can lead to misdiagnosis and  underdiagnosis.</a:t>
            </a:r>
          </a:p>
          <a:p>
            <a:pPr>
              <a:lnSpc>
                <a:spcPct val="90000"/>
              </a:lnSpc>
              <a:spcAft>
                <a:spcPts val="600"/>
              </a:spcAft>
            </a:pPr>
            <a:endParaRPr lang="en-US" sz="2400" dirty="0">
              <a:solidFill>
                <a:srgbClr val="FFFFFF"/>
              </a:solidFill>
            </a:endParaRPr>
          </a:p>
          <a:p>
            <a:pPr indent="-228600">
              <a:lnSpc>
                <a:spcPct val="90000"/>
              </a:lnSpc>
              <a:spcAft>
                <a:spcPts val="600"/>
              </a:spcAft>
              <a:buFont typeface="Arial" panose="020B0604020202020204" pitchFamily="34" charset="0"/>
              <a:buChar char="•"/>
            </a:pPr>
            <a:r>
              <a:rPr lang="en-US" sz="2400" dirty="0">
                <a:solidFill>
                  <a:srgbClr val="FFFFFF"/>
                </a:solidFill>
              </a:rPr>
              <a:t>Early intervention and support can reduce the impact on academic performance, vulnerability to EBSA, social development and mental health needs.</a:t>
            </a:r>
          </a:p>
        </p:txBody>
      </p:sp>
      <p:pic>
        <p:nvPicPr>
          <p:cNvPr id="9" name="Content Placeholder 8">
            <a:extLst>
              <a:ext uri="{FF2B5EF4-FFF2-40B4-BE49-F238E27FC236}">
                <a16:creationId xmlns:a16="http://schemas.microsoft.com/office/drawing/2014/main" id="{AC1993B4-562C-339B-67CF-FC03033B3A9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858" r="11903" b="2"/>
          <a:stretch/>
        </p:blipFill>
        <p:spPr>
          <a:xfrm>
            <a:off x="9607236" y="43396"/>
            <a:ext cx="2581546" cy="240294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25857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C1FCFC9-CE45-A6FA-E2CE-A6F8C74B4074}"/>
              </a:ext>
            </a:extLst>
          </p:cNvPr>
          <p:cNvSpPr>
            <a:spLocks noGrp="1" noChangeArrowheads="1"/>
          </p:cNvSpPr>
          <p:nvPr>
            <p:ph type="title"/>
          </p:nvPr>
        </p:nvSpPr>
        <p:spPr>
          <a:xfrm>
            <a:off x="990453" y="869482"/>
            <a:ext cx="8855296" cy="990600"/>
          </a:xfrm>
        </p:spPr>
        <p:txBody>
          <a:bodyPr>
            <a:normAutofit fontScale="90000"/>
          </a:bodyPr>
          <a:lstStyle/>
          <a:p>
            <a:pPr algn="ctr" eaLnBrk="1" hangingPunct="1"/>
            <a:r>
              <a:rPr lang="en-GB" altLang="en-US" sz="4900" b="1" dirty="0">
                <a:latin typeface="Aptos Display" panose="020B0004020202020204" pitchFamily="34" charset="0"/>
              </a:rPr>
              <a:t>Statistics</a:t>
            </a:r>
            <a:br>
              <a:rPr lang="en-GB" altLang="en-US" sz="4000" b="1" dirty="0">
                <a:latin typeface="Aptos Display" panose="020B0004020202020204" pitchFamily="34" charset="0"/>
              </a:rPr>
            </a:br>
            <a:endParaRPr lang="en-GB" altLang="en-US" sz="4000" b="1" dirty="0">
              <a:latin typeface="Aptos Display" panose="020B0004020202020204" pitchFamily="34" charset="0"/>
            </a:endParaRPr>
          </a:p>
        </p:txBody>
      </p:sp>
      <p:sp>
        <p:nvSpPr>
          <p:cNvPr id="7171" name="Rectangle 3">
            <a:extLst>
              <a:ext uri="{FF2B5EF4-FFF2-40B4-BE49-F238E27FC236}">
                <a16:creationId xmlns:a16="http://schemas.microsoft.com/office/drawing/2014/main" id="{83276F6E-340B-889A-45A0-8BD865DC35A1}"/>
              </a:ext>
            </a:extLst>
          </p:cNvPr>
          <p:cNvSpPr>
            <a:spLocks noGrp="1" noChangeArrowheads="1"/>
          </p:cNvSpPr>
          <p:nvPr>
            <p:ph type="body" idx="1"/>
          </p:nvPr>
        </p:nvSpPr>
        <p:spPr>
          <a:xfrm>
            <a:off x="542260" y="2041451"/>
            <a:ext cx="10260419" cy="4480283"/>
          </a:xfrm>
        </p:spPr>
        <p:txBody>
          <a:bodyPr>
            <a:normAutofit lnSpcReduction="10000"/>
          </a:bodyPr>
          <a:lstStyle/>
          <a:p>
            <a:pPr eaLnBrk="1" hangingPunct="1"/>
            <a:r>
              <a:rPr lang="en-GB" altLang="en-US" sz="2800" dirty="0">
                <a:latin typeface="Aptos" panose="020B0004020202020204" pitchFamily="34" charset="0"/>
                <a:cs typeface="Arial" panose="020B0604020202020204" pitchFamily="34" charset="0"/>
              </a:rPr>
              <a:t>1:57 (1.76%) school age children in the UK is diagnosed with Autism based on school records of 7 million state students (Aged 2-21)</a:t>
            </a:r>
          </a:p>
          <a:p>
            <a:pPr marL="0" indent="0" eaLnBrk="1" hangingPunct="1">
              <a:buNone/>
            </a:pPr>
            <a:endParaRPr lang="en-GB" altLang="en-US" sz="2800" dirty="0">
              <a:latin typeface="Aptos" panose="020B0004020202020204" pitchFamily="34" charset="0"/>
              <a:cs typeface="Arial" panose="020B0604020202020204" pitchFamily="34" charset="0"/>
            </a:endParaRPr>
          </a:p>
          <a:p>
            <a:pPr eaLnBrk="1" hangingPunct="1"/>
            <a:r>
              <a:rPr lang="en-GB" altLang="en-US" sz="2800" b="1" dirty="0">
                <a:latin typeface="Aptos" panose="020B0004020202020204" pitchFamily="34" charset="0"/>
                <a:cs typeface="Arial" panose="020B0604020202020204" pitchFamily="34" charset="0"/>
              </a:rPr>
              <a:t>Showed ‘boy-to-girl’ ratio at 4.3 : 1</a:t>
            </a:r>
          </a:p>
          <a:p>
            <a:r>
              <a:rPr lang="en-GB" altLang="en-US" sz="2800" dirty="0">
                <a:latin typeface="Aptos" panose="020B0004020202020204" pitchFamily="34" charset="0"/>
                <a:cs typeface="Arial" panose="020B0604020202020204" pitchFamily="34" charset="0"/>
              </a:rPr>
              <a:t>(Study by Newcastle / Cambridge /  Maastricht Universities - 28.3.21)</a:t>
            </a:r>
          </a:p>
          <a:p>
            <a:pPr marL="0" indent="0" eaLnBrk="1" hangingPunct="1">
              <a:buNone/>
            </a:pPr>
            <a:endParaRPr lang="en-GB" altLang="en-US" sz="2800" b="1" dirty="0">
              <a:latin typeface="Aptos" panose="020B0004020202020204" pitchFamily="34" charset="0"/>
              <a:cs typeface="Arial" panose="020B0604020202020204" pitchFamily="34" charset="0"/>
            </a:endParaRPr>
          </a:p>
          <a:p>
            <a:pPr eaLnBrk="1" hangingPunct="1"/>
            <a:r>
              <a:rPr lang="en-GB" altLang="en-US" sz="2800" b="1" dirty="0">
                <a:latin typeface="Aptos" panose="020B0004020202020204" pitchFamily="34" charset="0"/>
                <a:cs typeface="Arial" panose="020B0604020202020204" pitchFamily="34" charset="0"/>
              </a:rPr>
              <a:t>Figures suggest 80% of girls are undiagnosed by 18</a:t>
            </a:r>
          </a:p>
          <a:p>
            <a:pPr eaLnBrk="1" hangingPunct="1"/>
            <a:r>
              <a:rPr lang="en-GB" altLang="en-US" b="1" dirty="0">
                <a:latin typeface="Aptos" panose="020B0004020202020204" pitchFamily="34" charset="0"/>
                <a:cs typeface="Arial" panose="020B0604020202020204" pitchFamily="34" charset="0"/>
              </a:rPr>
              <a:t>Girls are diagnosed up to 6 years later than boys</a:t>
            </a:r>
            <a:endParaRPr lang="en-GB" altLang="en-US" sz="2800" b="1" dirty="0">
              <a:latin typeface="Aptos" panose="020B0004020202020204" pitchFamily="34" charset="0"/>
              <a:cs typeface="Arial" panose="020B0604020202020204" pitchFamily="34" charset="0"/>
            </a:endParaRPr>
          </a:p>
          <a:p>
            <a:pPr marL="0" indent="0" eaLnBrk="1" hangingPunct="1">
              <a:buNone/>
            </a:pPr>
            <a:endParaRPr lang="en-GB" altLang="en-US" sz="2800" b="1" dirty="0">
              <a:latin typeface="Aptos" panose="020B0004020202020204" pitchFamily="34" charset="0"/>
              <a:cs typeface="Arial" panose="020B0604020202020204" pitchFamily="34" charset="0"/>
            </a:endParaRPr>
          </a:p>
          <a:p>
            <a:pPr marL="0" indent="0" eaLnBrk="1" hangingPunct="1">
              <a:buNone/>
            </a:pPr>
            <a:endParaRPr lang="en-GB" altLang="en-US" sz="2800" b="1" dirty="0">
              <a:latin typeface="Aptos" panose="020B0004020202020204" pitchFamily="34" charset="0"/>
              <a:cs typeface="Arial" panose="020B0604020202020204" pitchFamily="34" charset="0"/>
            </a:endParaRPr>
          </a:p>
          <a:p>
            <a:pPr eaLnBrk="1" hangingPunct="1">
              <a:lnSpc>
                <a:spcPct val="100000"/>
              </a:lnSpc>
              <a:spcBef>
                <a:spcPts val="1200"/>
              </a:spcBef>
              <a:spcAft>
                <a:spcPts val="1200"/>
              </a:spcAft>
            </a:pPr>
            <a:endParaRPr lang="en-GB" altLang="en-US" dirty="0">
              <a:latin typeface="Aptos" panose="020B0004020202020204" pitchFamily="34" charset="0"/>
            </a:endParaRPr>
          </a:p>
        </p:txBody>
      </p:sp>
      <p:pic>
        <p:nvPicPr>
          <p:cNvPr id="2" name="Content Placeholder 8">
            <a:extLst>
              <a:ext uri="{FF2B5EF4-FFF2-40B4-BE49-F238E27FC236}">
                <a16:creationId xmlns:a16="http://schemas.microsoft.com/office/drawing/2014/main" id="{0D75251E-9C05-F6ED-6D33-8B84C516770A}"/>
              </a:ext>
            </a:extLst>
          </p:cNvPr>
          <p:cNvPicPr>
            <a:picLocks noChangeAspect="1"/>
          </p:cNvPicPr>
          <p:nvPr/>
        </p:nvPicPr>
        <p:blipFill>
          <a:blip r:embed="rId2">
            <a:extLst>
              <a:ext uri="{28A0092B-C50C-407E-A947-70E740481C1C}">
                <a14:useLocalDpi xmlns:a14="http://schemas.microsoft.com/office/drawing/2010/main" val="0"/>
              </a:ext>
            </a:extLst>
          </a:blip>
          <a:srcRect l="1642" r="1642"/>
          <a:stretch/>
        </p:blipFill>
        <p:spPr>
          <a:xfrm>
            <a:off x="10372197" y="336265"/>
            <a:ext cx="1370037" cy="1405054"/>
          </a:xfrm>
          <a:prstGeom prst="rect">
            <a:avLst/>
          </a:prstGeom>
        </p:spPr>
      </p:pic>
      <p:pic>
        <p:nvPicPr>
          <p:cNvPr id="3" name="Picture 2">
            <a:extLst>
              <a:ext uri="{FF2B5EF4-FFF2-40B4-BE49-F238E27FC236}">
                <a16:creationId xmlns:a16="http://schemas.microsoft.com/office/drawing/2014/main" id="{C689FCDD-1C70-78E8-47F1-1CA0486BB7FB}"/>
              </a:ext>
            </a:extLst>
          </p:cNvPr>
          <p:cNvPicPr>
            <a:picLocks noChangeAspect="1"/>
          </p:cNvPicPr>
          <p:nvPr/>
        </p:nvPicPr>
        <p:blipFill rotWithShape="1">
          <a:blip r:embed="rId3">
            <a:extLst>
              <a:ext uri="{28A0092B-C50C-407E-A947-70E740481C1C}">
                <a14:useLocalDpi xmlns:a14="http://schemas.microsoft.com/office/drawing/2010/main" val="0"/>
              </a:ext>
            </a:extLst>
          </a:blip>
          <a:srcRect l="6727" t="2871" r="5216" b="13026"/>
          <a:stretch/>
        </p:blipFill>
        <p:spPr>
          <a:xfrm>
            <a:off x="8798725" y="3310216"/>
            <a:ext cx="3393275" cy="3099492"/>
          </a:xfrm>
          <a:prstGeom prst="rect">
            <a:avLst/>
          </a:prstGeom>
          <a:effectLst>
            <a:softEdge rad="11557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72EAD57B-7783-6F71-26FB-40FB1C13B31E}"/>
              </a:ext>
            </a:extLst>
          </p:cNvPr>
          <p:cNvSpPr>
            <a:spLocks noGrp="1" noChangeArrowheads="1"/>
          </p:cNvSpPr>
          <p:nvPr>
            <p:ph type="body" idx="1"/>
          </p:nvPr>
        </p:nvSpPr>
        <p:spPr>
          <a:xfrm>
            <a:off x="1905000" y="1447800"/>
            <a:ext cx="8610600" cy="2590800"/>
          </a:xfrm>
          <a:noFill/>
        </p:spPr>
        <p:txBody>
          <a:bodyPr/>
          <a:lstStyle/>
          <a:p>
            <a:pPr>
              <a:lnSpc>
                <a:spcPct val="90000"/>
              </a:lnSpc>
            </a:pPr>
            <a:endParaRPr lang="en-GB" altLang="en-US" i="1">
              <a:solidFill>
                <a:srgbClr val="000000"/>
              </a:solidFill>
            </a:endParaRPr>
          </a:p>
          <a:p>
            <a:pPr>
              <a:lnSpc>
                <a:spcPct val="90000"/>
              </a:lnSpc>
            </a:pPr>
            <a:endParaRPr lang="en-GB" altLang="en-US" sz="2400" i="1">
              <a:solidFill>
                <a:srgbClr val="000000"/>
              </a:solidFill>
            </a:endParaRPr>
          </a:p>
          <a:p>
            <a:pPr>
              <a:lnSpc>
                <a:spcPct val="90000"/>
              </a:lnSpc>
            </a:pPr>
            <a:endParaRPr lang="en-GB" altLang="en-US" sz="2400" i="1">
              <a:solidFill>
                <a:srgbClr val="000000"/>
              </a:solidFill>
            </a:endParaRPr>
          </a:p>
          <a:p>
            <a:pPr>
              <a:lnSpc>
                <a:spcPct val="90000"/>
              </a:lnSpc>
            </a:pPr>
            <a:endParaRPr lang="en-GB" altLang="en-US" sz="1800" i="1">
              <a:solidFill>
                <a:srgbClr val="000000"/>
              </a:solidFill>
            </a:endParaRPr>
          </a:p>
        </p:txBody>
      </p:sp>
      <p:sp>
        <p:nvSpPr>
          <p:cNvPr id="33795" name="Text Box 3">
            <a:extLst>
              <a:ext uri="{FF2B5EF4-FFF2-40B4-BE49-F238E27FC236}">
                <a16:creationId xmlns:a16="http://schemas.microsoft.com/office/drawing/2014/main" id="{6B920180-AEB8-F4D3-E057-6ECF3FA3911A}"/>
              </a:ext>
            </a:extLst>
          </p:cNvPr>
          <p:cNvSpPr txBox="1">
            <a:spLocks noChangeArrowheads="1"/>
          </p:cNvSpPr>
          <p:nvPr/>
        </p:nvSpPr>
        <p:spPr bwMode="auto">
          <a:xfrm>
            <a:off x="1382233" y="304800"/>
            <a:ext cx="8904767" cy="575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4400" b="1" dirty="0">
                <a:latin typeface="Aptos" panose="020B0004020202020204" pitchFamily="34" charset="0"/>
                <a:ea typeface="ＭＳ Ｐゴシック" panose="020B0600070205080204" pitchFamily="34" charset="-128"/>
              </a:rPr>
              <a:t>Autistic Women</a:t>
            </a:r>
          </a:p>
          <a:p>
            <a:pPr algn="ctr">
              <a:spcBef>
                <a:spcPct val="50000"/>
              </a:spcBef>
              <a:buFontTx/>
              <a:buNone/>
            </a:pPr>
            <a:r>
              <a:rPr lang="en-US" altLang="en-US" sz="2400" b="1" dirty="0">
                <a:latin typeface="Aptos" panose="020B0004020202020204" pitchFamily="34" charset="0"/>
                <a:ea typeface="ＭＳ Ｐゴシック" panose="020B0600070205080204" pitchFamily="34" charset="-128"/>
              </a:rPr>
              <a:t>          Susan Boyle</a:t>
            </a:r>
          </a:p>
          <a:p>
            <a:pPr algn="ctr">
              <a:spcBef>
                <a:spcPct val="50000"/>
              </a:spcBef>
              <a:buFontTx/>
              <a:buNone/>
            </a:pPr>
            <a:r>
              <a:rPr lang="en-US" altLang="en-US" sz="2400" b="1" dirty="0">
                <a:latin typeface="Aptos" panose="020B0004020202020204" pitchFamily="34" charset="0"/>
                <a:ea typeface="ＭＳ Ｐゴシック" panose="020B0600070205080204" pitchFamily="34" charset="-128"/>
              </a:rPr>
              <a:t>    </a:t>
            </a:r>
          </a:p>
          <a:p>
            <a:pPr algn="ctr">
              <a:spcBef>
                <a:spcPct val="50000"/>
              </a:spcBef>
              <a:buFontTx/>
              <a:buNone/>
            </a:pPr>
            <a:r>
              <a:rPr lang="en-US" altLang="en-US" sz="2400" b="1" dirty="0">
                <a:latin typeface="Aptos" panose="020B0004020202020204" pitchFamily="34" charset="0"/>
                <a:ea typeface="ＭＳ Ｐゴシック" panose="020B0600070205080204" pitchFamily="34" charset="-128"/>
              </a:rPr>
              <a:t>                                        Anne Heggerty</a:t>
            </a:r>
          </a:p>
          <a:p>
            <a:pPr algn="ctr">
              <a:spcBef>
                <a:spcPct val="50000"/>
              </a:spcBef>
              <a:buFontTx/>
              <a:buNone/>
            </a:pPr>
            <a:endParaRPr lang="en-US" altLang="en-US" sz="2400" b="1" dirty="0">
              <a:latin typeface="Aptos" panose="020B0004020202020204" pitchFamily="34" charset="0"/>
              <a:ea typeface="ＭＳ Ｐゴシック" panose="020B0600070205080204" pitchFamily="34" charset="-128"/>
            </a:endParaRPr>
          </a:p>
          <a:p>
            <a:pPr algn="ctr">
              <a:spcBef>
                <a:spcPct val="50000"/>
              </a:spcBef>
              <a:buFontTx/>
              <a:buNone/>
            </a:pPr>
            <a:endParaRPr lang="en-US" altLang="en-US" sz="2400" b="1" dirty="0">
              <a:latin typeface="Aptos" panose="020B0004020202020204" pitchFamily="34" charset="0"/>
              <a:ea typeface="ＭＳ Ｐゴシック" panose="020B0600070205080204" pitchFamily="34" charset="-128"/>
            </a:endParaRPr>
          </a:p>
          <a:p>
            <a:pPr algn="ctr">
              <a:spcBef>
                <a:spcPct val="50000"/>
              </a:spcBef>
              <a:buFontTx/>
              <a:buNone/>
            </a:pPr>
            <a:endParaRPr lang="en-US" altLang="en-US" sz="2400" b="1" dirty="0">
              <a:latin typeface="Aptos" panose="020B0004020202020204" pitchFamily="34" charset="0"/>
              <a:ea typeface="ＭＳ Ｐゴシック" panose="020B0600070205080204" pitchFamily="34" charset="-128"/>
            </a:endParaRPr>
          </a:p>
          <a:p>
            <a:pPr algn="ctr">
              <a:spcBef>
                <a:spcPct val="50000"/>
              </a:spcBef>
              <a:buFontTx/>
              <a:buNone/>
            </a:pPr>
            <a:endParaRPr lang="en-US" altLang="en-US" sz="2400" b="1" dirty="0">
              <a:latin typeface="Aptos" panose="020B0004020202020204" pitchFamily="34" charset="0"/>
              <a:ea typeface="ＭＳ Ｐゴシック" panose="020B0600070205080204" pitchFamily="34" charset="-128"/>
            </a:endParaRPr>
          </a:p>
          <a:p>
            <a:pPr algn="ctr">
              <a:spcBef>
                <a:spcPct val="50000"/>
              </a:spcBef>
              <a:buFontTx/>
              <a:buNone/>
            </a:pPr>
            <a:endParaRPr lang="en-US" altLang="en-US" sz="2400" b="1" dirty="0">
              <a:latin typeface="Aptos" panose="020B0004020202020204" pitchFamily="34" charset="0"/>
              <a:ea typeface="ＭＳ Ｐゴシック" panose="020B0600070205080204" pitchFamily="34" charset="-128"/>
            </a:endParaRPr>
          </a:p>
          <a:p>
            <a:pPr algn="ctr">
              <a:spcBef>
                <a:spcPct val="50000"/>
              </a:spcBef>
              <a:buFontTx/>
              <a:buNone/>
            </a:pPr>
            <a:r>
              <a:rPr lang="en-US" altLang="en-US" sz="2400" b="1" dirty="0">
                <a:latin typeface="Aptos" panose="020B0004020202020204" pitchFamily="34" charset="0"/>
                <a:ea typeface="ＭＳ Ｐゴシック" panose="020B0600070205080204" pitchFamily="34" charset="-128"/>
              </a:rPr>
              <a:t>        Temple Grandin</a:t>
            </a:r>
          </a:p>
        </p:txBody>
      </p:sp>
      <p:sp>
        <p:nvSpPr>
          <p:cNvPr id="33796" name="AutoShape 6" descr="Image result for nas autism">
            <a:extLst>
              <a:ext uri="{FF2B5EF4-FFF2-40B4-BE49-F238E27FC236}">
                <a16:creationId xmlns:a16="http://schemas.microsoft.com/office/drawing/2014/main" id="{5F58C1BB-4C7B-2BB8-489C-A94B5066FC09}"/>
              </a:ext>
            </a:extLst>
          </p:cNvPr>
          <p:cNvSpPr>
            <a:spLocks noChangeAspect="1" noChangeArrowheads="1"/>
          </p:cNvSpPr>
          <p:nvPr/>
        </p:nvSpPr>
        <p:spPr bwMode="auto">
          <a:xfrm>
            <a:off x="1636713" y="-7842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33797" name="AutoShape 8" descr="Image result for nas autism">
            <a:extLst>
              <a:ext uri="{FF2B5EF4-FFF2-40B4-BE49-F238E27FC236}">
                <a16:creationId xmlns:a16="http://schemas.microsoft.com/office/drawing/2014/main" id="{C1B9CFF5-6818-3786-5B7E-B6E632FE6266}"/>
              </a:ext>
            </a:extLst>
          </p:cNvPr>
          <p:cNvSpPr>
            <a:spLocks noChangeAspect="1" noChangeArrowheads="1"/>
          </p:cNvSpPr>
          <p:nvPr/>
        </p:nvSpPr>
        <p:spPr bwMode="auto">
          <a:xfrm>
            <a:off x="1789113" y="-6318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pic>
        <p:nvPicPr>
          <p:cNvPr id="33798" name="Picture 2">
            <a:extLst>
              <a:ext uri="{FF2B5EF4-FFF2-40B4-BE49-F238E27FC236}">
                <a16:creationId xmlns:a16="http://schemas.microsoft.com/office/drawing/2014/main" id="{F6FCF1F9-4C23-6349-C7E5-DB73245617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150" b="331"/>
          <a:stretch/>
        </p:blipFill>
        <p:spPr bwMode="auto">
          <a:xfrm>
            <a:off x="1905001" y="1204118"/>
            <a:ext cx="3198628" cy="267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a:extLst>
              <a:ext uri="{FF2B5EF4-FFF2-40B4-BE49-F238E27FC236}">
                <a16:creationId xmlns:a16="http://schemas.microsoft.com/office/drawing/2014/main" id="{E4959E50-3AE0-DBBC-4C32-74052D48D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7" y="2878138"/>
            <a:ext cx="3773525" cy="253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a:extLst>
              <a:ext uri="{FF2B5EF4-FFF2-40B4-BE49-F238E27FC236}">
                <a16:creationId xmlns:a16="http://schemas.microsoft.com/office/drawing/2014/main" id="{9E3D7706-6DA6-C8B9-7455-DBEC516A0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233" y="4081150"/>
            <a:ext cx="3351692" cy="264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4" descr="C:\Users\YC7385\Pictures\RCBClogo.gif">
            <a:extLst>
              <a:ext uri="{FF2B5EF4-FFF2-40B4-BE49-F238E27FC236}">
                <a16:creationId xmlns:a16="http://schemas.microsoft.com/office/drawing/2014/main" id="{05B706EF-F256-ED33-843A-D4B36AF37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5600" y="273050"/>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0" name="Rectangle 2048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1">
            <a:extLst>
              <a:ext uri="{FF2B5EF4-FFF2-40B4-BE49-F238E27FC236}">
                <a16:creationId xmlns:a16="http://schemas.microsoft.com/office/drawing/2014/main" id="{6715BEE3-B66D-11AA-6302-2A4DDBD0B70E}"/>
              </a:ext>
            </a:extLst>
          </p:cNvPr>
          <p:cNvSpPr>
            <a:spLocks noGrp="1" noChangeArrowheads="1"/>
          </p:cNvSpPr>
          <p:nvPr>
            <p:ph type="ctrTitle"/>
          </p:nvPr>
        </p:nvSpPr>
        <p:spPr>
          <a:xfrm>
            <a:off x="838201" y="345810"/>
            <a:ext cx="5120561" cy="1325563"/>
          </a:xfrm>
        </p:spPr>
        <p:txBody>
          <a:bodyPr>
            <a:normAutofit/>
          </a:bodyPr>
          <a:lstStyle/>
          <a:p>
            <a:r>
              <a:rPr lang="en-GB" altLang="en-US" b="1" dirty="0">
                <a:latin typeface="Arial" panose="020B0604020202020204" pitchFamily="34" charset="0"/>
                <a:cs typeface="Arial" panose="020B0604020202020204" pitchFamily="34" charset="0"/>
              </a:rPr>
              <a:t>Task</a:t>
            </a:r>
            <a:endParaRPr lang="en-GB" altLang="en-US" b="1">
              <a:latin typeface="Arial" panose="020B0604020202020204" pitchFamily="34" charset="0"/>
              <a:cs typeface="Arial" panose="020B0604020202020204" pitchFamily="34" charset="0"/>
            </a:endParaRPr>
          </a:p>
        </p:txBody>
      </p:sp>
      <p:sp>
        <p:nvSpPr>
          <p:cNvPr id="20483" name="Subtitle 2">
            <a:extLst>
              <a:ext uri="{FF2B5EF4-FFF2-40B4-BE49-F238E27FC236}">
                <a16:creationId xmlns:a16="http://schemas.microsoft.com/office/drawing/2014/main" id="{D5F8618D-7C5A-0976-5151-EDE3BBFF9F3C}"/>
              </a:ext>
            </a:extLst>
          </p:cNvPr>
          <p:cNvSpPr>
            <a:spLocks noGrp="1" noChangeArrowheads="1"/>
          </p:cNvSpPr>
          <p:nvPr>
            <p:ph type="subTitle" idx="1"/>
          </p:nvPr>
        </p:nvSpPr>
        <p:spPr>
          <a:xfrm>
            <a:off x="838201" y="1825625"/>
            <a:ext cx="5092194" cy="4351338"/>
          </a:xfrm>
        </p:spPr>
        <p:txBody>
          <a:bodyPr>
            <a:normAutofit/>
          </a:bodyPr>
          <a:lstStyle/>
          <a:p>
            <a:pPr marL="0" indent="0">
              <a:buNone/>
              <a:defRPr/>
            </a:pPr>
            <a:r>
              <a:rPr lang="en-GB" altLang="en-US" sz="2400">
                <a:latin typeface="Aptos" panose="020B0004020202020204" pitchFamily="34" charset="0"/>
                <a:cs typeface="Arial" panose="020B0604020202020204" pitchFamily="34" charset="0"/>
              </a:rPr>
              <a:t>Consider the differences between men and women:</a:t>
            </a:r>
          </a:p>
          <a:p>
            <a:pPr>
              <a:defRPr/>
            </a:pPr>
            <a:endParaRPr lang="en-GB" altLang="en-US" sz="2400">
              <a:latin typeface="Aptos" panose="020B0004020202020204" pitchFamily="34" charset="0"/>
              <a:cs typeface="Arial" panose="020B0604020202020204" pitchFamily="34" charset="0"/>
            </a:endParaRPr>
          </a:p>
          <a:p>
            <a:pPr>
              <a:defRPr/>
            </a:pPr>
            <a:endParaRPr lang="en-GB" altLang="en-US" sz="2400">
              <a:latin typeface="Aptos" panose="020B0004020202020204" pitchFamily="34" charset="0"/>
              <a:cs typeface="Arial" panose="020B0604020202020204" pitchFamily="34" charset="0"/>
            </a:endParaRPr>
          </a:p>
          <a:p>
            <a:pPr>
              <a:defRPr/>
            </a:pPr>
            <a:endParaRPr lang="en-GB" altLang="en-US" sz="2400">
              <a:latin typeface="Aptos" panose="020B0004020202020204" pitchFamily="34" charset="0"/>
              <a:cs typeface="Arial" panose="020B0604020202020204" pitchFamily="34" charset="0"/>
            </a:endParaRPr>
          </a:p>
          <a:p>
            <a:pPr>
              <a:defRPr/>
            </a:pPr>
            <a:endParaRPr lang="en-GB" altLang="en-US" sz="2400">
              <a:latin typeface="Aptos" panose="020B0004020202020204" pitchFamily="34" charset="0"/>
              <a:cs typeface="Arial" panose="020B0604020202020204" pitchFamily="34" charset="0"/>
            </a:endParaRPr>
          </a:p>
          <a:p>
            <a:pPr>
              <a:defRPr/>
            </a:pPr>
            <a:r>
              <a:rPr lang="en-GB" altLang="en-US" sz="2400">
                <a:latin typeface="Aptos" panose="020B0004020202020204" pitchFamily="34" charset="0"/>
                <a:cs typeface="Arial" panose="020B0604020202020204" pitchFamily="34" charset="0"/>
              </a:rPr>
              <a:t>What characteristics are naturally attributed to males and females? </a:t>
            </a:r>
          </a:p>
          <a:p>
            <a:pPr>
              <a:defRPr/>
            </a:pPr>
            <a:r>
              <a:rPr lang="en-GB" altLang="en-US" sz="2400">
                <a:latin typeface="Aptos" panose="020B0004020202020204" pitchFamily="34" charset="0"/>
                <a:cs typeface="Arial" panose="020B0604020202020204" pitchFamily="34" charset="0"/>
              </a:rPr>
              <a:t>What are men good at?</a:t>
            </a:r>
          </a:p>
          <a:p>
            <a:pPr>
              <a:defRPr/>
            </a:pPr>
            <a:r>
              <a:rPr lang="en-GB" altLang="en-US" sz="2400">
                <a:latin typeface="Aptos" panose="020B0004020202020204" pitchFamily="34" charset="0"/>
                <a:cs typeface="Arial" panose="020B0604020202020204" pitchFamily="34" charset="0"/>
              </a:rPr>
              <a:t>What are women good at?</a:t>
            </a:r>
          </a:p>
          <a:p>
            <a:pPr>
              <a:defRPr/>
            </a:pPr>
            <a:endParaRPr lang="en-GB" altLang="en-US" sz="2400"/>
          </a:p>
        </p:txBody>
      </p:sp>
      <p:sp>
        <p:nvSpPr>
          <p:cNvPr id="20492" name="Oval 2049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485" name="Picture 5">
            <a:extLst>
              <a:ext uri="{FF2B5EF4-FFF2-40B4-BE49-F238E27FC236}">
                <a16:creationId xmlns:a16="http://schemas.microsoft.com/office/drawing/2014/main" id="{A893D8AE-6F76-795A-1683-6877BC024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78" r="25514"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Arc 2049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0484" name="Picture 4" descr="C:\Users\YC7385\Pictures\RCBClogo.gif">
            <a:extLst>
              <a:ext uri="{FF2B5EF4-FFF2-40B4-BE49-F238E27FC236}">
                <a16:creationId xmlns:a16="http://schemas.microsoft.com/office/drawing/2014/main" id="{AC465498-E342-6C23-9269-C2860A9E8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635" b="6349"/>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0E20059-0FB6-5686-6978-6501E5DA5555}"/>
              </a:ext>
            </a:extLst>
          </p:cNvPr>
          <p:cNvSpPr>
            <a:spLocks noGrp="1" noChangeArrowheads="1"/>
          </p:cNvSpPr>
          <p:nvPr>
            <p:ph type="body" idx="1"/>
          </p:nvPr>
        </p:nvSpPr>
        <p:spPr>
          <a:xfrm>
            <a:off x="659219" y="1664062"/>
            <a:ext cx="11185452" cy="5151415"/>
          </a:xfrm>
        </p:spPr>
        <p:txBody>
          <a:bodyPr>
            <a:normAutofit fontScale="55000" lnSpcReduction="20000"/>
          </a:bodyPr>
          <a:lstStyle/>
          <a:p>
            <a:pPr marL="0" indent="0">
              <a:lnSpc>
                <a:spcPct val="130000"/>
              </a:lnSpc>
              <a:buNone/>
              <a:defRPr/>
            </a:pPr>
            <a:r>
              <a:rPr lang="en-GB" altLang="en-US" sz="3800" i="1" dirty="0">
                <a:solidFill>
                  <a:srgbClr val="000000"/>
                </a:solidFill>
                <a:cs typeface="Arial" panose="020B0604020202020204" pitchFamily="34" charset="0"/>
              </a:rPr>
              <a:t>‘</a:t>
            </a:r>
            <a:r>
              <a:rPr lang="en-GB" altLang="en-US" sz="3800" b="1" dirty="0">
                <a:solidFill>
                  <a:srgbClr val="000000"/>
                </a:solidFill>
                <a:latin typeface="Aptos" panose="020B0004020202020204" pitchFamily="34" charset="0"/>
                <a:cs typeface="Arial" panose="020B0604020202020204" pitchFamily="34" charset="0"/>
              </a:rPr>
              <a:t>Autism aside - </a:t>
            </a:r>
            <a:r>
              <a:rPr lang="en-GB" altLang="en-US" sz="3800" b="1" u="sng" dirty="0">
                <a:solidFill>
                  <a:srgbClr val="000000"/>
                </a:solidFill>
                <a:latin typeface="Aptos" panose="020B0004020202020204" pitchFamily="34" charset="0"/>
                <a:cs typeface="Arial" panose="020B0604020202020204" pitchFamily="34" charset="0"/>
              </a:rPr>
              <a:t>girls tend to be more socially aware than boys</a:t>
            </a:r>
            <a:r>
              <a:rPr lang="en-GB" altLang="en-US" sz="3800" b="1" dirty="0">
                <a:solidFill>
                  <a:srgbClr val="000000"/>
                </a:solidFill>
                <a:latin typeface="Aptos" panose="020B0004020202020204" pitchFamily="34" charset="0"/>
                <a:cs typeface="Arial" panose="020B0604020202020204" pitchFamily="34" charset="0"/>
              </a:rPr>
              <a:t>’ </a:t>
            </a:r>
            <a:r>
              <a:rPr lang="en-GB" altLang="en-US" sz="3800" dirty="0">
                <a:solidFill>
                  <a:srgbClr val="000000"/>
                </a:solidFill>
                <a:latin typeface="Aptos" panose="020B0004020202020204" pitchFamily="34" charset="0"/>
                <a:cs typeface="Arial" panose="020B0604020202020204" pitchFamily="34" charset="0"/>
              </a:rPr>
              <a:t>therefore:</a:t>
            </a:r>
          </a:p>
          <a:p>
            <a:pPr>
              <a:lnSpc>
                <a:spcPct val="130000"/>
              </a:lnSpc>
              <a:defRPr/>
            </a:pPr>
            <a:r>
              <a:rPr lang="en-GB" sz="3800" dirty="0">
                <a:latin typeface="Aptos" panose="020B0004020202020204" pitchFamily="34" charset="0"/>
                <a:cs typeface="Arial" panose="020B0604020202020204" pitchFamily="34" charset="0"/>
              </a:rPr>
              <a:t>Girls tend to have stronger social motivation and communication skills</a:t>
            </a:r>
          </a:p>
          <a:p>
            <a:pPr>
              <a:lnSpc>
                <a:spcPct val="130000"/>
              </a:lnSpc>
              <a:defRPr/>
            </a:pPr>
            <a:r>
              <a:rPr lang="en-GB" sz="3800" dirty="0">
                <a:latin typeface="Aptos" panose="020B0004020202020204" pitchFamily="34" charset="0"/>
                <a:cs typeface="Arial" panose="020B0604020202020204" pitchFamily="34" charset="0"/>
              </a:rPr>
              <a:t>Better at pretend play</a:t>
            </a:r>
          </a:p>
          <a:p>
            <a:pPr>
              <a:lnSpc>
                <a:spcPct val="130000"/>
              </a:lnSpc>
              <a:defRPr/>
            </a:pPr>
            <a:r>
              <a:rPr lang="en-GB" altLang="en-US" sz="3800" dirty="0">
                <a:solidFill>
                  <a:srgbClr val="000000"/>
                </a:solidFill>
                <a:latin typeface="Aptos" panose="020B0004020202020204" pitchFamily="34" charset="0"/>
                <a:cs typeface="Arial" panose="020B0604020202020204" pitchFamily="34" charset="0"/>
              </a:rPr>
              <a:t>Less prone to physical aggression but can still have meltdowns when younger</a:t>
            </a:r>
          </a:p>
          <a:p>
            <a:pPr>
              <a:lnSpc>
                <a:spcPct val="130000"/>
              </a:lnSpc>
              <a:defRPr/>
            </a:pPr>
            <a:r>
              <a:rPr lang="en-GB" altLang="en-US" sz="3800" b="1" dirty="0">
                <a:solidFill>
                  <a:srgbClr val="000000"/>
                </a:solidFill>
                <a:latin typeface="Aptos" panose="020B0004020202020204" pitchFamily="34" charset="0"/>
                <a:cs typeface="Arial" panose="020B0604020202020204" pitchFamily="34" charset="0"/>
              </a:rPr>
              <a:t>Better at ‘Masking’ than boys</a:t>
            </a:r>
          </a:p>
          <a:p>
            <a:pPr marL="0" indent="0">
              <a:lnSpc>
                <a:spcPct val="130000"/>
              </a:lnSpc>
              <a:buNone/>
              <a:defRPr/>
            </a:pPr>
            <a:r>
              <a:rPr lang="en-GB" altLang="en-US" sz="3800" b="1" dirty="0">
                <a:solidFill>
                  <a:srgbClr val="000000"/>
                </a:solidFill>
                <a:latin typeface="Aptos" panose="020B0004020202020204" pitchFamily="34" charset="0"/>
                <a:cs typeface="Arial" panose="020B0604020202020204" pitchFamily="34" charset="0"/>
              </a:rPr>
              <a:t>Similar issues for Autistic girls and boys:</a:t>
            </a:r>
          </a:p>
          <a:p>
            <a:pPr>
              <a:lnSpc>
                <a:spcPct val="150000"/>
              </a:lnSpc>
              <a:defRPr/>
            </a:pPr>
            <a:r>
              <a:rPr lang="en-GB" altLang="en-US" sz="3800" dirty="0">
                <a:solidFill>
                  <a:srgbClr val="000000"/>
                </a:solidFill>
                <a:latin typeface="Aptos" panose="020B0004020202020204" pitchFamily="34" charset="0"/>
                <a:cs typeface="Arial" panose="020B0604020202020204" pitchFamily="34" charset="0"/>
              </a:rPr>
              <a:t>Struggle with unfamiliar social situations</a:t>
            </a:r>
          </a:p>
          <a:p>
            <a:pPr>
              <a:lnSpc>
                <a:spcPct val="150000"/>
              </a:lnSpc>
              <a:defRPr/>
            </a:pPr>
            <a:r>
              <a:rPr lang="en-GB" altLang="en-US" sz="3800" dirty="0">
                <a:solidFill>
                  <a:srgbClr val="000000"/>
                </a:solidFill>
                <a:latin typeface="Aptos" panose="020B0004020202020204" pitchFamily="34" charset="0"/>
                <a:cs typeface="Arial" panose="020B0604020202020204" pitchFamily="34" charset="0"/>
              </a:rPr>
              <a:t>Anxious with changes in routine </a:t>
            </a:r>
          </a:p>
          <a:p>
            <a:pPr>
              <a:lnSpc>
                <a:spcPct val="150000"/>
              </a:lnSpc>
              <a:defRPr/>
            </a:pPr>
            <a:r>
              <a:rPr lang="en-GB" altLang="en-US" sz="3800" dirty="0">
                <a:solidFill>
                  <a:srgbClr val="000000"/>
                </a:solidFill>
                <a:latin typeface="Aptos" panose="020B0004020202020204" pitchFamily="34" charset="0"/>
                <a:cs typeface="Arial" panose="020B0604020202020204" pitchFamily="34" charset="0"/>
              </a:rPr>
              <a:t>Socially vulnerable to peer pressure </a:t>
            </a:r>
          </a:p>
          <a:p>
            <a:pPr>
              <a:lnSpc>
                <a:spcPct val="150000"/>
              </a:lnSpc>
              <a:defRPr/>
            </a:pPr>
            <a:r>
              <a:rPr lang="en-GB" altLang="en-US" sz="3800" dirty="0">
                <a:solidFill>
                  <a:srgbClr val="000000"/>
                </a:solidFill>
                <a:latin typeface="Aptos" panose="020B0004020202020204" pitchFamily="34" charset="0"/>
                <a:cs typeface="Arial" panose="020B0604020202020204" pitchFamily="34" charset="0"/>
              </a:rPr>
              <a:t>Co-ordination problems</a:t>
            </a:r>
          </a:p>
          <a:p>
            <a:pPr>
              <a:lnSpc>
                <a:spcPct val="130000"/>
              </a:lnSpc>
              <a:defRPr/>
            </a:pPr>
            <a:endParaRPr lang="en-GB" altLang="en-US" sz="3100" dirty="0">
              <a:solidFill>
                <a:srgbClr val="000000"/>
              </a:solidFill>
              <a:cs typeface="Arial" panose="020B0604020202020204" pitchFamily="34" charset="0"/>
            </a:endParaRPr>
          </a:p>
        </p:txBody>
      </p:sp>
      <p:sp>
        <p:nvSpPr>
          <p:cNvPr id="21507" name="Text Box 3">
            <a:extLst>
              <a:ext uri="{FF2B5EF4-FFF2-40B4-BE49-F238E27FC236}">
                <a16:creationId xmlns:a16="http://schemas.microsoft.com/office/drawing/2014/main" id="{3DEF2449-4FB5-6656-7F1A-61920BF63BEF}"/>
              </a:ext>
            </a:extLst>
          </p:cNvPr>
          <p:cNvSpPr txBox="1">
            <a:spLocks noChangeArrowheads="1"/>
          </p:cNvSpPr>
          <p:nvPr/>
        </p:nvSpPr>
        <p:spPr bwMode="auto">
          <a:xfrm>
            <a:off x="556090" y="713362"/>
            <a:ext cx="9619267"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4400" dirty="0">
                <a:latin typeface="Aptos Display" panose="020B0004020202020204" pitchFamily="34" charset="0"/>
                <a:ea typeface="ＭＳ Ｐゴシック" panose="020B0600070205080204" pitchFamily="34" charset="-128"/>
              </a:rPr>
              <a:t>    </a:t>
            </a:r>
            <a:r>
              <a:rPr lang="en-GB" altLang="en-US" sz="4400" b="1" dirty="0">
                <a:latin typeface="Aptos Display" panose="020B0004020202020204" pitchFamily="34" charset="0"/>
                <a:ea typeface="ＭＳ Ｐゴシック" panose="020B0600070205080204" pitchFamily="34" charset="-128"/>
              </a:rPr>
              <a:t>Autistic girls vs boys</a:t>
            </a:r>
            <a:endParaRPr lang="en-US" altLang="en-US" sz="4400" b="1" dirty="0">
              <a:latin typeface="Aptos Display" panose="020B0004020202020204" pitchFamily="34" charset="0"/>
              <a:ea typeface="ＭＳ Ｐゴシック" panose="020B0600070205080204" pitchFamily="34" charset="-128"/>
            </a:endParaRPr>
          </a:p>
        </p:txBody>
      </p:sp>
      <p:sp>
        <p:nvSpPr>
          <p:cNvPr id="21508" name="AutoShape 6" descr="Image result for nas autism">
            <a:extLst>
              <a:ext uri="{FF2B5EF4-FFF2-40B4-BE49-F238E27FC236}">
                <a16:creationId xmlns:a16="http://schemas.microsoft.com/office/drawing/2014/main" id="{15A562DC-98C1-D4CB-C5EB-64D2315C4FAB}"/>
              </a:ext>
            </a:extLst>
          </p:cNvPr>
          <p:cNvSpPr>
            <a:spLocks noChangeAspect="1" noChangeArrowheads="1"/>
          </p:cNvSpPr>
          <p:nvPr/>
        </p:nvSpPr>
        <p:spPr bwMode="auto">
          <a:xfrm>
            <a:off x="1636713" y="-7842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21509" name="AutoShape 8" descr="Image result for nas autism">
            <a:extLst>
              <a:ext uri="{FF2B5EF4-FFF2-40B4-BE49-F238E27FC236}">
                <a16:creationId xmlns:a16="http://schemas.microsoft.com/office/drawing/2014/main" id="{D522C808-C66D-99D1-0A87-46A56E6411EF}"/>
              </a:ext>
            </a:extLst>
          </p:cNvPr>
          <p:cNvSpPr>
            <a:spLocks noChangeAspect="1" noChangeArrowheads="1"/>
          </p:cNvSpPr>
          <p:nvPr/>
        </p:nvSpPr>
        <p:spPr bwMode="auto">
          <a:xfrm>
            <a:off x="1789113" y="-6318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pic>
        <p:nvPicPr>
          <p:cNvPr id="2" name="Content Placeholder 8">
            <a:extLst>
              <a:ext uri="{FF2B5EF4-FFF2-40B4-BE49-F238E27FC236}">
                <a16:creationId xmlns:a16="http://schemas.microsoft.com/office/drawing/2014/main" id="{62EF8958-0B84-25BF-B46E-4C63F235DA4B}"/>
              </a:ext>
            </a:extLst>
          </p:cNvPr>
          <p:cNvPicPr>
            <a:picLocks noChangeAspect="1"/>
          </p:cNvPicPr>
          <p:nvPr/>
        </p:nvPicPr>
        <p:blipFill>
          <a:blip r:embed="rId2">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5E80409-FCFB-4C6C-62EC-7BE3295E9492}"/>
              </a:ext>
            </a:extLst>
          </p:cNvPr>
          <p:cNvGraphicFramePr>
            <a:graphicFrameLocks noGrp="1"/>
          </p:cNvGraphicFramePr>
          <p:nvPr>
            <p:ph idx="1"/>
            <p:extLst>
              <p:ext uri="{D42A27DB-BD31-4B8C-83A1-F6EECF244321}">
                <p14:modId xmlns:p14="http://schemas.microsoft.com/office/powerpoint/2010/main" val="1632960848"/>
              </p:ext>
            </p:extLst>
          </p:nvPr>
        </p:nvGraphicFramePr>
        <p:xfrm>
          <a:off x="1020725" y="404665"/>
          <a:ext cx="9739423" cy="5985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Content Placeholder 8">
            <a:extLst>
              <a:ext uri="{FF2B5EF4-FFF2-40B4-BE49-F238E27FC236}">
                <a16:creationId xmlns:a16="http://schemas.microsoft.com/office/drawing/2014/main" id="{D1A2D301-D55F-01EF-992B-1A428C5AA728}"/>
              </a:ext>
            </a:extLst>
          </p:cNvPr>
          <p:cNvPicPr>
            <a:picLocks noChangeAspect="1"/>
          </p:cNvPicPr>
          <p:nvPr/>
        </p:nvPicPr>
        <p:blipFill>
          <a:blip r:embed="rId8">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E85D9DAB-AE40-FFBE-1E88-EA80A7001AA1}"/>
              </a:ext>
            </a:extLst>
          </p:cNvPr>
          <p:cNvSpPr>
            <a:spLocks noGrp="1" noChangeArrowheads="1"/>
          </p:cNvSpPr>
          <p:nvPr>
            <p:ph type="title"/>
          </p:nvPr>
        </p:nvSpPr>
        <p:spPr>
          <a:xfrm>
            <a:off x="967560" y="702642"/>
            <a:ext cx="9806985" cy="828447"/>
          </a:xfrm>
        </p:spPr>
        <p:txBody>
          <a:bodyPr/>
          <a:lstStyle/>
          <a:p>
            <a:pPr algn="ctr"/>
            <a:r>
              <a:rPr lang="en-GB" altLang="en-US" b="1" dirty="0">
                <a:latin typeface="Aptos" panose="020B0004020202020204" pitchFamily="34" charset="0"/>
                <a:cs typeface="Arial" panose="020B0604020202020204" pitchFamily="34" charset="0"/>
              </a:rPr>
              <a:t>Autism Diagnosis</a:t>
            </a:r>
          </a:p>
        </p:txBody>
      </p:sp>
      <p:sp>
        <p:nvSpPr>
          <p:cNvPr id="3" name="Content Placeholder 2">
            <a:extLst>
              <a:ext uri="{FF2B5EF4-FFF2-40B4-BE49-F238E27FC236}">
                <a16:creationId xmlns:a16="http://schemas.microsoft.com/office/drawing/2014/main" id="{A0186226-B008-5B8C-2F58-DBC2B6F3483B}"/>
              </a:ext>
            </a:extLst>
          </p:cNvPr>
          <p:cNvSpPr>
            <a:spLocks noGrp="1"/>
          </p:cNvSpPr>
          <p:nvPr>
            <p:ph idx="1"/>
          </p:nvPr>
        </p:nvSpPr>
        <p:spPr>
          <a:xfrm>
            <a:off x="691116" y="1923125"/>
            <a:ext cx="11242607" cy="4541470"/>
          </a:xfrm>
        </p:spPr>
        <p:txBody>
          <a:bodyPr>
            <a:noAutofit/>
          </a:bodyPr>
          <a:lstStyle/>
          <a:p>
            <a:pPr marL="0" indent="0">
              <a:buNone/>
              <a:defRPr/>
            </a:pPr>
            <a:r>
              <a:rPr lang="en-GB" sz="2400" b="1" dirty="0">
                <a:latin typeface="Aptos" panose="020B0004020202020204" pitchFamily="34" charset="0"/>
                <a:cs typeface="Arial" panose="020B0604020202020204" pitchFamily="34" charset="0"/>
              </a:rPr>
              <a:t>Girls maybe overlooked because:</a:t>
            </a:r>
            <a:endParaRPr lang="en-GB" sz="2400" dirty="0">
              <a:latin typeface="Aptos" panose="020B0004020202020204" pitchFamily="34" charset="0"/>
              <a:cs typeface="Arial" panose="020B0604020202020204" pitchFamily="34" charset="0"/>
            </a:endParaRPr>
          </a:p>
          <a:p>
            <a:pPr marL="285750" indent="-285750">
              <a:buFontTx/>
              <a:buChar char="-"/>
              <a:defRPr/>
            </a:pPr>
            <a:r>
              <a:rPr lang="en-GB" sz="2400" dirty="0">
                <a:latin typeface="Aptos" panose="020B0004020202020204" pitchFamily="34" charset="0"/>
                <a:cs typeface="Arial" panose="020B0604020202020204" pitchFamily="34" charset="0"/>
              </a:rPr>
              <a:t>Girls are often </a:t>
            </a:r>
            <a:r>
              <a:rPr lang="en-GB" sz="2400" b="1" dirty="0">
                <a:latin typeface="Aptos" panose="020B0004020202020204" pitchFamily="34" charset="0"/>
                <a:cs typeface="Arial" panose="020B0604020202020204" pitchFamily="34" charset="0"/>
              </a:rPr>
              <a:t>less disruptive </a:t>
            </a:r>
            <a:r>
              <a:rPr lang="en-GB" sz="2400" dirty="0">
                <a:latin typeface="Aptos" panose="020B0004020202020204" pitchFamily="34" charset="0"/>
                <a:cs typeface="Arial" panose="020B0604020202020204" pitchFamily="34" charset="0"/>
              </a:rPr>
              <a:t>than boys</a:t>
            </a:r>
          </a:p>
          <a:p>
            <a:pPr marL="285750" indent="-285750">
              <a:buFontTx/>
              <a:buChar char="-"/>
              <a:defRPr/>
            </a:pPr>
            <a:r>
              <a:rPr lang="en-GB" sz="2400" dirty="0">
                <a:latin typeface="Aptos" panose="020B0004020202020204" pitchFamily="34" charset="0"/>
                <a:cs typeface="Arial" panose="020B0604020202020204" pitchFamily="34" charset="0"/>
              </a:rPr>
              <a:t>Boys struggle with </a:t>
            </a:r>
            <a:r>
              <a:rPr lang="en-GB" sz="2400" b="1" dirty="0">
                <a:latin typeface="Aptos" panose="020B0004020202020204" pitchFamily="34" charset="0"/>
                <a:cs typeface="Arial" panose="020B0604020202020204" pitchFamily="34" charset="0"/>
              </a:rPr>
              <a:t>attention</a:t>
            </a:r>
            <a:r>
              <a:rPr lang="en-GB" sz="2400" dirty="0">
                <a:latin typeface="Aptos" panose="020B0004020202020204" pitchFamily="34" charset="0"/>
                <a:cs typeface="Arial" panose="020B0604020202020204" pitchFamily="34" charset="0"/>
              </a:rPr>
              <a:t> tasks more than autistic girls</a:t>
            </a:r>
          </a:p>
          <a:p>
            <a:pPr marL="285750" indent="-285750">
              <a:buFontTx/>
              <a:buChar char="-"/>
              <a:defRPr/>
            </a:pPr>
            <a:r>
              <a:rPr lang="en-GB" sz="2400" b="1" dirty="0">
                <a:latin typeface="Aptos" panose="020B0004020202020204" pitchFamily="34" charset="0"/>
                <a:cs typeface="Arial" panose="020B0604020202020204" pitchFamily="34" charset="0"/>
              </a:rPr>
              <a:t>Masking therefore hiding features </a:t>
            </a:r>
          </a:p>
          <a:p>
            <a:pPr marL="0" indent="0">
              <a:buNone/>
              <a:defRPr/>
            </a:pPr>
            <a:endParaRPr lang="en-GB" sz="2400" b="1" dirty="0">
              <a:latin typeface="Aptos" panose="020B0004020202020204" pitchFamily="34" charset="0"/>
              <a:cs typeface="Arial" panose="020B0604020202020204" pitchFamily="34" charset="0"/>
            </a:endParaRPr>
          </a:p>
          <a:p>
            <a:pPr marL="0" indent="0">
              <a:buNone/>
              <a:defRPr/>
            </a:pPr>
            <a:r>
              <a:rPr lang="en-GB" sz="2400" b="1" dirty="0">
                <a:latin typeface="Aptos" panose="020B0004020202020204" pitchFamily="34" charset="0"/>
                <a:cs typeface="Arial" panose="020B0604020202020204" pitchFamily="34" charset="0"/>
              </a:rPr>
              <a:t>Diagnosed late</a:t>
            </a:r>
          </a:p>
          <a:p>
            <a:pPr marL="285750" indent="-285750">
              <a:buFontTx/>
              <a:buChar char="-"/>
              <a:defRPr/>
            </a:pPr>
            <a:r>
              <a:rPr lang="en-GB" sz="2400" dirty="0">
                <a:latin typeface="Aptos" panose="020B0004020202020204" pitchFamily="34" charset="0"/>
                <a:cs typeface="Arial" panose="020B0604020202020204" pitchFamily="34" charset="0"/>
              </a:rPr>
              <a:t>Some girls </a:t>
            </a:r>
            <a:r>
              <a:rPr lang="en-GB" sz="2400" i="1" dirty="0">
                <a:latin typeface="Aptos" panose="020B0004020202020204" pitchFamily="34" charset="0"/>
                <a:cs typeface="Arial" panose="020B0604020202020204" pitchFamily="34" charset="0"/>
              </a:rPr>
              <a:t>are</a:t>
            </a:r>
            <a:r>
              <a:rPr lang="en-GB" sz="2400" dirty="0">
                <a:latin typeface="Aptos" panose="020B0004020202020204" pitchFamily="34" charset="0"/>
                <a:cs typeface="Arial" panose="020B0604020202020204" pitchFamily="34" charset="0"/>
              </a:rPr>
              <a:t> assessed but the assessment tool is not sufficiently adjusted for the female ASC presentation. Based largely on male samples</a:t>
            </a:r>
          </a:p>
          <a:p>
            <a:pPr marL="285750" indent="-285750">
              <a:buFontTx/>
              <a:buChar char="-"/>
              <a:defRPr/>
            </a:pPr>
            <a:r>
              <a:rPr lang="en-GB" sz="2400" dirty="0">
                <a:latin typeface="Aptos" panose="020B0004020202020204" pitchFamily="34" charset="0"/>
                <a:cs typeface="Arial" panose="020B0604020202020204" pitchFamily="34" charset="0"/>
              </a:rPr>
              <a:t>Some girls come into the system late for diagnosis due to mental health difficulties e.g. depression, eating disorder, self harming. </a:t>
            </a:r>
          </a:p>
          <a:p>
            <a:pPr marL="0" indent="0">
              <a:buNone/>
              <a:defRPr/>
            </a:pPr>
            <a:endParaRPr lang="en-GB" dirty="0">
              <a:solidFill>
                <a:srgbClr val="00437B"/>
              </a:solidFill>
            </a:endParaRPr>
          </a:p>
          <a:p>
            <a:pPr marL="0" indent="0">
              <a:defRPr/>
            </a:pPr>
            <a:endParaRPr lang="en-GB" dirty="0">
              <a:solidFill>
                <a:srgbClr val="00437B"/>
              </a:solidFill>
              <a:latin typeface="Arial" panose="020B0604020202020204" pitchFamily="34" charset="0"/>
              <a:cs typeface="Arial" panose="020B0604020202020204" pitchFamily="34" charset="0"/>
            </a:endParaRPr>
          </a:p>
          <a:p>
            <a:pPr marL="0" indent="0">
              <a:buNone/>
              <a:defRPr/>
            </a:pPr>
            <a:endParaRPr lang="en-GB" sz="2000" dirty="0"/>
          </a:p>
        </p:txBody>
      </p:sp>
      <p:pic>
        <p:nvPicPr>
          <p:cNvPr id="4" name="Picture 4" descr="C:\Users\YC7385\Pictures\RCBClogo.gif">
            <a:extLst>
              <a:ext uri="{FF2B5EF4-FFF2-40B4-BE49-F238E27FC236}">
                <a16:creationId xmlns:a16="http://schemas.microsoft.com/office/drawing/2014/main" id="{E3E5507D-B802-0747-A599-BD93BBBFD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5437E24-5A90-4A53-B923-CDB2F84023EF}"/>
              </a:ext>
            </a:extLst>
          </p:cNvPr>
          <p:cNvSpPr txBox="1">
            <a:spLocks noChangeArrowheads="1"/>
          </p:cNvSpPr>
          <p:nvPr/>
        </p:nvSpPr>
        <p:spPr>
          <a:xfrm>
            <a:off x="362393" y="609241"/>
            <a:ext cx="11226019" cy="64554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altLang="en-US" b="1" dirty="0">
              <a:latin typeface="Arial" panose="020B0604020202020204" pitchFamily="34" charset="0"/>
              <a:cs typeface="Arial" panose="020B0604020202020204" pitchFamily="34" charset="0"/>
            </a:endParaRPr>
          </a:p>
          <a:p>
            <a:endParaRPr lang="en-GB" altLang="en-US" b="1"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altLang="en-US"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10037F5-1B9C-3187-B0EA-2AAC168B49CA}"/>
              </a:ext>
            </a:extLst>
          </p:cNvPr>
          <p:cNvSpPr txBox="1"/>
          <p:nvPr/>
        </p:nvSpPr>
        <p:spPr>
          <a:xfrm>
            <a:off x="603588" y="350874"/>
            <a:ext cx="10347948" cy="7094250"/>
          </a:xfrm>
          <a:prstGeom prst="rect">
            <a:avLst/>
          </a:prstGeom>
          <a:noFill/>
        </p:spPr>
        <p:txBody>
          <a:bodyPr wrap="square">
            <a:spAutoFit/>
          </a:bodyPr>
          <a:lstStyle/>
          <a:p>
            <a:pPr marL="0" indent="0" algn="ctr">
              <a:lnSpc>
                <a:spcPct val="100000"/>
              </a:lnSpc>
              <a:spcAft>
                <a:spcPts val="600"/>
              </a:spcAft>
              <a:buNone/>
              <a:defRPr/>
            </a:pPr>
            <a:r>
              <a:rPr lang="en-GB" altLang="en-US" sz="4400" b="1" dirty="0">
                <a:solidFill>
                  <a:srgbClr val="000000"/>
                </a:solidFill>
                <a:latin typeface="Aptos" panose="020B0004020202020204" pitchFamily="34" charset="0"/>
                <a:cs typeface="Arial" panose="020B0604020202020204" pitchFamily="34" charset="0"/>
              </a:rPr>
              <a:t>Masking</a:t>
            </a:r>
          </a:p>
          <a:p>
            <a:pPr marL="0" indent="0" algn="ctr">
              <a:lnSpc>
                <a:spcPct val="100000"/>
              </a:lnSpc>
              <a:spcAft>
                <a:spcPts val="600"/>
              </a:spcAft>
              <a:buNone/>
              <a:defRPr/>
            </a:pPr>
            <a:endParaRPr lang="en-GB" altLang="en-US" sz="4400" b="1" dirty="0">
              <a:solidFill>
                <a:srgbClr val="000000"/>
              </a:solidFill>
              <a:latin typeface="Arial" panose="020B0604020202020204" pitchFamily="34" charset="0"/>
              <a:cs typeface="Arial" panose="020B0604020202020204" pitchFamily="34" charset="0"/>
            </a:endParaRPr>
          </a:p>
          <a:p>
            <a:pPr marL="0" indent="0">
              <a:lnSpc>
                <a:spcPct val="100000"/>
              </a:lnSpc>
              <a:spcAft>
                <a:spcPts val="600"/>
              </a:spcAft>
              <a:buNone/>
              <a:defRPr/>
            </a:pPr>
            <a:r>
              <a:rPr lang="en-GB" altLang="en-US" sz="2400" dirty="0">
                <a:solidFill>
                  <a:srgbClr val="000000"/>
                </a:solidFill>
                <a:latin typeface="Aptos" panose="020B0004020202020204" pitchFamily="34" charset="0"/>
                <a:cs typeface="Arial" panose="020B0604020202020204" pitchFamily="34" charset="0"/>
              </a:rPr>
              <a:t>Masking is often associated with Autistic girls who copy peers from as young as 6 months old</a:t>
            </a:r>
            <a:r>
              <a:rPr lang="en-GB" altLang="en-US" sz="2400" b="1" dirty="0">
                <a:solidFill>
                  <a:srgbClr val="000000"/>
                </a:solidFill>
                <a:latin typeface="Aptos" panose="020B0004020202020204" pitchFamily="34" charset="0"/>
                <a:cs typeface="Arial" panose="020B0604020202020204" pitchFamily="34" charset="0"/>
              </a:rPr>
              <a:t>. </a:t>
            </a:r>
            <a:r>
              <a:rPr lang="en-GB" altLang="en-US" sz="2400" dirty="0">
                <a:solidFill>
                  <a:srgbClr val="000000"/>
                </a:solidFill>
                <a:latin typeface="Aptos" panose="020B0004020202020204" pitchFamily="34" charset="0"/>
                <a:cs typeface="Arial" panose="020B0604020202020204" pitchFamily="34" charset="0"/>
              </a:rPr>
              <a:t>They may not be aware they are doing it, as this is ‘normal.’</a:t>
            </a:r>
            <a:endParaRPr lang="en-GB" sz="2400" dirty="0">
              <a:latin typeface="Aptos" panose="020B0004020202020204" pitchFamily="34" charset="0"/>
              <a:cs typeface="Arial" panose="020B0604020202020204" pitchFamily="34" charset="0"/>
            </a:endParaRPr>
          </a:p>
          <a:p>
            <a:pPr marL="0" indent="0">
              <a:lnSpc>
                <a:spcPct val="100000"/>
              </a:lnSpc>
              <a:spcAft>
                <a:spcPts val="600"/>
              </a:spcAft>
              <a:buNone/>
              <a:defRPr/>
            </a:pPr>
            <a:r>
              <a:rPr lang="en-GB" sz="2400" dirty="0">
                <a:latin typeface="Aptos" panose="020B0004020202020204" pitchFamily="34" charset="0"/>
                <a:cs typeface="Arial" panose="020B0604020202020204" pitchFamily="34" charset="0"/>
              </a:rPr>
              <a:t>Girls have a greater capacity to</a:t>
            </a:r>
            <a:r>
              <a:rPr lang="en-GB" sz="2400" b="1" dirty="0">
                <a:latin typeface="Aptos" panose="020B0004020202020204" pitchFamily="34" charset="0"/>
                <a:cs typeface="Arial" panose="020B0604020202020204" pitchFamily="34" charset="0"/>
              </a:rPr>
              <a:t> mask </a:t>
            </a:r>
            <a:r>
              <a:rPr lang="en-GB" sz="2400" dirty="0">
                <a:latin typeface="Aptos" panose="020B0004020202020204" pitchFamily="34" charset="0"/>
                <a:cs typeface="Arial" panose="020B0604020202020204" pitchFamily="34" charset="0"/>
              </a:rPr>
              <a:t>autistic behaviours e.g., consciously deciding to suppress stimming movements. </a:t>
            </a:r>
          </a:p>
          <a:p>
            <a:pPr marL="0" indent="0">
              <a:lnSpc>
                <a:spcPct val="100000"/>
              </a:lnSpc>
              <a:spcAft>
                <a:spcPts val="600"/>
              </a:spcAft>
              <a:buNone/>
              <a:defRPr/>
            </a:pPr>
            <a:r>
              <a:rPr lang="en-GB" sz="2400" dirty="0">
                <a:latin typeface="Aptos" panose="020B0004020202020204" pitchFamily="34" charset="0"/>
                <a:cs typeface="Arial" panose="020B0604020202020204" pitchFamily="34" charset="0"/>
              </a:rPr>
              <a:t>“Putting on my best normal” by:</a:t>
            </a:r>
          </a:p>
          <a:p>
            <a:pPr marL="800100" lvl="1" indent="-342900">
              <a:lnSpc>
                <a:spcPct val="100000"/>
              </a:lnSpc>
              <a:spcAft>
                <a:spcPts val="600"/>
              </a:spcAft>
              <a:buFont typeface="Arial" panose="020B0604020202020204" pitchFamily="34" charset="0"/>
              <a:buChar char="•"/>
              <a:defRPr/>
            </a:pPr>
            <a:r>
              <a:rPr lang="en-GB" sz="2400" dirty="0">
                <a:latin typeface="Aptos" panose="020B0004020202020204" pitchFamily="34" charset="0"/>
                <a:cs typeface="Arial" panose="020B0604020202020204" pitchFamily="34" charset="0"/>
              </a:rPr>
              <a:t>Copying how others dress, use gesture, talk </a:t>
            </a:r>
          </a:p>
          <a:p>
            <a:pPr marL="800100" lvl="1" indent="-342900">
              <a:lnSpc>
                <a:spcPct val="100000"/>
              </a:lnSpc>
              <a:spcAft>
                <a:spcPts val="600"/>
              </a:spcAft>
              <a:buFont typeface="Arial" panose="020B0604020202020204" pitchFamily="34" charset="0"/>
              <a:buChar char="•"/>
              <a:defRPr/>
            </a:pPr>
            <a:r>
              <a:rPr lang="en-GB" sz="2400" dirty="0">
                <a:latin typeface="Aptos" panose="020B0004020202020204" pitchFamily="34" charset="0"/>
                <a:cs typeface="Arial" panose="020B0604020202020204" pitchFamily="34" charset="0"/>
              </a:rPr>
              <a:t>Learning </a:t>
            </a:r>
            <a:r>
              <a:rPr lang="en-GB" altLang="en-US" sz="2400" dirty="0">
                <a:solidFill>
                  <a:srgbClr val="000000"/>
                </a:solidFill>
                <a:latin typeface="Aptos" panose="020B0004020202020204" pitchFamily="34" charset="0"/>
                <a:cs typeface="Arial" panose="020B0604020202020204" pitchFamily="34" charset="0"/>
              </a:rPr>
              <a:t>social routines and rules which can feel ‘scripted’</a:t>
            </a:r>
          </a:p>
          <a:p>
            <a:pPr marL="800100" lvl="1" indent="-342900">
              <a:lnSpc>
                <a:spcPct val="100000"/>
              </a:lnSpc>
              <a:spcAft>
                <a:spcPts val="600"/>
              </a:spcAft>
              <a:buFont typeface="Arial" panose="020B0604020202020204" pitchFamily="34" charset="0"/>
              <a:buChar char="•"/>
              <a:defRPr/>
            </a:pPr>
            <a:r>
              <a:rPr lang="en-GB" altLang="en-US" sz="2400" dirty="0">
                <a:solidFill>
                  <a:srgbClr val="000000"/>
                </a:solidFill>
                <a:latin typeface="Aptos" panose="020B0004020202020204" pitchFamily="34" charset="0"/>
                <a:cs typeface="Arial" panose="020B0604020202020204" pitchFamily="34" charset="0"/>
              </a:rPr>
              <a:t> e.g., ‘How’s your day been?’</a:t>
            </a:r>
          </a:p>
          <a:p>
            <a:pPr marL="800100" lvl="1" indent="-342900">
              <a:lnSpc>
                <a:spcPct val="100000"/>
              </a:lnSpc>
              <a:spcAft>
                <a:spcPts val="600"/>
              </a:spcAft>
              <a:buFont typeface="Arial" panose="020B0604020202020204" pitchFamily="34" charset="0"/>
              <a:buChar char="•"/>
              <a:defRPr/>
            </a:pPr>
            <a:r>
              <a:rPr lang="en-GB" altLang="en-US" sz="2400" dirty="0">
                <a:solidFill>
                  <a:srgbClr val="000000"/>
                </a:solidFill>
                <a:latin typeface="Aptos" panose="020B0004020202020204" pitchFamily="34" charset="0"/>
                <a:cs typeface="Arial" panose="020B0604020202020204" pitchFamily="34" charset="0"/>
              </a:rPr>
              <a:t>May mask at school but have outbursts at home </a:t>
            </a:r>
            <a:r>
              <a:rPr lang="en-GB" altLang="en-US" sz="2400" dirty="0">
                <a:latin typeface="Aptos" panose="020B0004020202020204" pitchFamily="34" charset="0"/>
                <a:cs typeface="Arial" panose="020B0604020202020204" pitchFamily="34" charset="0"/>
              </a:rPr>
              <a:t>(Defensive Detachment Theory - ‘I wanted you and you weren’t there’)</a:t>
            </a:r>
          </a:p>
          <a:p>
            <a:pPr lvl="1">
              <a:lnSpc>
                <a:spcPct val="100000"/>
              </a:lnSpc>
              <a:spcAft>
                <a:spcPts val="600"/>
              </a:spcAft>
              <a:defRPr/>
            </a:pPr>
            <a:endParaRPr lang="en-GB" sz="2400" dirty="0">
              <a:latin typeface="Arial" panose="020B0604020202020204" pitchFamily="34" charset="0"/>
              <a:cs typeface="Arial" panose="020B0604020202020204" pitchFamily="34" charset="0"/>
            </a:endParaRPr>
          </a:p>
          <a:p>
            <a:pPr lvl="1">
              <a:lnSpc>
                <a:spcPct val="100000"/>
              </a:lnSpc>
              <a:spcAft>
                <a:spcPts val="600"/>
              </a:spcAft>
              <a:defRPr/>
            </a:pPr>
            <a:endParaRPr lang="en-GB" sz="2400" dirty="0">
              <a:latin typeface="Arial" panose="020B0604020202020204" pitchFamily="34" charset="0"/>
              <a:cs typeface="Arial" panose="020B0604020202020204" pitchFamily="34" charset="0"/>
            </a:endParaRPr>
          </a:p>
          <a:p>
            <a:pPr lvl="1">
              <a:lnSpc>
                <a:spcPct val="100000"/>
              </a:lnSpc>
              <a:spcAft>
                <a:spcPts val="600"/>
              </a:spcAft>
              <a:defRPr/>
            </a:pPr>
            <a:endParaRPr lang="en-GB" sz="2400" dirty="0">
              <a:latin typeface="Arial" panose="020B06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B4FA67DE-F87C-DA0F-90C9-FDDA498108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LineDrawing trans="64000" pencilSize="14"/>
                    </a14:imgEffect>
                  </a14:imgLayer>
                </a14:imgProps>
              </a:ext>
              <a:ext uri="{28A0092B-C50C-407E-A947-70E740481C1C}">
                <a14:useLocalDpi xmlns:a14="http://schemas.microsoft.com/office/drawing/2010/main" val="0"/>
              </a:ext>
            </a:extLst>
          </a:blip>
          <a:srcRect/>
          <a:stretch>
            <a:fillRect/>
          </a:stretch>
        </p:blipFill>
        <p:spPr bwMode="auto">
          <a:xfrm>
            <a:off x="8425224" y="3024963"/>
            <a:ext cx="4135142" cy="2949425"/>
          </a:xfrm>
          <a:prstGeom prst="rect">
            <a:avLst/>
          </a:prstGeom>
          <a:noFill/>
          <a:ln>
            <a:noFill/>
          </a:ln>
          <a:effectLst>
            <a:outerShdw blurRad="863600" dist="50800" algn="ctr" rotWithShape="0">
              <a:srgbClr val="000000">
                <a:alpha val="0"/>
              </a:srgbClr>
            </a:outerShdw>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8">
            <a:extLst>
              <a:ext uri="{FF2B5EF4-FFF2-40B4-BE49-F238E27FC236}">
                <a16:creationId xmlns:a16="http://schemas.microsoft.com/office/drawing/2014/main" id="{F54F5C09-B0A2-DA73-090B-46187095D37B}"/>
              </a:ext>
            </a:extLst>
          </p:cNvPr>
          <p:cNvPicPr>
            <a:picLocks noChangeAspect="1"/>
          </p:cNvPicPr>
          <p:nvPr/>
        </p:nvPicPr>
        <p:blipFill>
          <a:blip r:embed="rId4">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extLst>
      <p:ext uri="{BB962C8B-B14F-4D97-AF65-F5344CB8AC3E}">
        <p14:creationId xmlns:p14="http://schemas.microsoft.com/office/powerpoint/2010/main" val="1392337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5437E24-5A90-4A53-B923-CDB2F84023EF}"/>
              </a:ext>
            </a:extLst>
          </p:cNvPr>
          <p:cNvSpPr txBox="1">
            <a:spLocks noChangeArrowheads="1"/>
          </p:cNvSpPr>
          <p:nvPr/>
        </p:nvSpPr>
        <p:spPr>
          <a:xfrm>
            <a:off x="362393" y="609241"/>
            <a:ext cx="11226019" cy="64554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altLang="en-US" b="1" dirty="0">
              <a:latin typeface="Arial" panose="020B0604020202020204" pitchFamily="34" charset="0"/>
              <a:cs typeface="Arial" panose="020B0604020202020204" pitchFamily="34" charset="0"/>
            </a:endParaRPr>
          </a:p>
          <a:p>
            <a:endParaRPr lang="en-GB" altLang="en-US" b="1"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altLang="en-US"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10037F5-1B9C-3187-B0EA-2AAC168B49CA}"/>
              </a:ext>
            </a:extLst>
          </p:cNvPr>
          <p:cNvSpPr txBox="1"/>
          <p:nvPr/>
        </p:nvSpPr>
        <p:spPr>
          <a:xfrm>
            <a:off x="603587" y="449450"/>
            <a:ext cx="9768609" cy="6355586"/>
          </a:xfrm>
          <a:prstGeom prst="rect">
            <a:avLst/>
          </a:prstGeom>
          <a:noFill/>
        </p:spPr>
        <p:txBody>
          <a:bodyPr wrap="square">
            <a:spAutoFit/>
          </a:bodyPr>
          <a:lstStyle/>
          <a:p>
            <a:pPr marL="0" indent="0" algn="ctr">
              <a:lnSpc>
                <a:spcPct val="100000"/>
              </a:lnSpc>
              <a:spcAft>
                <a:spcPts val="600"/>
              </a:spcAft>
              <a:buNone/>
              <a:defRPr/>
            </a:pPr>
            <a:r>
              <a:rPr lang="en-GB" altLang="en-US" sz="4400" b="1" dirty="0">
                <a:solidFill>
                  <a:srgbClr val="000000"/>
                </a:solidFill>
                <a:latin typeface="Aptos" panose="020B0004020202020204" pitchFamily="34" charset="0"/>
                <a:cs typeface="Arial" panose="020B0604020202020204" pitchFamily="34" charset="0"/>
              </a:rPr>
              <a:t>     Why Mask?</a:t>
            </a:r>
            <a:endParaRPr lang="en-GB" sz="2400" b="1" dirty="0">
              <a:latin typeface="Aptos" panose="020B0004020202020204" pitchFamily="34" charset="0"/>
              <a:cs typeface="Arial" panose="020B0604020202020204" pitchFamily="34" charset="0"/>
            </a:endParaRPr>
          </a:p>
          <a:p>
            <a:pPr marL="800100" lvl="1" indent="-342900">
              <a:lnSpc>
                <a:spcPct val="100000"/>
              </a:lnSpc>
              <a:spcAft>
                <a:spcPts val="600"/>
              </a:spcAft>
              <a:buFont typeface="Arial" panose="020B0604020202020204" pitchFamily="34" charset="0"/>
              <a:buChar char="•"/>
              <a:defRPr/>
            </a:pPr>
            <a:r>
              <a:rPr lang="en-GB" sz="2400" dirty="0">
                <a:latin typeface="Aptos" panose="020B0004020202020204" pitchFamily="34" charset="0"/>
                <a:cs typeface="Arial" panose="020B0604020202020204" pitchFamily="34" charset="0"/>
              </a:rPr>
              <a:t>Survival </a:t>
            </a:r>
          </a:p>
          <a:p>
            <a:pPr marL="800100" lvl="1" indent="-342900">
              <a:lnSpc>
                <a:spcPct val="100000"/>
              </a:lnSpc>
              <a:spcAft>
                <a:spcPts val="600"/>
              </a:spcAft>
              <a:buFont typeface="Arial" panose="020B0604020202020204" pitchFamily="34" charset="0"/>
              <a:buChar char="•"/>
              <a:defRPr/>
            </a:pPr>
            <a:r>
              <a:rPr lang="en-GB" sz="2400" dirty="0">
                <a:latin typeface="Aptos" panose="020B0004020202020204" pitchFamily="34" charset="0"/>
                <a:cs typeface="Arial" panose="020B0604020202020204" pitchFamily="34" charset="0"/>
              </a:rPr>
              <a:t>Avoids bullying </a:t>
            </a:r>
          </a:p>
          <a:p>
            <a:pPr marL="800100" lvl="1" indent="-342900">
              <a:lnSpc>
                <a:spcPct val="100000"/>
              </a:lnSpc>
              <a:spcAft>
                <a:spcPts val="600"/>
              </a:spcAft>
              <a:buFont typeface="Arial" panose="020B0604020202020204" pitchFamily="34" charset="0"/>
              <a:buChar char="•"/>
              <a:defRPr/>
            </a:pPr>
            <a:r>
              <a:rPr lang="en-GB" sz="2400" dirty="0">
                <a:latin typeface="Aptos" panose="020B0004020202020204" pitchFamily="34" charset="0"/>
                <a:cs typeface="Arial" panose="020B0604020202020204" pitchFamily="34" charset="0"/>
              </a:rPr>
              <a:t>To ‘fit in’ and be with people</a:t>
            </a:r>
          </a:p>
          <a:p>
            <a:pPr marL="800100" lvl="1" indent="-342900">
              <a:lnSpc>
                <a:spcPct val="100000"/>
              </a:lnSpc>
              <a:spcAft>
                <a:spcPts val="600"/>
              </a:spcAft>
              <a:buFont typeface="Arial" panose="020B0604020202020204" pitchFamily="34" charset="0"/>
              <a:buChar char="•"/>
              <a:defRPr/>
            </a:pPr>
            <a:r>
              <a:rPr lang="en-GB" sz="2400" dirty="0">
                <a:latin typeface="Aptos" panose="020B0004020202020204" pitchFamily="34" charset="0"/>
                <a:cs typeface="Arial" panose="020B0604020202020204" pitchFamily="34" charset="0"/>
              </a:rPr>
              <a:t>‘Look less ‘different’ if hang around with people even if don’t like them.’</a:t>
            </a:r>
            <a:endParaRPr lang="en-GB" sz="4400" dirty="0">
              <a:latin typeface="Aptos" panose="020B0004020202020204" pitchFamily="34" charset="0"/>
              <a:cs typeface="Arial" panose="020B0604020202020204" pitchFamily="34" charset="0"/>
            </a:endParaRPr>
          </a:p>
          <a:p>
            <a:pPr lvl="1" algn="ctr">
              <a:lnSpc>
                <a:spcPct val="100000"/>
              </a:lnSpc>
              <a:spcAft>
                <a:spcPts val="600"/>
              </a:spcAft>
              <a:defRPr/>
            </a:pPr>
            <a:r>
              <a:rPr lang="en-GB" sz="4400" b="1" dirty="0">
                <a:latin typeface="Aptos" panose="020B0004020202020204" pitchFamily="34" charset="0"/>
                <a:cs typeface="Arial" panose="020B0604020202020204" pitchFamily="34" charset="0"/>
              </a:rPr>
              <a:t>Why is it a problem?</a:t>
            </a:r>
          </a:p>
          <a:p>
            <a:pPr marL="342900" indent="-342900">
              <a:lnSpc>
                <a:spcPct val="100000"/>
              </a:lnSpc>
              <a:spcAft>
                <a:spcPts val="600"/>
              </a:spcAft>
              <a:buFont typeface="Arial" panose="020B0604020202020204" pitchFamily="34" charset="0"/>
              <a:buChar char="•"/>
              <a:defRPr/>
            </a:pPr>
            <a:r>
              <a:rPr lang="en-GB" sz="2400" dirty="0">
                <a:latin typeface="Aptos" panose="020B0004020202020204" pitchFamily="34" charset="0"/>
                <a:cs typeface="Arial" panose="020B0604020202020204" pitchFamily="34" charset="0"/>
              </a:rPr>
              <a:t>Suppression of authentic Autistic self </a:t>
            </a:r>
          </a:p>
          <a:p>
            <a:pPr marL="342900" indent="-342900">
              <a:lnSpc>
                <a:spcPct val="100000"/>
              </a:lnSpc>
              <a:spcAft>
                <a:spcPts val="600"/>
              </a:spcAft>
              <a:buFont typeface="Arial" panose="020B0604020202020204" pitchFamily="34" charset="0"/>
              <a:buChar char="•"/>
              <a:defRPr/>
            </a:pPr>
            <a:r>
              <a:rPr lang="en-GB" sz="2400" dirty="0">
                <a:latin typeface="Aptos" panose="020B0004020202020204" pitchFamily="34" charset="0"/>
                <a:cs typeface="Arial" panose="020B0604020202020204" pitchFamily="34" charset="0"/>
              </a:rPr>
              <a:t>Can mean person is misdiagnosed</a:t>
            </a:r>
          </a:p>
          <a:p>
            <a:pPr marL="342900" indent="-342900">
              <a:lnSpc>
                <a:spcPct val="100000"/>
              </a:lnSpc>
              <a:spcAft>
                <a:spcPts val="600"/>
              </a:spcAft>
              <a:buFont typeface="Arial" panose="020B0604020202020204" pitchFamily="34" charset="0"/>
              <a:buChar char="•"/>
              <a:defRPr/>
            </a:pPr>
            <a:r>
              <a:rPr lang="en-GB" sz="2400" dirty="0">
                <a:latin typeface="Aptos" panose="020B0004020202020204" pitchFamily="34" charset="0"/>
                <a:cs typeface="Arial" panose="020B0604020202020204" pitchFamily="34" charset="0"/>
              </a:rPr>
              <a:t>Losing sense of self</a:t>
            </a:r>
          </a:p>
          <a:p>
            <a:pPr marL="342900" indent="-342900">
              <a:lnSpc>
                <a:spcPct val="100000"/>
              </a:lnSpc>
              <a:spcAft>
                <a:spcPts val="600"/>
              </a:spcAft>
              <a:buFont typeface="Arial" panose="020B0604020202020204" pitchFamily="34" charset="0"/>
              <a:buChar char="•"/>
              <a:defRPr/>
            </a:pPr>
            <a:r>
              <a:rPr lang="en-GB" sz="2400" dirty="0">
                <a:latin typeface="Aptos" panose="020B0004020202020204" pitchFamily="34" charset="0"/>
                <a:cs typeface="Arial" panose="020B0604020202020204" pitchFamily="34" charset="0"/>
              </a:rPr>
              <a:t>Socially isolated  </a:t>
            </a:r>
          </a:p>
          <a:p>
            <a:pPr marL="342900" indent="-342900">
              <a:lnSpc>
                <a:spcPct val="100000"/>
              </a:lnSpc>
              <a:spcAft>
                <a:spcPts val="600"/>
              </a:spcAft>
              <a:buFont typeface="Arial" panose="020B0604020202020204" pitchFamily="34" charset="0"/>
              <a:buChar char="•"/>
              <a:defRPr/>
            </a:pPr>
            <a:r>
              <a:rPr lang="en-GB" sz="2400" dirty="0">
                <a:latin typeface="Aptos" panose="020B0004020202020204" pitchFamily="34" charset="0"/>
                <a:cs typeface="Arial" panose="020B0604020202020204" pitchFamily="34" charset="0"/>
              </a:rPr>
              <a:t>Depression / Anxiety</a:t>
            </a:r>
          </a:p>
          <a:p>
            <a:pPr marL="800100" lvl="1" indent="-342900">
              <a:lnSpc>
                <a:spcPct val="100000"/>
              </a:lnSpc>
              <a:spcAft>
                <a:spcPts val="600"/>
              </a:spcAft>
              <a:buFont typeface="Arial" panose="020B0604020202020204" pitchFamily="34" charset="0"/>
              <a:buChar char="•"/>
              <a:defRPr/>
            </a:pPr>
            <a:endParaRPr lang="en-GB" sz="2400" dirty="0">
              <a:latin typeface="Aptos" panose="020B00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B4FA67DE-F87C-DA0F-90C9-FDDA498108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LineDrawing trans="64000" pencilSize="14"/>
                    </a14:imgEffect>
                  </a14:imgLayer>
                </a14:imgProps>
              </a:ext>
              <a:ext uri="{28A0092B-C50C-407E-A947-70E740481C1C}">
                <a14:useLocalDpi xmlns:a14="http://schemas.microsoft.com/office/drawing/2010/main" val="0"/>
              </a:ext>
            </a:extLst>
          </a:blip>
          <a:srcRect/>
          <a:stretch>
            <a:fillRect/>
          </a:stretch>
        </p:blipFill>
        <p:spPr bwMode="auto">
          <a:xfrm>
            <a:off x="7523311" y="3232244"/>
            <a:ext cx="4453233" cy="3176306"/>
          </a:xfrm>
          <a:prstGeom prst="rect">
            <a:avLst/>
          </a:prstGeom>
          <a:noFill/>
          <a:ln>
            <a:noFill/>
          </a:ln>
          <a:effectLst>
            <a:outerShdw blurRad="863600" dist="50800" algn="ctr" rotWithShape="0">
              <a:srgbClr val="000000">
                <a:alpha val="0"/>
              </a:srgbClr>
            </a:outerShdw>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8">
            <a:extLst>
              <a:ext uri="{FF2B5EF4-FFF2-40B4-BE49-F238E27FC236}">
                <a16:creationId xmlns:a16="http://schemas.microsoft.com/office/drawing/2014/main" id="{D92FA4D1-CFBC-9BE3-7610-E86553D6CD24}"/>
              </a:ext>
            </a:extLst>
          </p:cNvPr>
          <p:cNvPicPr>
            <a:picLocks noChangeAspect="1"/>
          </p:cNvPicPr>
          <p:nvPr/>
        </p:nvPicPr>
        <p:blipFill>
          <a:blip r:embed="rId4">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extLst>
      <p:ext uri="{BB962C8B-B14F-4D97-AF65-F5344CB8AC3E}">
        <p14:creationId xmlns:p14="http://schemas.microsoft.com/office/powerpoint/2010/main" val="2122662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9FF01B-9223-4F63-8505-EA8C9313182E}"/>
              </a:ext>
            </a:extLst>
          </p:cNvPr>
          <p:cNvPicPr>
            <a:picLocks noChangeAspect="1"/>
          </p:cNvPicPr>
          <p:nvPr/>
        </p:nvPicPr>
        <p:blipFill rotWithShape="1">
          <a:blip r:embed="rId3"/>
          <a:srcRect l="22254" t="12222" r="21767" b="8832"/>
          <a:stretch/>
        </p:blipFill>
        <p:spPr>
          <a:xfrm>
            <a:off x="1798821" y="0"/>
            <a:ext cx="8649324" cy="6858000"/>
          </a:xfrm>
          <a:prstGeom prst="rect">
            <a:avLst/>
          </a:prstGeom>
        </p:spPr>
      </p:pic>
    </p:spTree>
    <p:extLst>
      <p:ext uri="{BB962C8B-B14F-4D97-AF65-F5344CB8AC3E}">
        <p14:creationId xmlns:p14="http://schemas.microsoft.com/office/powerpoint/2010/main" val="2616771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1AA6837-48DE-57F2-12E5-386246613FAC}"/>
              </a:ext>
            </a:extLst>
          </p:cNvPr>
          <p:cNvSpPr>
            <a:spLocks noGrp="1" noChangeArrowheads="1"/>
          </p:cNvSpPr>
          <p:nvPr>
            <p:ph type="title"/>
          </p:nvPr>
        </p:nvSpPr>
        <p:spPr>
          <a:xfrm>
            <a:off x="978195" y="609600"/>
            <a:ext cx="8718255" cy="1143000"/>
          </a:xfrm>
        </p:spPr>
        <p:txBody>
          <a:bodyPr>
            <a:normAutofit fontScale="90000"/>
          </a:bodyPr>
          <a:lstStyle/>
          <a:p>
            <a:pPr algn="ctr" eaLnBrk="1" hangingPunct="1"/>
            <a:r>
              <a:rPr lang="en-GB" altLang="en-US" sz="4900" b="1" dirty="0">
                <a:latin typeface="Aptos" panose="020B0004020202020204" pitchFamily="34" charset="0"/>
              </a:rPr>
              <a:t>Agenda</a:t>
            </a:r>
            <a:br>
              <a:rPr lang="en-GB" altLang="en-US" sz="4000" b="1" dirty="0">
                <a:latin typeface="Arial" panose="020B0604020202020204" pitchFamily="34" charset="0"/>
              </a:rPr>
            </a:br>
            <a:endParaRPr lang="en-GB" altLang="en-US" sz="4000" b="1" dirty="0">
              <a:latin typeface="Arial" panose="020B0604020202020204" pitchFamily="34" charset="0"/>
            </a:endParaRPr>
          </a:p>
        </p:txBody>
      </p:sp>
      <p:sp>
        <p:nvSpPr>
          <p:cNvPr id="6147" name="Rectangle 3">
            <a:extLst>
              <a:ext uri="{FF2B5EF4-FFF2-40B4-BE49-F238E27FC236}">
                <a16:creationId xmlns:a16="http://schemas.microsoft.com/office/drawing/2014/main" id="{23413206-D2E4-0827-D23A-9BD0EE9FFD43}"/>
              </a:ext>
            </a:extLst>
          </p:cNvPr>
          <p:cNvSpPr>
            <a:spLocks noGrp="1" noChangeArrowheads="1"/>
          </p:cNvSpPr>
          <p:nvPr>
            <p:ph type="body" idx="1"/>
          </p:nvPr>
        </p:nvSpPr>
        <p:spPr>
          <a:xfrm>
            <a:off x="871870" y="1988288"/>
            <a:ext cx="9256381" cy="4107712"/>
          </a:xfrm>
        </p:spPr>
        <p:txBody>
          <a:bodyPr/>
          <a:lstStyle/>
          <a:p>
            <a:pPr eaLnBrk="1" hangingPunct="1"/>
            <a:r>
              <a:rPr lang="en-GB" altLang="en-US" dirty="0">
                <a:latin typeface="Aptos" panose="020B0004020202020204" pitchFamily="34" charset="0"/>
              </a:rPr>
              <a:t>What is Autism?</a:t>
            </a:r>
          </a:p>
          <a:p>
            <a:pPr eaLnBrk="1" hangingPunct="1"/>
            <a:r>
              <a:rPr lang="en-GB" altLang="en-US" dirty="0">
                <a:latin typeface="Aptos" panose="020B0004020202020204" pitchFamily="34" charset="0"/>
              </a:rPr>
              <a:t>Prevalence in girls</a:t>
            </a:r>
          </a:p>
          <a:p>
            <a:pPr eaLnBrk="1" hangingPunct="1"/>
            <a:r>
              <a:rPr lang="en-GB" altLang="en-US" dirty="0">
                <a:latin typeface="Aptos" panose="020B0004020202020204" pitchFamily="34" charset="0"/>
              </a:rPr>
              <a:t>Presentation of Autistic girls</a:t>
            </a:r>
          </a:p>
          <a:p>
            <a:pPr eaLnBrk="1" hangingPunct="1"/>
            <a:r>
              <a:rPr lang="en-GB" altLang="en-US" dirty="0">
                <a:latin typeface="Aptos" panose="020B0004020202020204" pitchFamily="34" charset="0"/>
              </a:rPr>
              <a:t>Teenage and Adult years</a:t>
            </a:r>
          </a:p>
          <a:p>
            <a:pPr eaLnBrk="1" hangingPunct="1"/>
            <a:r>
              <a:rPr lang="en-GB" altLang="en-US" dirty="0">
                <a:latin typeface="Aptos" panose="020B0004020202020204" pitchFamily="34" charset="0"/>
              </a:rPr>
              <a:t>EBSA </a:t>
            </a:r>
          </a:p>
          <a:p>
            <a:r>
              <a:rPr lang="en-GB" altLang="en-US" dirty="0">
                <a:latin typeface="Aptos" panose="020B0004020202020204" pitchFamily="34" charset="0"/>
              </a:rPr>
              <a:t>Support Strategies</a:t>
            </a:r>
          </a:p>
          <a:p>
            <a:pPr eaLnBrk="1" hangingPunct="1"/>
            <a:r>
              <a:rPr lang="en-GB" altLang="en-US" dirty="0">
                <a:latin typeface="Aptos" panose="020B0004020202020204" pitchFamily="34" charset="0"/>
              </a:rPr>
              <a:t>What Autistic girls want teachers to know</a:t>
            </a:r>
          </a:p>
        </p:txBody>
      </p:sp>
      <p:pic>
        <p:nvPicPr>
          <p:cNvPr id="6148" name="Picture 4" descr="C:\Users\YC7385\Pictures\RCBClogo.gif">
            <a:extLst>
              <a:ext uri="{FF2B5EF4-FFF2-40B4-BE49-F238E27FC236}">
                <a16:creationId xmlns:a16="http://schemas.microsoft.com/office/drawing/2014/main" id="{930D7679-FA16-BA62-C290-CC0D91857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9145" y="170121"/>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D866B7-4FBC-4374-883D-DDCF9C34C9AE}"/>
              </a:ext>
            </a:extLst>
          </p:cNvPr>
          <p:cNvPicPr>
            <a:picLocks noChangeAspect="1"/>
          </p:cNvPicPr>
          <p:nvPr/>
        </p:nvPicPr>
        <p:blipFill rotWithShape="1">
          <a:blip r:embed="rId2"/>
          <a:srcRect l="21743" t="14503" r="20347" b="7727"/>
          <a:stretch/>
        </p:blipFill>
        <p:spPr>
          <a:xfrm>
            <a:off x="1695795" y="0"/>
            <a:ext cx="8800409" cy="6970426"/>
          </a:xfrm>
          <a:prstGeom prst="rect">
            <a:avLst/>
          </a:prstGeom>
        </p:spPr>
      </p:pic>
    </p:spTree>
    <p:extLst>
      <p:ext uri="{BB962C8B-B14F-4D97-AF65-F5344CB8AC3E}">
        <p14:creationId xmlns:p14="http://schemas.microsoft.com/office/powerpoint/2010/main" val="157196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YC7385\Pictures\RCBClogo.gif">
            <a:extLst>
              <a:ext uri="{FF2B5EF4-FFF2-40B4-BE49-F238E27FC236}">
                <a16:creationId xmlns:a16="http://schemas.microsoft.com/office/drawing/2014/main" id="{A4F5B4E8-395C-4FB5-8FB3-EEEB6DD6CCF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475" b="-3"/>
          <a:stretch/>
        </p:blipFill>
        <p:spPr bwMode="auto">
          <a:xfrm>
            <a:off x="10822898" y="201278"/>
            <a:ext cx="1081737" cy="1080000"/>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65437E24-5A90-4A53-B923-CDB2F84023EF}"/>
              </a:ext>
            </a:extLst>
          </p:cNvPr>
          <p:cNvSpPr txBox="1">
            <a:spLocks noChangeArrowheads="1"/>
          </p:cNvSpPr>
          <p:nvPr/>
        </p:nvSpPr>
        <p:spPr>
          <a:xfrm>
            <a:off x="362393" y="609241"/>
            <a:ext cx="11226019" cy="64554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altLang="en-US" b="1" dirty="0">
              <a:latin typeface="Arial" panose="020B0604020202020204" pitchFamily="34" charset="0"/>
              <a:cs typeface="Arial" panose="020B0604020202020204" pitchFamily="34" charset="0"/>
            </a:endParaRPr>
          </a:p>
          <a:p>
            <a:endParaRPr lang="en-GB" altLang="en-US" b="1"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altLang="en-US"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10037F5-1B9C-3187-B0EA-2AAC168B49CA}"/>
              </a:ext>
            </a:extLst>
          </p:cNvPr>
          <p:cNvSpPr txBox="1"/>
          <p:nvPr/>
        </p:nvSpPr>
        <p:spPr>
          <a:xfrm>
            <a:off x="46170" y="400280"/>
            <a:ext cx="10596123" cy="4932119"/>
          </a:xfrm>
          <a:prstGeom prst="rect">
            <a:avLst/>
          </a:prstGeom>
          <a:noFill/>
        </p:spPr>
        <p:txBody>
          <a:bodyPr wrap="square">
            <a:spAutoFit/>
          </a:bodyPr>
          <a:lstStyle/>
          <a:p>
            <a:pPr algn="ctr">
              <a:spcAft>
                <a:spcPts val="600"/>
              </a:spcAft>
            </a:pPr>
            <a:r>
              <a:rPr lang="en-US" altLang="en-US" sz="4800" b="1" dirty="0">
                <a:latin typeface="Aptos" panose="020B0004020202020204" pitchFamily="34" charset="0"/>
                <a:cs typeface="Arial" panose="020B0604020202020204" pitchFamily="34" charset="0"/>
              </a:rPr>
              <a:t> Anxiety?</a:t>
            </a:r>
          </a:p>
          <a:p>
            <a:pPr indent="-228600">
              <a:spcAft>
                <a:spcPts val="600"/>
              </a:spcAft>
              <a:buFont typeface="Arial" panose="020B0604020202020204" pitchFamily="34" charset="0"/>
              <a:buChar char="•"/>
            </a:pPr>
            <a:endParaRPr lang="en-US" altLang="en-US" sz="1050" b="1" dirty="0">
              <a:latin typeface="Aptos" panose="020B0004020202020204" pitchFamily="34" charset="0"/>
              <a:cs typeface="Arial" panose="020B0604020202020204" pitchFamily="34" charset="0"/>
            </a:endParaRPr>
          </a:p>
          <a:p>
            <a:pPr marL="571500" indent="-228600">
              <a:spcAft>
                <a:spcPts val="600"/>
              </a:spcAft>
              <a:buFont typeface="Arial" panose="020B0604020202020204" pitchFamily="34" charset="0"/>
              <a:buChar char="•"/>
            </a:pPr>
            <a:r>
              <a:rPr lang="en-US" altLang="en-US" sz="2400" dirty="0">
                <a:latin typeface="Aptos" panose="020B0004020202020204" pitchFamily="34" charset="0"/>
                <a:cs typeface="Arial" panose="020B0604020202020204" pitchFamily="34" charset="0"/>
              </a:rPr>
              <a:t>Girls often internalize their problems and mask causing them to to be at risk of high levels of anxiety. </a:t>
            </a:r>
          </a:p>
          <a:p>
            <a:pPr marL="342900">
              <a:spcAft>
                <a:spcPts val="600"/>
              </a:spcAft>
            </a:pPr>
            <a:endParaRPr lang="en-US" altLang="en-US" sz="2400" b="1" dirty="0">
              <a:latin typeface="Aptos" panose="020B0004020202020204" pitchFamily="34" charset="0"/>
              <a:cs typeface="Arial" panose="020B0604020202020204" pitchFamily="34" charset="0"/>
            </a:endParaRPr>
          </a:p>
          <a:p>
            <a:pPr marL="571500" indent="-228600">
              <a:spcAft>
                <a:spcPts val="600"/>
              </a:spcAft>
              <a:buFont typeface="Arial" panose="020B0604020202020204" pitchFamily="34" charset="0"/>
              <a:buChar char="•"/>
            </a:pPr>
            <a:r>
              <a:rPr lang="en-US" altLang="en-US" sz="2400" b="1" dirty="0">
                <a:latin typeface="Aptos" panose="020B0004020202020204" pitchFamily="34" charset="0"/>
                <a:cs typeface="Arial" panose="020B0604020202020204" pitchFamily="34" charset="0"/>
              </a:rPr>
              <a:t>Catastrophizing</a:t>
            </a:r>
            <a:r>
              <a:rPr lang="en-US" altLang="en-US" sz="2400" dirty="0">
                <a:latin typeface="Aptos" panose="020B0004020202020204" pitchFamily="34" charset="0"/>
                <a:cs typeface="Arial" panose="020B0604020202020204" pitchFamily="34" charset="0"/>
              </a:rPr>
              <a:t> thinking - ‘all or nothing’ / ‘Black and White’ </a:t>
            </a:r>
          </a:p>
          <a:p>
            <a:pPr marL="342900">
              <a:spcAft>
                <a:spcPts val="600"/>
              </a:spcAft>
            </a:pPr>
            <a:endParaRPr lang="en-US" altLang="en-US" sz="2400" dirty="0">
              <a:latin typeface="Aptos" panose="020B0004020202020204" pitchFamily="34" charset="0"/>
              <a:cs typeface="Arial" panose="020B0604020202020204" pitchFamily="34" charset="0"/>
            </a:endParaRPr>
          </a:p>
          <a:p>
            <a:pPr marL="571500" indent="-228600">
              <a:spcAft>
                <a:spcPts val="600"/>
              </a:spcAft>
              <a:buFont typeface="Arial" panose="020B0604020202020204" pitchFamily="34" charset="0"/>
              <a:buChar char="•"/>
            </a:pPr>
            <a:r>
              <a:rPr lang="en-US" altLang="en-US" sz="2400" b="1" dirty="0">
                <a:latin typeface="Aptos" panose="020B0004020202020204" pitchFamily="34" charset="0"/>
                <a:cs typeface="Arial" panose="020B0604020202020204" pitchFamily="34" charset="0"/>
              </a:rPr>
              <a:t>Girls at risk of Perfectionism</a:t>
            </a:r>
            <a:r>
              <a:rPr lang="en-US" altLang="en-US" sz="2400" dirty="0">
                <a:latin typeface="Aptos" panose="020B0004020202020204" pitchFamily="34" charset="0"/>
                <a:cs typeface="Arial" panose="020B0604020202020204" pitchFamily="34" charset="0"/>
              </a:rPr>
              <a:t> can drive anxiety</a:t>
            </a:r>
          </a:p>
          <a:p>
            <a:pPr marL="571500" indent="-228600">
              <a:spcAft>
                <a:spcPts val="600"/>
              </a:spcAft>
              <a:buFont typeface="Arial" panose="020B0604020202020204" pitchFamily="34" charset="0"/>
              <a:buChar char="•"/>
            </a:pPr>
            <a:endParaRPr lang="en-US" altLang="en-US" sz="2400" dirty="0">
              <a:latin typeface="Aptos" panose="020B0004020202020204" pitchFamily="34" charset="0"/>
              <a:cs typeface="Arial" panose="020B0604020202020204" pitchFamily="34" charset="0"/>
            </a:endParaRPr>
          </a:p>
          <a:p>
            <a:pPr marL="571500" indent="-228600">
              <a:spcAft>
                <a:spcPts val="600"/>
              </a:spcAft>
              <a:buFont typeface="Arial" panose="020B0604020202020204" pitchFamily="34" charset="0"/>
              <a:buChar char="•"/>
            </a:pPr>
            <a:r>
              <a:rPr lang="en-US" altLang="en-US" sz="2400" dirty="0">
                <a:latin typeface="Aptos" panose="020B0004020202020204" pitchFamily="34" charset="0"/>
                <a:cs typeface="Arial" panose="020B0604020202020204" pitchFamily="34" charset="0"/>
              </a:rPr>
              <a:t>Studies shown </a:t>
            </a:r>
            <a:r>
              <a:rPr lang="en-US" altLang="en-US" sz="2400" b="1" dirty="0">
                <a:latin typeface="Aptos" panose="020B0004020202020204" pitchFamily="34" charset="0"/>
                <a:cs typeface="Arial" panose="020B0604020202020204" pitchFamily="34" charset="0"/>
              </a:rPr>
              <a:t>elevated heart rate </a:t>
            </a:r>
            <a:r>
              <a:rPr lang="en-US" altLang="en-US" sz="2400" dirty="0">
                <a:latin typeface="Aptos" panose="020B0004020202020204" pitchFamily="34" charset="0"/>
                <a:cs typeface="Arial" panose="020B0604020202020204" pitchFamily="34" charset="0"/>
              </a:rPr>
              <a:t>for sustained periods for some Autistic people leading to long term health needs and life expectancy. </a:t>
            </a:r>
            <a:endParaRPr lang="en-GB" sz="2400" b="1" dirty="0">
              <a:latin typeface="Arial" panose="020B0604020202020204" pitchFamily="34" charset="0"/>
              <a:cs typeface="Arial" panose="020B0604020202020204" pitchFamily="34" charset="0"/>
            </a:endParaRPr>
          </a:p>
        </p:txBody>
      </p:sp>
      <p:pic>
        <p:nvPicPr>
          <p:cNvPr id="3074" name="Picture 2" descr="Image result for anxiety children">
            <a:extLst>
              <a:ext uri="{FF2B5EF4-FFF2-40B4-BE49-F238E27FC236}">
                <a16:creationId xmlns:a16="http://schemas.microsoft.com/office/drawing/2014/main" id="{58AE8047-BECC-7345-3107-56F0830E0E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42" r="1" b="9301"/>
          <a:stretch/>
        </p:blipFill>
        <p:spPr bwMode="auto">
          <a:xfrm>
            <a:off x="9470707" y="1972339"/>
            <a:ext cx="2523778" cy="257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15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E6DEB71-C39C-B9FF-F647-CB6B5DE46205}"/>
              </a:ext>
            </a:extLst>
          </p:cNvPr>
          <p:cNvSpPr>
            <a:spLocks noGrp="1" noChangeArrowheads="1"/>
          </p:cNvSpPr>
          <p:nvPr>
            <p:ph type="title"/>
          </p:nvPr>
        </p:nvSpPr>
        <p:spPr>
          <a:xfrm>
            <a:off x="2209800" y="0"/>
            <a:ext cx="7126288" cy="1752600"/>
          </a:xfrm>
        </p:spPr>
        <p:txBody>
          <a:bodyPr/>
          <a:lstStyle/>
          <a:p>
            <a:r>
              <a:rPr lang="en-GB" altLang="en-US"/>
              <a:t>	</a:t>
            </a:r>
          </a:p>
        </p:txBody>
      </p:sp>
      <p:sp>
        <p:nvSpPr>
          <p:cNvPr id="3" name="Content Placeholder 2">
            <a:extLst>
              <a:ext uri="{FF2B5EF4-FFF2-40B4-BE49-F238E27FC236}">
                <a16:creationId xmlns:a16="http://schemas.microsoft.com/office/drawing/2014/main" id="{0457BE2A-3E4F-73D7-B751-91FEA96CB9CA}"/>
              </a:ext>
            </a:extLst>
          </p:cNvPr>
          <p:cNvSpPr>
            <a:spLocks noGrp="1"/>
          </p:cNvSpPr>
          <p:nvPr>
            <p:ph idx="1"/>
          </p:nvPr>
        </p:nvSpPr>
        <p:spPr>
          <a:xfrm>
            <a:off x="819522" y="703671"/>
            <a:ext cx="10166835" cy="6060562"/>
          </a:xfrm>
        </p:spPr>
        <p:txBody>
          <a:bodyPr>
            <a:normAutofit/>
          </a:bodyPr>
          <a:lstStyle/>
          <a:p>
            <a:pPr marL="0" indent="0" algn="ctr">
              <a:buNone/>
              <a:defRPr/>
            </a:pPr>
            <a:r>
              <a:rPr lang="en-GB" altLang="en-US" sz="4400" b="1" dirty="0">
                <a:latin typeface="Aptos" panose="020B0004020202020204" pitchFamily="34" charset="0"/>
                <a:cs typeface="Arial" panose="020B0604020202020204" pitchFamily="34" charset="0"/>
              </a:rPr>
              <a:t>Challenges in Teenage Years </a:t>
            </a:r>
          </a:p>
          <a:p>
            <a:pPr marL="0" indent="0" algn="ctr">
              <a:buNone/>
              <a:defRPr/>
            </a:pPr>
            <a:endParaRPr lang="en-GB" altLang="en-US" sz="4400" dirty="0">
              <a:latin typeface="Aptos" panose="020B0004020202020204" pitchFamily="34" charset="0"/>
              <a:cs typeface="Arial" panose="020B0604020202020204" pitchFamily="34" charset="0"/>
            </a:endParaRPr>
          </a:p>
          <a:p>
            <a:pPr>
              <a:defRPr/>
            </a:pPr>
            <a:r>
              <a:rPr lang="en-GB" altLang="en-US" sz="2400" dirty="0">
                <a:latin typeface="Aptos" panose="020B0004020202020204" pitchFamily="34" charset="0"/>
                <a:cs typeface="Arial" panose="020B0604020202020204" pitchFamily="34" charset="0"/>
              </a:rPr>
              <a:t>Girls often struggle more at secondary school when social rules become too complex, causing isolation and confusion, resulting in possible mental health problems and EBSA.</a:t>
            </a:r>
          </a:p>
          <a:p>
            <a:pPr marL="0" indent="0">
              <a:buNone/>
              <a:defRPr/>
            </a:pPr>
            <a:endParaRPr lang="en-GB" altLang="en-US" sz="2400" dirty="0">
              <a:latin typeface="Aptos" panose="020B0004020202020204" pitchFamily="34" charset="0"/>
              <a:cs typeface="Arial" panose="020B0604020202020204" pitchFamily="34" charset="0"/>
            </a:endParaRPr>
          </a:p>
          <a:p>
            <a:pPr>
              <a:defRPr/>
            </a:pPr>
            <a:r>
              <a:rPr lang="en-GB" sz="2400" dirty="0">
                <a:latin typeface="Aptos" panose="020B0004020202020204" pitchFamily="34" charset="0"/>
                <a:cs typeface="Arial" panose="020B0604020202020204" pitchFamily="34" charset="0"/>
              </a:rPr>
              <a:t>Lack of or late diagnosis / intervention can leave girls vulnerable to developing associated mental health problems, anxiety and EBSA.</a:t>
            </a:r>
            <a:endParaRPr lang="en-GB" sz="2400" dirty="0">
              <a:solidFill>
                <a:srgbClr val="00437B"/>
              </a:solidFill>
            </a:endParaRPr>
          </a:p>
        </p:txBody>
      </p:sp>
      <p:pic>
        <p:nvPicPr>
          <p:cNvPr id="4" name="Picture 4" descr="C:\Users\YC7385\Pictures\RCBClogo.gif">
            <a:extLst>
              <a:ext uri="{FF2B5EF4-FFF2-40B4-BE49-F238E27FC236}">
                <a16:creationId xmlns:a16="http://schemas.microsoft.com/office/drawing/2014/main" id="{7F66B155-2AF3-6D1F-E7D4-73D5E9354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a:extLst>
              <a:ext uri="{FF2B5EF4-FFF2-40B4-BE49-F238E27FC236}">
                <a16:creationId xmlns:a16="http://schemas.microsoft.com/office/drawing/2014/main" id="{4CCA1921-80C7-A14B-E044-CD42893DA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063" y="4693622"/>
            <a:ext cx="2611268" cy="176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54467C8E-D4DD-65F0-D970-3188256FA233}"/>
              </a:ext>
            </a:extLst>
          </p:cNvPr>
          <p:cNvSpPr>
            <a:spLocks noGrp="1" noChangeArrowheads="1"/>
          </p:cNvSpPr>
          <p:nvPr>
            <p:ph type="ctrTitle"/>
          </p:nvPr>
        </p:nvSpPr>
        <p:spPr>
          <a:xfrm>
            <a:off x="960326" y="641183"/>
            <a:ext cx="9767925" cy="903767"/>
          </a:xfrm>
        </p:spPr>
        <p:txBody>
          <a:bodyPr/>
          <a:lstStyle/>
          <a:p>
            <a:pPr algn="ctr"/>
            <a:r>
              <a:rPr lang="en-GB" altLang="en-US" b="1" dirty="0">
                <a:latin typeface="Aptos Display" panose="020B0004020202020204" pitchFamily="34" charset="0"/>
                <a:cs typeface="Arial" panose="020B0604020202020204" pitchFamily="34" charset="0"/>
              </a:rPr>
              <a:t>Challenges continuing into Adulthood </a:t>
            </a:r>
          </a:p>
        </p:txBody>
      </p:sp>
      <p:sp>
        <p:nvSpPr>
          <p:cNvPr id="3" name="Subtitle 2">
            <a:extLst>
              <a:ext uri="{FF2B5EF4-FFF2-40B4-BE49-F238E27FC236}">
                <a16:creationId xmlns:a16="http://schemas.microsoft.com/office/drawing/2014/main" id="{8EAE7AA0-05F8-B805-E0A8-0BEE311F995E}"/>
              </a:ext>
            </a:extLst>
          </p:cNvPr>
          <p:cNvSpPr>
            <a:spLocks noGrp="1"/>
          </p:cNvSpPr>
          <p:nvPr>
            <p:ph type="subTitle" idx="1"/>
          </p:nvPr>
        </p:nvSpPr>
        <p:spPr>
          <a:xfrm>
            <a:off x="489099" y="1555415"/>
            <a:ext cx="4497572" cy="5140324"/>
          </a:xfrm>
        </p:spPr>
        <p:txBody>
          <a:bodyPr>
            <a:normAutofit/>
          </a:bodyPr>
          <a:lstStyle/>
          <a:p>
            <a:pPr marL="0" indent="0">
              <a:buNone/>
              <a:defRPr/>
            </a:pPr>
            <a:r>
              <a:rPr lang="en-GB" sz="2400" b="1" dirty="0">
                <a:latin typeface="Aptos" panose="020B0004020202020204" pitchFamily="34" charset="0"/>
                <a:cs typeface="Arial" panose="020B0604020202020204" pitchFamily="34" charset="0"/>
              </a:rPr>
              <a:t>Theory of mind:</a:t>
            </a:r>
          </a:p>
          <a:p>
            <a:pPr marL="285750" indent="-285750">
              <a:buFontTx/>
              <a:buChar char="-"/>
              <a:defRPr/>
            </a:pPr>
            <a:r>
              <a:rPr lang="en-GB" sz="2400" dirty="0">
                <a:latin typeface="Aptos" panose="020B0004020202020204" pitchFamily="34" charset="0"/>
                <a:cs typeface="Arial" panose="020B0604020202020204" pitchFamily="34" charset="0"/>
              </a:rPr>
              <a:t>Vulnerable to exploitation</a:t>
            </a:r>
          </a:p>
          <a:p>
            <a:pPr marL="285750" indent="-285750">
              <a:buFontTx/>
              <a:buChar char="-"/>
              <a:defRPr/>
            </a:pPr>
            <a:endParaRPr lang="en-GB" sz="2400" dirty="0">
              <a:latin typeface="Aptos" panose="020B0004020202020204" pitchFamily="34" charset="0"/>
              <a:cs typeface="Arial" panose="020B0604020202020204" pitchFamily="34" charset="0"/>
            </a:endParaRPr>
          </a:p>
          <a:p>
            <a:pPr marL="0" indent="0">
              <a:buNone/>
              <a:defRPr/>
            </a:pPr>
            <a:r>
              <a:rPr lang="en-GB" sz="2400" b="1" dirty="0">
                <a:latin typeface="Aptos" panose="020B0004020202020204" pitchFamily="34" charset="0"/>
                <a:cs typeface="Arial" panose="020B0604020202020204" pitchFamily="34" charset="0"/>
              </a:rPr>
              <a:t>Rigidity of thought:</a:t>
            </a:r>
          </a:p>
          <a:p>
            <a:pPr marL="285750" indent="-285750">
              <a:buFontTx/>
              <a:buChar char="-"/>
              <a:defRPr/>
            </a:pPr>
            <a:r>
              <a:rPr lang="en-GB" sz="2400" dirty="0">
                <a:latin typeface="Aptos" panose="020B0004020202020204" pitchFamily="34" charset="0"/>
                <a:cs typeface="Arial" panose="020B0604020202020204" pitchFamily="34" charset="0"/>
              </a:rPr>
              <a:t>Eating disorders-anorexia (Heathy vs unhealthy / sensory difficulties)</a:t>
            </a:r>
          </a:p>
          <a:p>
            <a:pPr marL="285750" indent="-285750">
              <a:buFontTx/>
              <a:buChar char="-"/>
              <a:defRPr/>
            </a:pPr>
            <a:endParaRPr lang="en-GB" sz="2400" dirty="0">
              <a:latin typeface="Aptos" panose="020B0004020202020204" pitchFamily="34" charset="0"/>
              <a:cs typeface="Arial" panose="020B0604020202020204" pitchFamily="34" charset="0"/>
            </a:endParaRPr>
          </a:p>
          <a:p>
            <a:pPr marL="0" indent="0">
              <a:buNone/>
              <a:defRPr/>
            </a:pPr>
            <a:r>
              <a:rPr lang="en-GB" sz="2400" b="1" dirty="0">
                <a:latin typeface="Aptos" panose="020B0004020202020204" pitchFamily="34" charset="0"/>
                <a:cs typeface="Arial" panose="020B0604020202020204" pitchFamily="34" charset="0"/>
              </a:rPr>
              <a:t>Sensory Needs</a:t>
            </a:r>
            <a:endParaRPr lang="en-GB" sz="2400" dirty="0">
              <a:latin typeface="Aptos" panose="020B0004020202020204" pitchFamily="34" charset="0"/>
              <a:cs typeface="Arial" panose="020B0604020202020204" pitchFamily="34" charset="0"/>
            </a:endParaRPr>
          </a:p>
          <a:p>
            <a:pPr marL="285750" indent="-285750">
              <a:buFontTx/>
              <a:buChar char="-"/>
              <a:defRPr/>
            </a:pPr>
            <a:r>
              <a:rPr lang="en-GB" sz="2400" dirty="0">
                <a:latin typeface="Aptos" panose="020B0004020202020204" pitchFamily="34" charset="0"/>
                <a:cs typeface="Arial" panose="020B0604020202020204" pitchFamily="34" charset="0"/>
              </a:rPr>
              <a:t>Personal hygiene</a:t>
            </a:r>
          </a:p>
          <a:p>
            <a:pPr marL="285750" indent="-285750">
              <a:buFontTx/>
              <a:buChar char="-"/>
              <a:defRPr/>
            </a:pPr>
            <a:r>
              <a:rPr lang="en-GB" sz="2400" dirty="0">
                <a:latin typeface="Aptos" panose="020B0004020202020204" pitchFamily="34" charset="0"/>
                <a:cs typeface="Arial" panose="020B0604020202020204" pitchFamily="34" charset="0"/>
              </a:rPr>
              <a:t>Fashion-soft, baggy / tight clothes</a:t>
            </a:r>
            <a:endParaRPr lang="en-GB" sz="2400" dirty="0">
              <a:solidFill>
                <a:srgbClr val="00437B"/>
              </a:solidFill>
              <a:latin typeface="Aptos" panose="020B0004020202020204" pitchFamily="34" charset="0"/>
            </a:endParaRPr>
          </a:p>
        </p:txBody>
      </p:sp>
      <p:sp>
        <p:nvSpPr>
          <p:cNvPr id="5" name="Subtitle 2">
            <a:extLst>
              <a:ext uri="{FF2B5EF4-FFF2-40B4-BE49-F238E27FC236}">
                <a16:creationId xmlns:a16="http://schemas.microsoft.com/office/drawing/2014/main" id="{849806B2-CA95-51DE-0F37-5D34828D2DD1}"/>
              </a:ext>
            </a:extLst>
          </p:cNvPr>
          <p:cNvSpPr txBox="1">
            <a:spLocks/>
          </p:cNvSpPr>
          <p:nvPr/>
        </p:nvSpPr>
        <p:spPr>
          <a:xfrm>
            <a:off x="6985591" y="1544950"/>
            <a:ext cx="5029200" cy="5018013"/>
          </a:xfrm>
          <a:prstGeom prst="rect">
            <a:avLst/>
          </a:prstGeom>
        </p:spPr>
        <p:txBody>
          <a:bodyPr/>
          <a:lstStyle>
            <a:lvl1pPr marL="257175" marR="0" indent="-257175" algn="just" defTabSz="685800" rtl="0" eaLnBrk="1" fontAlgn="base" latinLnBrk="0" hangingPunct="1">
              <a:lnSpc>
                <a:spcPct val="100000"/>
              </a:lnSpc>
              <a:spcBef>
                <a:spcPct val="20000"/>
              </a:spcBef>
              <a:spcAft>
                <a:spcPct val="0"/>
              </a:spcAft>
              <a:buClr>
                <a:srgbClr val="2C4592"/>
              </a:buClr>
              <a:buSzPct val="50000"/>
              <a:buFont typeface="Wingdings" pitchFamily="2" charset="2"/>
              <a:buNone/>
              <a:tabLst/>
              <a:defRPr kumimoji="0" lang="en-GB" altLang="en-US" sz="1800" b="0" i="0" u="none" strike="noStrike" kern="1200" cap="none" spc="0" normalizeH="0" baseline="0" noProof="0">
                <a:ln>
                  <a:noFill/>
                </a:ln>
                <a:solidFill>
                  <a:srgbClr val="000000"/>
                </a:solidFill>
                <a:effectLst/>
                <a:uLnTx/>
                <a:uFillTx/>
                <a:latin typeface="Arial"/>
                <a:ea typeface="+mn-ea"/>
                <a:cs typeface="+mn-cs"/>
              </a:defRPr>
            </a:lvl1pPr>
            <a:lvl2pPr marL="557213" marR="0" indent="-214313" algn="just" defTabSz="685800" rtl="0" eaLnBrk="1" fontAlgn="base" latinLnBrk="0" hangingPunct="1">
              <a:lnSpc>
                <a:spcPct val="100000"/>
              </a:lnSpc>
              <a:spcBef>
                <a:spcPct val="20000"/>
              </a:spcBef>
              <a:spcAft>
                <a:spcPct val="0"/>
              </a:spcAft>
              <a:buClr>
                <a:srgbClr val="2C4592"/>
              </a:buClr>
              <a:buSzPct val="50000"/>
              <a:buFont typeface="Wingdings" pitchFamily="2" charset="2"/>
              <a:buChar char="l"/>
              <a:tabLst/>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defRPr/>
            </a:pPr>
            <a:r>
              <a:rPr sz="2400" b="1" dirty="0">
                <a:solidFill>
                  <a:schemeClr val="tx1"/>
                </a:solidFill>
                <a:latin typeface="Aptos" panose="020B0004020202020204" pitchFamily="34" charset="0"/>
              </a:rPr>
              <a:t>Social interaction:</a:t>
            </a:r>
          </a:p>
          <a:p>
            <a:pPr marL="285750" indent="-285750" algn="l">
              <a:buFontTx/>
              <a:buChar char="-"/>
              <a:defRPr/>
            </a:pPr>
            <a:r>
              <a:rPr sz="2400" dirty="0">
                <a:solidFill>
                  <a:schemeClr val="tx1"/>
                </a:solidFill>
                <a:latin typeface="Aptos" panose="020B0004020202020204" pitchFamily="34" charset="0"/>
              </a:rPr>
              <a:t>Teasing/bullying</a:t>
            </a:r>
          </a:p>
          <a:p>
            <a:pPr marL="285750" indent="-285750" algn="l">
              <a:buFontTx/>
              <a:buChar char="-"/>
              <a:defRPr/>
            </a:pPr>
            <a:r>
              <a:rPr sz="2400" dirty="0">
                <a:solidFill>
                  <a:schemeClr val="tx1"/>
                </a:solidFill>
                <a:latin typeface="Aptos" panose="020B0004020202020204" pitchFamily="34" charset="0"/>
              </a:rPr>
              <a:t>Social isolation - Mental health difficulties</a:t>
            </a:r>
          </a:p>
          <a:p>
            <a:pPr marL="285750" indent="-285750" algn="l">
              <a:buFontTx/>
              <a:buChar char="-"/>
              <a:defRPr/>
            </a:pPr>
            <a:r>
              <a:rPr sz="2400" dirty="0">
                <a:solidFill>
                  <a:schemeClr val="tx1"/>
                </a:solidFill>
                <a:latin typeface="Aptos" panose="020B0004020202020204" pitchFamily="34" charset="0"/>
              </a:rPr>
              <a:t>Unhealthy rel</a:t>
            </a:r>
            <a:r>
              <a:rPr lang="en-GB" sz="2400" dirty="0">
                <a:solidFill>
                  <a:schemeClr val="tx1"/>
                </a:solidFill>
                <a:latin typeface="Aptos" panose="020B0004020202020204" pitchFamily="34" charset="0"/>
              </a:rPr>
              <a:t>a</a:t>
            </a:r>
            <a:r>
              <a:rPr sz="2400" dirty="0">
                <a:solidFill>
                  <a:schemeClr val="tx1"/>
                </a:solidFill>
                <a:latin typeface="Aptos" panose="020B0004020202020204" pitchFamily="34" charset="0"/>
              </a:rPr>
              <a:t>tionships </a:t>
            </a:r>
            <a:r>
              <a:rPr lang="en-GB" sz="2400" dirty="0">
                <a:solidFill>
                  <a:schemeClr val="tx1"/>
                </a:solidFill>
                <a:latin typeface="Aptos" panose="020B0004020202020204" pitchFamily="34" charset="0"/>
              </a:rPr>
              <a:t>–</a:t>
            </a:r>
            <a:r>
              <a:rPr sz="2400" dirty="0">
                <a:solidFill>
                  <a:schemeClr val="tx1"/>
                </a:solidFill>
                <a:latin typeface="Aptos" panose="020B0004020202020204" pitchFamily="34" charset="0"/>
              </a:rPr>
              <a:t> seeking connection </a:t>
            </a:r>
          </a:p>
          <a:p>
            <a:pPr marL="285750" indent="-285750" algn="l">
              <a:buFontTx/>
              <a:buChar char="-"/>
              <a:defRPr/>
            </a:pPr>
            <a:endParaRPr sz="2400" dirty="0">
              <a:solidFill>
                <a:schemeClr val="tx1"/>
              </a:solidFill>
              <a:latin typeface="Aptos" panose="020B0004020202020204" pitchFamily="34" charset="0"/>
            </a:endParaRPr>
          </a:p>
          <a:p>
            <a:pPr marL="0" indent="0" algn="l">
              <a:defRPr/>
            </a:pPr>
            <a:r>
              <a:rPr sz="2400" b="1" dirty="0">
                <a:solidFill>
                  <a:schemeClr val="tx1"/>
                </a:solidFill>
                <a:latin typeface="Aptos" panose="020B0004020202020204" pitchFamily="34" charset="0"/>
              </a:rPr>
              <a:t>Professional difficulties:</a:t>
            </a:r>
          </a:p>
          <a:p>
            <a:pPr marL="285750" indent="-285750" algn="l">
              <a:buFontTx/>
              <a:buChar char="-"/>
              <a:defRPr/>
            </a:pPr>
            <a:r>
              <a:rPr sz="2400" dirty="0">
                <a:solidFill>
                  <a:schemeClr val="tx1"/>
                </a:solidFill>
                <a:latin typeface="Aptos" panose="020B0004020202020204" pitchFamily="34" charset="0"/>
              </a:rPr>
              <a:t>Sleep pattern</a:t>
            </a:r>
          </a:p>
          <a:p>
            <a:pPr marL="285750" indent="-285750" algn="l">
              <a:buFontTx/>
              <a:buChar char="-"/>
              <a:defRPr/>
            </a:pPr>
            <a:r>
              <a:rPr sz="2400" dirty="0">
                <a:solidFill>
                  <a:schemeClr val="tx1"/>
                </a:solidFill>
                <a:latin typeface="Aptos" panose="020B0004020202020204" pitchFamily="34" charset="0"/>
              </a:rPr>
              <a:t>Difficulties with collaboration</a:t>
            </a:r>
          </a:p>
          <a:p>
            <a:pPr marL="285750" indent="-285750" algn="l">
              <a:buFontTx/>
              <a:buChar char="-"/>
              <a:defRPr/>
            </a:pPr>
            <a:r>
              <a:rPr sz="2400" dirty="0">
                <a:solidFill>
                  <a:schemeClr val="tx1"/>
                </a:solidFill>
                <a:latin typeface="Aptos" panose="020B0004020202020204" pitchFamily="34" charset="0"/>
              </a:rPr>
              <a:t>Self-organisation</a:t>
            </a:r>
          </a:p>
          <a:p>
            <a:pPr marL="285750" indent="-285750" algn="l">
              <a:buFontTx/>
              <a:buChar char="-"/>
              <a:defRPr/>
            </a:pPr>
            <a:endParaRPr dirty="0">
              <a:latin typeface="Aptos" panose="020B0004020202020204" pitchFamily="34" charset="0"/>
            </a:endParaRPr>
          </a:p>
        </p:txBody>
      </p:sp>
      <p:pic>
        <p:nvPicPr>
          <p:cNvPr id="4" name="Picture 4" descr="C:\Users\YC7385\Pictures\RCBClogo.gif">
            <a:extLst>
              <a:ext uri="{FF2B5EF4-FFF2-40B4-BE49-F238E27FC236}">
                <a16:creationId xmlns:a16="http://schemas.microsoft.com/office/drawing/2014/main" id="{7DDBFD0E-FE69-B6DD-0A24-7C2E39718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450EE16-F174-3D6F-254B-DB84E861C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870" y="2425308"/>
            <a:ext cx="4198062" cy="2877277"/>
          </a:xfrm>
          <a:prstGeom prst="rect">
            <a:avLst/>
          </a:prstGeom>
          <a:effectLst>
            <a:softEdge rad="6350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D3AC45-7151-2128-FF13-77A84C8BF60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35179B-82E9-4611-5E08-5D3316903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Image result for females with autism">
            <a:extLst>
              <a:ext uri="{FF2B5EF4-FFF2-40B4-BE49-F238E27FC236}">
                <a16:creationId xmlns:a16="http://schemas.microsoft.com/office/drawing/2014/main" id="{A212AD57-DFA4-B653-E711-EF6841016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03" r="2376"/>
          <a:stretch/>
        </p:blipFill>
        <p:spPr bwMode="auto">
          <a:xfrm>
            <a:off x="1988288" y="190"/>
            <a:ext cx="8686800" cy="52911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C073CBE-B93E-FF4E-FB4B-BA88451D3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BDE989A-7438-D84A-1DFF-731F9301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89B583-01FF-1F3D-EA85-A579343FEBED}"/>
              </a:ext>
            </a:extLst>
          </p:cNvPr>
          <p:cNvSpPr>
            <a:spLocks noGrp="1"/>
          </p:cNvSpPr>
          <p:nvPr>
            <p:ph type="ctrTitle"/>
          </p:nvPr>
        </p:nvSpPr>
        <p:spPr>
          <a:xfrm>
            <a:off x="542260" y="5635366"/>
            <a:ext cx="8931349" cy="898581"/>
          </a:xfrm>
        </p:spPr>
        <p:txBody>
          <a:bodyPr anchor="ctr">
            <a:normAutofit/>
          </a:bodyPr>
          <a:lstStyle/>
          <a:p>
            <a:pPr algn="l"/>
            <a:r>
              <a:rPr lang="en-GB" sz="4000" dirty="0">
                <a:solidFill>
                  <a:srgbClr val="FFFFFF"/>
                </a:solidFill>
              </a:rPr>
              <a:t>Video  - Limpsfield Grange School </a:t>
            </a:r>
          </a:p>
        </p:txBody>
      </p:sp>
      <p:sp>
        <p:nvSpPr>
          <p:cNvPr id="16" name="Rectangle 15">
            <a:extLst>
              <a:ext uri="{FF2B5EF4-FFF2-40B4-BE49-F238E27FC236}">
                <a16:creationId xmlns:a16="http://schemas.microsoft.com/office/drawing/2014/main" id="{2F51CB53-764B-8756-E48E-17B8683AF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89E3A4-FD0F-EEB1-4108-AFF92CA0A162}"/>
              </a:ext>
            </a:extLst>
          </p:cNvPr>
          <p:cNvSpPr txBox="1"/>
          <p:nvPr/>
        </p:nvSpPr>
        <p:spPr>
          <a:xfrm>
            <a:off x="3048886" y="3249650"/>
            <a:ext cx="6097772" cy="369332"/>
          </a:xfrm>
          <a:prstGeom prst="rect">
            <a:avLst/>
          </a:prstGeom>
          <a:noFill/>
        </p:spPr>
        <p:txBody>
          <a:bodyPr wrap="square">
            <a:spAutoFit/>
          </a:bodyPr>
          <a:lstStyle/>
          <a:p>
            <a:pPr eaLnBrk="1" hangingPunct="1"/>
            <a:r>
              <a:rPr lang="en-GB" altLang="en-US" dirty="0">
                <a:latin typeface="Aptos" panose="020B0004020202020204" pitchFamily="34" charset="0"/>
              </a:rPr>
              <a:t>Support Strategies</a:t>
            </a:r>
          </a:p>
        </p:txBody>
      </p:sp>
    </p:spTree>
    <p:extLst>
      <p:ext uri="{BB962C8B-B14F-4D97-AF65-F5344CB8AC3E}">
        <p14:creationId xmlns:p14="http://schemas.microsoft.com/office/powerpoint/2010/main" val="1459378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6D72B-7FEA-AD7E-7896-7E6B004E4475}"/>
            </a:ext>
          </a:extLst>
        </p:cNvPr>
        <p:cNvGrpSpPr/>
        <p:nvPr/>
      </p:nvGrpSpPr>
      <p:grpSpPr>
        <a:xfrm>
          <a:off x="0" y="0"/>
          <a:ext cx="0" cy="0"/>
          <a:chOff x="0" y="0"/>
          <a:chExt cx="0" cy="0"/>
        </a:xfrm>
      </p:grpSpPr>
      <p:sp>
        <p:nvSpPr>
          <p:cNvPr id="6146" name="Rectangle 2">
            <a:extLst>
              <a:ext uri="{FF2B5EF4-FFF2-40B4-BE49-F238E27FC236}">
                <a16:creationId xmlns:a16="http://schemas.microsoft.com/office/drawing/2014/main" id="{30A7FB87-513A-602A-59FF-D10557DD2430}"/>
              </a:ext>
            </a:extLst>
          </p:cNvPr>
          <p:cNvSpPr>
            <a:spLocks noGrp="1" noChangeArrowheads="1"/>
          </p:cNvSpPr>
          <p:nvPr>
            <p:ph type="title"/>
          </p:nvPr>
        </p:nvSpPr>
        <p:spPr>
          <a:xfrm>
            <a:off x="903767" y="609599"/>
            <a:ext cx="8792683" cy="2006009"/>
          </a:xfrm>
        </p:spPr>
        <p:txBody>
          <a:bodyPr>
            <a:normAutofit/>
          </a:bodyPr>
          <a:lstStyle/>
          <a:p>
            <a:pPr algn="ctr" eaLnBrk="1" hangingPunct="1"/>
            <a:r>
              <a:rPr lang="en-GB" altLang="en-US" sz="7300" b="1">
                <a:latin typeface="Aptos" panose="020B0004020202020204" pitchFamily="34" charset="0"/>
              </a:rPr>
              <a:t>Break</a:t>
            </a:r>
            <a:br>
              <a:rPr lang="en-GB" altLang="en-US" sz="4000" b="1">
                <a:latin typeface="Arial" panose="020B0604020202020204" pitchFamily="34" charset="0"/>
              </a:rPr>
            </a:br>
            <a:endParaRPr lang="en-GB" altLang="en-US" sz="4000" b="1" dirty="0">
              <a:latin typeface="Arial" panose="020B0604020202020204" pitchFamily="34" charset="0"/>
            </a:endParaRPr>
          </a:p>
        </p:txBody>
      </p:sp>
      <p:pic>
        <p:nvPicPr>
          <p:cNvPr id="6148" name="Picture 4" descr="C:\Users\YC7385\Pictures\RCBClogo.gif">
            <a:extLst>
              <a:ext uri="{FF2B5EF4-FFF2-40B4-BE49-F238E27FC236}">
                <a16:creationId xmlns:a16="http://schemas.microsoft.com/office/drawing/2014/main" id="{2C43F18C-5701-A95C-0C3A-925A2D3DE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9145" y="170121"/>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aking A Break: How To Fight Your Inner Control Freak And Win">
            <a:extLst>
              <a:ext uri="{FF2B5EF4-FFF2-40B4-BE49-F238E27FC236}">
                <a16:creationId xmlns:a16="http://schemas.microsoft.com/office/drawing/2014/main" id="{128223C6-03C4-65F5-BA5E-F8FC19E01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29" y="514350"/>
            <a:ext cx="6836228"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670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21266"/>
            <a:ext cx="12192000" cy="6858000"/>
          </a:xfrm>
          <a:prstGeom prst="rect">
            <a:avLst/>
          </a:prstGeom>
        </p:spPr>
      </p:pic>
      <p:sp>
        <p:nvSpPr>
          <p:cNvPr id="7" name="object 7"/>
          <p:cNvSpPr txBox="1">
            <a:spLocks noGrp="1"/>
          </p:cNvSpPr>
          <p:nvPr>
            <p:ph type="title"/>
          </p:nvPr>
        </p:nvSpPr>
        <p:spPr>
          <a:xfrm>
            <a:off x="2456121" y="2290063"/>
            <a:ext cx="7049385" cy="1736373"/>
          </a:xfrm>
          <a:prstGeom prst="rect">
            <a:avLst/>
          </a:prstGeom>
        </p:spPr>
        <p:txBody>
          <a:bodyPr vert="horz" wrap="square" lIns="0" tIns="81280" rIns="0" bIns="0" rtlCol="0">
            <a:spAutoFit/>
          </a:bodyPr>
          <a:lstStyle/>
          <a:p>
            <a:pPr marL="12700" marR="5080">
              <a:lnSpc>
                <a:spcPts val="4320"/>
              </a:lnSpc>
              <a:spcBef>
                <a:spcPts val="640"/>
              </a:spcBef>
            </a:pPr>
            <a:r>
              <a:rPr spc="-10" dirty="0"/>
              <a:t>Emotionally </a:t>
            </a:r>
            <a:r>
              <a:rPr dirty="0"/>
              <a:t>Based</a:t>
            </a:r>
            <a:r>
              <a:rPr spc="-114" dirty="0"/>
              <a:t> </a:t>
            </a:r>
            <a:r>
              <a:rPr dirty="0"/>
              <a:t>School</a:t>
            </a:r>
            <a:r>
              <a:rPr spc="-105" dirty="0"/>
              <a:t> </a:t>
            </a:r>
            <a:r>
              <a:rPr spc="-20" dirty="0"/>
              <a:t>Avoidance</a:t>
            </a:r>
            <a:r>
              <a:rPr spc="-114" dirty="0"/>
              <a:t> </a:t>
            </a:r>
            <a:r>
              <a:rPr spc="-10" dirty="0"/>
              <a:t>(EBSA)</a:t>
            </a:r>
            <a:r>
              <a:rPr lang="en-GB" spc="-10" dirty="0"/>
              <a:t> and Autistic Girls</a:t>
            </a:r>
            <a:endParaRPr spc="-10" dirty="0"/>
          </a:p>
        </p:txBody>
      </p:sp>
      <p:pic>
        <p:nvPicPr>
          <p:cNvPr id="8" name="Content Placeholder 8">
            <a:extLst>
              <a:ext uri="{FF2B5EF4-FFF2-40B4-BE49-F238E27FC236}">
                <a16:creationId xmlns:a16="http://schemas.microsoft.com/office/drawing/2014/main" id="{EA941A56-C320-F8AB-3F03-11BA30C32668}"/>
              </a:ext>
            </a:extLst>
          </p:cNvPr>
          <p:cNvPicPr>
            <a:picLocks noChangeAspect="1"/>
          </p:cNvPicPr>
          <p:nvPr/>
        </p:nvPicPr>
        <p:blipFill>
          <a:blip r:embed="rId3">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
        <p:nvSpPr>
          <p:cNvPr id="4" name="TextBox 3">
            <a:extLst>
              <a:ext uri="{FF2B5EF4-FFF2-40B4-BE49-F238E27FC236}">
                <a16:creationId xmlns:a16="http://schemas.microsoft.com/office/drawing/2014/main" id="{3364B6B9-72BC-9683-3392-D64C78654BE1}"/>
              </a:ext>
            </a:extLst>
          </p:cNvPr>
          <p:cNvSpPr txBox="1"/>
          <p:nvPr/>
        </p:nvSpPr>
        <p:spPr>
          <a:xfrm>
            <a:off x="4157330" y="4369981"/>
            <a:ext cx="7804298" cy="2593082"/>
          </a:xfrm>
          <a:prstGeom prst="rect">
            <a:avLst/>
          </a:prstGeom>
          <a:noFill/>
        </p:spPr>
        <p:txBody>
          <a:bodyPr wrap="square">
            <a:spAutoFit/>
          </a:bodyPr>
          <a:lstStyle/>
          <a:p>
            <a:pPr marL="0" marR="0" lvl="0" indent="0" defTabSz="914400" eaLnBrk="1" fontAlgn="auto" latinLnBrk="0" hangingPunct="1">
              <a:lnSpc>
                <a:spcPct val="100000"/>
              </a:lnSpc>
              <a:spcBef>
                <a:spcPts val="1185"/>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12700" marR="5080" lvl="0" indent="0" defTabSz="914400" eaLnBrk="1" fontAlgn="auto" latinLnBrk="0" hangingPunct="1">
              <a:lnSpc>
                <a:spcPct val="7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CYP</a:t>
            </a:r>
            <a:r>
              <a:rPr kumimoji="0" lang="en-GB" sz="2400" b="0" i="0" u="none" strike="noStrike" kern="0" cap="none" spc="-10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who</a:t>
            </a:r>
            <a:r>
              <a:rPr kumimoji="0" lang="en-GB" sz="2400" b="0" i="0" u="none" strike="noStrike" kern="0" cap="none" spc="-4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experience</a:t>
            </a:r>
            <a:r>
              <a:rPr kumimoji="0" lang="en-GB" sz="2400" b="0" i="0" u="none" strike="noStrike" kern="0" cap="none" spc="-7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challenges</a:t>
            </a:r>
            <a:r>
              <a:rPr kumimoji="0" lang="en-GB" sz="2400" b="0" i="0" u="none" strike="noStrike" kern="0" cap="none" spc="-7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in</a:t>
            </a:r>
            <a:r>
              <a:rPr kumimoji="0" lang="en-GB" sz="2400" b="0" i="0" u="none" strike="noStrike" kern="0" cap="none" spc="-4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attending</a:t>
            </a:r>
            <a:r>
              <a:rPr kumimoji="0" lang="en-GB" sz="2400" b="0" i="0" u="none" strike="noStrike" kern="0" cap="none" spc="-5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school</a:t>
            </a:r>
            <a:r>
              <a:rPr kumimoji="0" lang="en-GB" sz="2400" b="0" i="0" u="none" strike="noStrike" kern="0" cap="none" spc="-7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due</a:t>
            </a:r>
            <a:r>
              <a:rPr kumimoji="0" lang="en-GB" sz="2400" b="0" i="0" u="none" strike="noStrike" kern="0" cap="none" spc="-4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25" normalizeH="0" baseline="0" noProof="0" dirty="0">
                <a:ln>
                  <a:noFill/>
                </a:ln>
                <a:solidFill>
                  <a:srgbClr val="FFFFFF"/>
                </a:solidFill>
                <a:effectLst/>
                <a:uLnTx/>
                <a:uFillTx/>
                <a:latin typeface="Aptos" panose="020B0004020202020204" pitchFamily="34" charset="0"/>
                <a:cs typeface="Calibri" panose="020F0502020204030204" pitchFamily="34" charset="0"/>
              </a:rPr>
              <a:t>to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negative</a:t>
            </a:r>
            <a:r>
              <a:rPr kumimoji="0" lang="en-GB" sz="2400" b="0" i="0" u="none" strike="noStrike" kern="0" cap="none" spc="-6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feelings</a:t>
            </a:r>
            <a:r>
              <a:rPr kumimoji="0" lang="en-GB" sz="2400" b="0" i="0" u="none" strike="noStrike" kern="0" cap="none" spc="-5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(such</a:t>
            </a:r>
            <a:r>
              <a:rPr kumimoji="0" lang="en-GB" sz="2400" b="0" i="0" u="none" strike="noStrike" kern="0" cap="none" spc="-7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as</a:t>
            </a:r>
            <a:r>
              <a:rPr kumimoji="0" lang="en-GB" sz="2400" b="0" i="0" u="none" strike="noStrike" kern="0" cap="none" spc="-4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10" normalizeH="0" baseline="0" noProof="0" dirty="0">
                <a:ln>
                  <a:noFill/>
                </a:ln>
                <a:solidFill>
                  <a:srgbClr val="FFFFFF"/>
                </a:solidFill>
                <a:effectLst/>
                <a:uLnTx/>
                <a:uFillTx/>
                <a:latin typeface="Aptos" panose="020B0004020202020204" pitchFamily="34" charset="0"/>
                <a:cs typeface="Calibri" panose="020F0502020204030204" pitchFamily="34" charset="0"/>
              </a:rPr>
              <a:t>anxiety).</a:t>
            </a:r>
            <a:endParaRPr kumimoji="0" lang="en-GB" sz="2400" b="0" i="0" u="none" strike="noStrike" kern="0" cap="none" spc="0" normalizeH="0" baseline="0" noProof="0" dirty="0">
              <a:ln>
                <a:noFill/>
              </a:ln>
              <a:solidFill>
                <a:sysClr val="windowText" lastClr="000000"/>
              </a:solidFill>
              <a:effectLst/>
              <a:uLnTx/>
              <a:uFillTx/>
              <a:latin typeface="Aptos" panose="020B0004020202020204" pitchFamily="34" charset="0"/>
              <a:cs typeface="Calibri" panose="020F0502020204030204" pitchFamily="34" charset="0"/>
            </a:endParaRPr>
          </a:p>
          <a:p>
            <a:pPr marL="0" marR="0" lvl="0" indent="0" defTabSz="914400" eaLnBrk="1" fontAlgn="auto" latinLnBrk="0" hangingPunct="1">
              <a:lnSpc>
                <a:spcPct val="100000"/>
              </a:lnSpc>
              <a:spcBef>
                <a:spcPts val="265"/>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Aptos" panose="020B0004020202020204" pitchFamily="34" charset="0"/>
              <a:cs typeface="Calibri" panose="020F0502020204030204" pitchFamily="34" charset="0"/>
            </a:endParaRPr>
          </a:p>
          <a:p>
            <a:pPr marL="12700" marR="0" lvl="0" indent="0" defTabSz="914400" eaLnBrk="1" fontAlgn="auto" latinLnBrk="0" hangingPunct="1">
              <a:lnSpc>
                <a:spcPts val="265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Associated</a:t>
            </a:r>
            <a:r>
              <a:rPr kumimoji="0" lang="en-GB" sz="2400" b="0" i="0" u="none" strike="noStrike" kern="0" cap="none" spc="-6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with</a:t>
            </a:r>
            <a:r>
              <a:rPr kumimoji="0" lang="en-GB" sz="2400" b="0" i="0" u="none" strike="noStrike" kern="0" cap="none" spc="-4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emotional</a:t>
            </a:r>
            <a:r>
              <a:rPr kumimoji="0" lang="en-GB" sz="2400" b="0" i="0" u="none" strike="noStrike" kern="0" cap="none" spc="-6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and</a:t>
            </a:r>
            <a:r>
              <a:rPr kumimoji="0" lang="en-GB" sz="2400" b="0" i="0" u="none" strike="noStrike" kern="0" cap="none" spc="-4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physical</a:t>
            </a:r>
            <a:r>
              <a:rPr kumimoji="0" lang="en-GB" sz="2400" b="0" i="0" u="none" strike="noStrike" kern="0" cap="none" spc="-8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distress,</a:t>
            </a:r>
            <a:r>
              <a:rPr kumimoji="0" lang="en-GB" sz="2400" b="0" i="0" u="none" strike="noStrike" kern="0" cap="none" spc="-6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and</a:t>
            </a:r>
            <a:r>
              <a:rPr kumimoji="0" lang="en-GB" sz="2400" b="0" i="0" u="none" strike="noStrike" kern="0" cap="none" spc="-4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50" normalizeH="0" baseline="0" noProof="0" dirty="0">
                <a:ln>
                  <a:noFill/>
                </a:ln>
                <a:solidFill>
                  <a:srgbClr val="FFFFFF"/>
                </a:solidFill>
                <a:effectLst/>
                <a:uLnTx/>
                <a:uFillTx/>
                <a:latin typeface="Aptos" panose="020B0004020202020204" pitchFamily="34" charset="0"/>
                <a:cs typeface="Calibri" panose="020F0502020204030204" pitchFamily="34" charset="0"/>
              </a:rPr>
              <a:t>a</a:t>
            </a:r>
            <a:endParaRPr kumimoji="0" lang="en-GB" sz="2400" b="0" i="0" u="none" strike="noStrike" kern="0" cap="none" spc="0" normalizeH="0" baseline="0" noProof="0" dirty="0">
              <a:ln>
                <a:noFill/>
              </a:ln>
              <a:solidFill>
                <a:sysClr val="windowText" lastClr="000000"/>
              </a:solidFill>
              <a:effectLst/>
              <a:uLnTx/>
              <a:uFillTx/>
              <a:latin typeface="Aptos" panose="020B0004020202020204" pitchFamily="34" charset="0"/>
              <a:cs typeface="Calibri" panose="020F0502020204030204" pitchFamily="34" charset="0"/>
            </a:endParaRPr>
          </a:p>
          <a:p>
            <a:pPr marL="12700" marR="638175" lvl="0" indent="0" defTabSz="914400" eaLnBrk="1" fontAlgn="auto" latinLnBrk="0" hangingPunct="1">
              <a:lnSpc>
                <a:spcPct val="70100"/>
              </a:lnSpc>
              <a:spcBef>
                <a:spcPts val="465"/>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reluctance</a:t>
            </a:r>
            <a:r>
              <a:rPr kumimoji="0" lang="en-GB" sz="2400" b="0" i="0" u="none" strike="noStrike" kern="0" cap="none" spc="-5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to</a:t>
            </a:r>
            <a:r>
              <a:rPr kumimoji="0" lang="en-GB" sz="2400" b="0" i="0" u="none" strike="noStrike" kern="0" cap="none" spc="-2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attend</a:t>
            </a:r>
            <a:r>
              <a:rPr kumimoji="0" lang="en-GB" sz="2400" b="0" i="0" u="none" strike="noStrike" kern="0" cap="none" spc="-1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school,</a:t>
            </a:r>
            <a:r>
              <a:rPr kumimoji="0" lang="en-GB" sz="2400" b="0" i="0" u="none" strike="noStrike" kern="0" cap="none" spc="-4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which</a:t>
            </a:r>
            <a:r>
              <a:rPr kumimoji="0" lang="en-GB" sz="2400" b="0" i="0" u="none" strike="noStrike" kern="0" cap="none" spc="-4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can</a:t>
            </a:r>
            <a:r>
              <a:rPr kumimoji="0" lang="en-GB" sz="2400" b="0" i="0" u="none" strike="noStrike" kern="0" cap="none" spc="-2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lead</a:t>
            </a:r>
            <a:r>
              <a:rPr kumimoji="0" lang="en-GB" sz="2400" b="0" i="0" u="none" strike="noStrike" kern="0" cap="none" spc="-4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to</a:t>
            </a:r>
            <a:r>
              <a:rPr kumimoji="0" lang="en-GB" sz="2400" b="0" i="0" u="none" strike="noStrike" kern="0" cap="none" spc="-2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10" normalizeH="0" baseline="0" noProof="0" dirty="0">
                <a:ln>
                  <a:noFill/>
                </a:ln>
                <a:solidFill>
                  <a:srgbClr val="FFFFFF"/>
                </a:solidFill>
                <a:effectLst/>
                <a:uLnTx/>
                <a:uFillTx/>
                <a:latin typeface="Aptos" panose="020B0004020202020204" pitchFamily="34" charset="0"/>
                <a:cs typeface="Calibri" panose="020F0502020204030204" pitchFamily="34" charset="0"/>
              </a:rPr>
              <a:t>reduced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attendance</a:t>
            </a:r>
            <a:r>
              <a:rPr kumimoji="0" lang="en-GB" sz="2400" b="0" i="0" u="none" strike="noStrike" kern="0" cap="none" spc="-6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and</a:t>
            </a:r>
            <a:r>
              <a:rPr kumimoji="0" lang="en-GB" sz="2400" b="0" i="0" u="none" strike="noStrike" kern="0" cap="none" spc="-5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further</a:t>
            </a:r>
            <a:r>
              <a:rPr kumimoji="0" lang="en-GB" sz="2400" b="0" i="0" u="none" strike="noStrike" kern="0" cap="none" spc="-5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anxiety</a:t>
            </a:r>
            <a:r>
              <a:rPr kumimoji="0" lang="en-GB" sz="2400" b="0" i="0" u="none" strike="noStrike" kern="0" cap="none" spc="-70"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rPr>
              <a:t>regarding</a:t>
            </a:r>
            <a:r>
              <a:rPr kumimoji="0" lang="en-GB" sz="2400" b="0" i="0" u="none" strike="noStrike" kern="0" cap="none" spc="-65" normalizeH="0" baseline="0" noProof="0" dirty="0">
                <a:ln>
                  <a:noFill/>
                </a:ln>
                <a:solidFill>
                  <a:srgbClr val="FFFFFF"/>
                </a:solidFill>
                <a:effectLst/>
                <a:uLnTx/>
                <a:uFillTx/>
                <a:latin typeface="Aptos" panose="020B0004020202020204" pitchFamily="34" charset="0"/>
                <a:cs typeface="Calibri" panose="020F0502020204030204" pitchFamily="34" charset="0"/>
              </a:rPr>
              <a:t> </a:t>
            </a:r>
            <a:r>
              <a:rPr kumimoji="0" lang="en-GB" sz="2400" b="0" i="0" u="none" strike="noStrike" kern="0" cap="none" spc="-10" normalizeH="0" baseline="0" noProof="0" dirty="0">
                <a:ln>
                  <a:noFill/>
                </a:ln>
                <a:solidFill>
                  <a:srgbClr val="FFFFFF"/>
                </a:solidFill>
                <a:effectLst/>
                <a:uLnTx/>
                <a:uFillTx/>
                <a:latin typeface="Aptos" panose="020B0004020202020204" pitchFamily="34" charset="0"/>
                <a:cs typeface="Calibri" panose="020F0502020204030204" pitchFamily="34" charset="0"/>
              </a:rPr>
              <a:t>school.</a:t>
            </a:r>
            <a:endParaRPr kumimoji="0" lang="en-GB" sz="2400" b="0" i="0" u="none" strike="noStrike" kern="0" cap="none" spc="0" normalizeH="0" baseline="0" noProof="0" dirty="0">
              <a:ln>
                <a:noFill/>
              </a:ln>
              <a:solidFill>
                <a:sysClr val="windowText" lastClr="000000"/>
              </a:solidFill>
              <a:effectLst/>
              <a:uLnTx/>
              <a:uFillTx/>
              <a:latin typeface="Aptos" panose="020B000402020202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1095" y="2456179"/>
            <a:ext cx="1245870" cy="635000"/>
          </a:xfrm>
          <a:prstGeom prst="rect">
            <a:avLst/>
          </a:prstGeom>
        </p:spPr>
        <p:txBody>
          <a:bodyPr vert="horz" wrap="square" lIns="0" tIns="12065" rIns="0" bIns="0" rtlCol="0">
            <a:spAutoFit/>
          </a:bodyPr>
          <a:lstStyle/>
          <a:p>
            <a:pPr marL="12700">
              <a:lnSpc>
                <a:spcPct val="100000"/>
              </a:lnSpc>
              <a:spcBef>
                <a:spcPts val="95"/>
              </a:spcBef>
            </a:pPr>
            <a:r>
              <a:rPr b="0" spc="-20" dirty="0">
                <a:latin typeface="Calibri"/>
                <a:cs typeface="Calibri"/>
              </a:rPr>
              <a:t>Who?</a:t>
            </a:r>
          </a:p>
        </p:txBody>
      </p:sp>
      <p:sp>
        <p:nvSpPr>
          <p:cNvPr id="3" name="object 3"/>
          <p:cNvSpPr txBox="1"/>
          <p:nvPr/>
        </p:nvSpPr>
        <p:spPr>
          <a:xfrm>
            <a:off x="338428" y="235965"/>
            <a:ext cx="7752949" cy="1480726"/>
          </a:xfrm>
          <a:prstGeom prst="rect">
            <a:avLst/>
          </a:prstGeom>
        </p:spPr>
        <p:txBody>
          <a:bodyPr vert="horz" wrap="square" lIns="0" tIns="67945" rIns="0" bIns="0" rtlCol="0">
            <a:spAutoFit/>
          </a:bodyPr>
          <a:lstStyle/>
          <a:p>
            <a:pPr marL="12700" marR="5080" lvl="0" indent="0" defTabSz="914400" eaLnBrk="1" fontAlgn="auto" latinLnBrk="0" hangingPunct="1">
              <a:lnSpc>
                <a:spcPts val="3460"/>
              </a:lnSpc>
              <a:spcBef>
                <a:spcPts val="535"/>
              </a:spcBef>
              <a:spcAft>
                <a:spcPts val="0"/>
              </a:spcAft>
              <a:buClrTx/>
              <a:buSzTx/>
              <a:buFontTx/>
              <a:buNone/>
              <a:tabLst/>
              <a:defRPr/>
            </a:pP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120,000</a:t>
            </a:r>
            <a:r>
              <a:rPr kumimoji="0" sz="3200" b="0" i="0" u="none" strike="noStrike" kern="0" cap="none" spc="-45"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CYP</a:t>
            </a:r>
            <a:r>
              <a:rPr kumimoji="0" sz="3200" b="0" i="0" u="none" strike="noStrike" kern="0" cap="none" spc="-60"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were</a:t>
            </a:r>
            <a:r>
              <a:rPr kumimoji="0" sz="3200" b="0" i="0" u="none" strike="noStrike" kern="0" cap="none" spc="-85"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10" normalizeH="0" baseline="0" noProof="0" dirty="0">
                <a:ln>
                  <a:noFill/>
                </a:ln>
                <a:solidFill>
                  <a:srgbClr val="FFFFFF"/>
                </a:solidFill>
                <a:effectLst/>
                <a:uLnTx/>
                <a:uFillTx/>
                <a:latin typeface="Aptos" panose="020B0004020202020204" pitchFamily="34" charset="0"/>
                <a:cs typeface="Calibri"/>
              </a:rPr>
              <a:t>recorded</a:t>
            </a:r>
            <a:r>
              <a:rPr kumimoji="0" sz="3200" b="0" i="0" u="none" strike="noStrike" kern="0" cap="none" spc="-95"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as</a:t>
            </a:r>
            <a:r>
              <a:rPr kumimoji="0" sz="3200" b="0" i="0" u="none" strike="noStrike" kern="0" cap="none" spc="-60"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10" normalizeH="0" baseline="0" noProof="0" dirty="0">
                <a:ln>
                  <a:noFill/>
                </a:ln>
                <a:solidFill>
                  <a:srgbClr val="FFFFFF"/>
                </a:solidFill>
                <a:effectLst/>
                <a:uLnTx/>
                <a:uFillTx/>
                <a:latin typeface="Aptos" panose="020B0004020202020204" pitchFamily="34" charset="0"/>
                <a:cs typeface="Calibri"/>
              </a:rPr>
              <a:t>missing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education</a:t>
            </a:r>
            <a:r>
              <a:rPr kumimoji="0" sz="3200" b="0" i="0" u="none" strike="noStrike" kern="0" cap="none" spc="-75"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at</a:t>
            </a:r>
            <a:r>
              <a:rPr kumimoji="0" sz="3200" b="0" i="0" u="none" strike="noStrike" kern="0" cap="none" spc="-70"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some</a:t>
            </a:r>
            <a:r>
              <a:rPr kumimoji="0" sz="3200" b="0" i="0" u="none" strike="noStrike" kern="0" cap="none" spc="-65"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point</a:t>
            </a:r>
            <a:r>
              <a:rPr kumimoji="0" sz="3200" b="0" i="0" u="none" strike="noStrike" kern="0" cap="none" spc="-60"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in</a:t>
            </a:r>
            <a:r>
              <a:rPr kumimoji="0" sz="3200" b="0" i="0" u="none" strike="noStrike" kern="0" cap="none" spc="-75"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2022-</a:t>
            </a:r>
            <a:r>
              <a:rPr kumimoji="0" sz="3200" b="0" i="0" u="none" strike="noStrike" kern="0" cap="none" spc="-45"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10" normalizeH="0" baseline="0" noProof="0" dirty="0">
                <a:ln>
                  <a:noFill/>
                </a:ln>
                <a:solidFill>
                  <a:srgbClr val="FFFFFF"/>
                </a:solidFill>
                <a:effectLst/>
                <a:uLnTx/>
                <a:uFillTx/>
                <a:latin typeface="Aptos" panose="020B0004020202020204" pitchFamily="34" charset="0"/>
                <a:cs typeface="Calibri"/>
              </a:rPr>
              <a:t>2023. </a:t>
            </a:r>
            <a:endParaRPr kumimoji="0" lang="en-GB" sz="3200" b="0" i="0" u="none" strike="noStrike" kern="0" cap="none" spc="-10" normalizeH="0" baseline="0" noProof="0" dirty="0">
              <a:ln>
                <a:noFill/>
              </a:ln>
              <a:solidFill>
                <a:srgbClr val="FFFFFF"/>
              </a:solidFill>
              <a:effectLst/>
              <a:uLnTx/>
              <a:uFillTx/>
              <a:latin typeface="Aptos" panose="020B0004020202020204" pitchFamily="34" charset="0"/>
              <a:cs typeface="Calibri"/>
            </a:endParaRPr>
          </a:p>
          <a:p>
            <a:pPr marL="12700" marR="5080" lvl="0" indent="0" defTabSz="914400" eaLnBrk="1" fontAlgn="auto" latinLnBrk="0" hangingPunct="1">
              <a:lnSpc>
                <a:spcPts val="3460"/>
              </a:lnSpc>
              <a:spcBef>
                <a:spcPts val="535"/>
              </a:spcBef>
              <a:spcAft>
                <a:spcPts val="0"/>
              </a:spcAft>
              <a:buClrTx/>
              <a:buSzTx/>
              <a:buFontTx/>
              <a:buNone/>
              <a:tabLst/>
              <a:defRPr/>
            </a:pPr>
            <a:r>
              <a:rPr kumimoji="0" lang="en-GB" sz="3200" b="0" i="0" u="none" strike="noStrike" kern="0" cap="none" spc="-10" normalizeH="0" baseline="0" noProof="0" dirty="0">
                <a:ln>
                  <a:noFill/>
                </a:ln>
                <a:solidFill>
                  <a:srgbClr val="FFFFFF"/>
                </a:solidFill>
                <a:effectLst/>
                <a:uLnTx/>
                <a:uFillTx/>
                <a:latin typeface="Aptos" panose="020B0004020202020204" pitchFamily="34" charset="0"/>
                <a:cs typeface="Calibri"/>
              </a:rPr>
              <a:t>An </a:t>
            </a:r>
            <a:r>
              <a:rPr lang="en-GB" sz="3200" kern="0" dirty="0" err="1">
                <a:solidFill>
                  <a:srgbClr val="FFFFFF"/>
                </a:solidFill>
                <a:latin typeface="Aptos" panose="020B0004020202020204" pitchFamily="34" charset="0"/>
                <a:cs typeface="Calibri"/>
              </a:rPr>
              <a:t>i</a:t>
            </a:r>
            <a:r>
              <a:rPr kumimoji="0" sz="3200" b="0" i="0" u="none" strike="noStrike" kern="0" cap="none" spc="0" normalizeH="0" baseline="0" noProof="0" dirty="0" err="1">
                <a:ln>
                  <a:noFill/>
                </a:ln>
                <a:solidFill>
                  <a:srgbClr val="FFFFFF"/>
                </a:solidFill>
                <a:effectLst/>
                <a:uLnTx/>
                <a:uFillTx/>
                <a:latin typeface="Aptos" panose="020B0004020202020204" pitchFamily="34" charset="0"/>
                <a:cs typeface="Calibri"/>
              </a:rPr>
              <a:t>ncrease</a:t>
            </a:r>
            <a:r>
              <a:rPr kumimoji="0" sz="3200" b="0" i="0" u="none" strike="noStrike" kern="0" cap="none" spc="-65"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of</a:t>
            </a:r>
            <a:r>
              <a:rPr kumimoji="0" sz="3200" b="0" i="0" u="none" strike="noStrike" kern="0" cap="none" spc="-30"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23%</a:t>
            </a:r>
            <a:r>
              <a:rPr kumimoji="0" sz="3200" b="0" i="0" u="none" strike="noStrike" kern="0" cap="none" spc="-35"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from</a:t>
            </a:r>
            <a:r>
              <a:rPr kumimoji="0" sz="3200" b="0" i="0" u="none" strike="noStrike" kern="0" cap="none" spc="-30" normalizeH="0" baseline="0" noProof="0" dirty="0">
                <a:ln>
                  <a:noFill/>
                </a:ln>
                <a:solidFill>
                  <a:srgbClr val="FFFFFF"/>
                </a:solidFill>
                <a:effectLst/>
                <a:uLnTx/>
                <a:uFillTx/>
                <a:latin typeface="Aptos" panose="020B0004020202020204" pitchFamily="34" charset="0"/>
                <a:cs typeface="Calibri"/>
              </a:rPr>
              <a:t> </a:t>
            </a:r>
            <a:r>
              <a:rPr kumimoji="0" lang="en-GB" sz="3200" b="0" i="0" u="none" strike="noStrike" kern="0" cap="none" spc="-30" normalizeH="0" baseline="0" noProof="0" dirty="0">
                <a:ln>
                  <a:noFill/>
                </a:ln>
                <a:solidFill>
                  <a:srgbClr val="FFFFFF"/>
                </a:solidFill>
                <a:effectLst/>
                <a:uLnTx/>
                <a:uFillTx/>
                <a:latin typeface="Aptos" panose="020B0004020202020204" pitchFamily="34" charset="0"/>
                <a:cs typeface="Calibri"/>
              </a:rPr>
              <a:t>the </a:t>
            </a:r>
            <a:r>
              <a:rPr kumimoji="0" sz="3200" b="0" i="0" u="none" strike="noStrike" kern="0" cap="none" spc="0" normalizeH="0" baseline="0" noProof="0" dirty="0">
                <a:ln>
                  <a:noFill/>
                </a:ln>
                <a:solidFill>
                  <a:srgbClr val="FFFFFF"/>
                </a:solidFill>
                <a:effectLst/>
                <a:uLnTx/>
                <a:uFillTx/>
                <a:latin typeface="Aptos" panose="020B0004020202020204" pitchFamily="34" charset="0"/>
                <a:cs typeface="Calibri"/>
              </a:rPr>
              <a:t>year</a:t>
            </a:r>
            <a:r>
              <a:rPr kumimoji="0" sz="3200" b="0" i="0" u="none" strike="noStrike" kern="0" cap="none" spc="-50" normalizeH="0" baseline="0" noProof="0" dirty="0">
                <a:ln>
                  <a:noFill/>
                </a:ln>
                <a:solidFill>
                  <a:srgbClr val="FFFFFF"/>
                </a:solidFill>
                <a:effectLst/>
                <a:uLnTx/>
                <a:uFillTx/>
                <a:latin typeface="Aptos" panose="020B0004020202020204" pitchFamily="34" charset="0"/>
                <a:cs typeface="Calibri"/>
              </a:rPr>
              <a:t> </a:t>
            </a:r>
            <a:r>
              <a:rPr kumimoji="0" sz="3200" b="0" i="0" u="none" strike="noStrike" kern="0" cap="none" spc="-10" normalizeH="0" baseline="0" noProof="0" dirty="0">
                <a:ln>
                  <a:noFill/>
                </a:ln>
                <a:solidFill>
                  <a:srgbClr val="FFFFFF"/>
                </a:solidFill>
                <a:effectLst/>
                <a:uLnTx/>
                <a:uFillTx/>
                <a:latin typeface="Aptos" panose="020B0004020202020204" pitchFamily="34" charset="0"/>
                <a:cs typeface="Calibri"/>
              </a:rPr>
              <a:t>before.</a:t>
            </a:r>
            <a:endParaRPr kumimoji="0" sz="3200" b="0" i="0" u="none" strike="noStrike" kern="0" cap="none" spc="0" normalizeH="0" baseline="0" noProof="0" dirty="0">
              <a:ln>
                <a:noFill/>
              </a:ln>
              <a:solidFill>
                <a:sysClr val="windowText" lastClr="000000"/>
              </a:solidFill>
              <a:effectLst/>
              <a:uLnTx/>
              <a:uFillTx/>
              <a:latin typeface="Aptos" panose="020B0004020202020204" pitchFamily="34" charset="0"/>
              <a:cs typeface="Calibri"/>
            </a:endParaRPr>
          </a:p>
        </p:txBody>
      </p:sp>
      <p:sp>
        <p:nvSpPr>
          <p:cNvPr id="4" name="object 4"/>
          <p:cNvSpPr txBox="1"/>
          <p:nvPr/>
        </p:nvSpPr>
        <p:spPr>
          <a:xfrm>
            <a:off x="2394330" y="3009087"/>
            <a:ext cx="9300210" cy="2309735"/>
          </a:xfrm>
          <a:prstGeom prst="rect">
            <a:avLst/>
          </a:prstGeom>
        </p:spPr>
        <p:txBody>
          <a:bodyPr vert="horz" wrap="square" lIns="0" tIns="194945" rIns="0" bIns="0" rtlCol="0">
            <a:spAutoFit/>
          </a:bodyPr>
          <a:lstStyle/>
          <a:p>
            <a:pPr marL="12700" marR="2175510" lvl="0" indent="0" defTabSz="914400" eaLnBrk="1" fontAlgn="auto" latinLnBrk="0" hangingPunct="1">
              <a:lnSpc>
                <a:spcPct val="70000"/>
              </a:lnSpc>
              <a:spcBef>
                <a:spcPts val="1535"/>
              </a:spcBef>
              <a:spcAft>
                <a:spcPts val="0"/>
              </a:spcAft>
              <a:buClrTx/>
              <a:buSzTx/>
              <a:buFontTx/>
              <a:buNone/>
              <a:tabLst/>
              <a:defRPr/>
            </a:pPr>
            <a:r>
              <a:rPr kumimoji="0" sz="4000" b="0" i="0" u="none" strike="noStrike" kern="0" cap="none" spc="0" normalizeH="0" baseline="0" noProof="0" dirty="0">
                <a:ln>
                  <a:noFill/>
                </a:ln>
                <a:solidFill>
                  <a:srgbClr val="FFFFFF"/>
                </a:solidFill>
                <a:effectLst/>
                <a:uLnTx/>
                <a:uFillTx/>
                <a:latin typeface="Calibri"/>
                <a:cs typeface="Calibri"/>
              </a:rPr>
              <a:t>Most</a:t>
            </a:r>
            <a:r>
              <a:rPr kumimoji="0" sz="4000" b="0" i="0" u="none" strike="noStrike" kern="0" cap="none" spc="-90" normalizeH="0" baseline="0" noProof="0" dirty="0">
                <a:ln>
                  <a:noFill/>
                </a:ln>
                <a:solidFill>
                  <a:srgbClr val="FFFFFF"/>
                </a:solidFill>
                <a:effectLst/>
                <a:uLnTx/>
                <a:uFillTx/>
                <a:latin typeface="Calibri"/>
                <a:cs typeface="Calibri"/>
              </a:rPr>
              <a:t> </a:t>
            </a:r>
            <a:r>
              <a:rPr kumimoji="0" sz="4000" b="0" i="0" u="none" strike="noStrike" kern="0" cap="none" spc="0" normalizeH="0" baseline="0" noProof="0" dirty="0">
                <a:ln>
                  <a:noFill/>
                </a:ln>
                <a:solidFill>
                  <a:srgbClr val="FFFFFF"/>
                </a:solidFill>
                <a:effectLst/>
                <a:uLnTx/>
                <a:uFillTx/>
                <a:latin typeface="Calibri"/>
                <a:cs typeface="Calibri"/>
              </a:rPr>
              <a:t>deprived</a:t>
            </a:r>
            <a:r>
              <a:rPr kumimoji="0" sz="4000" b="0" i="0" u="none" strike="noStrike" kern="0" cap="none" spc="-75" normalizeH="0" baseline="0" noProof="0" dirty="0">
                <a:ln>
                  <a:noFill/>
                </a:ln>
                <a:solidFill>
                  <a:srgbClr val="FFFFFF"/>
                </a:solidFill>
                <a:effectLst/>
                <a:uLnTx/>
                <a:uFillTx/>
                <a:latin typeface="Calibri"/>
                <a:cs typeface="Calibri"/>
              </a:rPr>
              <a:t> </a:t>
            </a:r>
            <a:r>
              <a:rPr kumimoji="0" sz="4000" b="0" i="0" u="none" strike="noStrike" kern="0" cap="none" spc="0" normalizeH="0" baseline="0" noProof="0" dirty="0">
                <a:ln>
                  <a:noFill/>
                </a:ln>
                <a:solidFill>
                  <a:srgbClr val="FFFFFF"/>
                </a:solidFill>
                <a:effectLst/>
                <a:uLnTx/>
                <a:uFillTx/>
                <a:latin typeface="Calibri"/>
                <a:cs typeface="Calibri"/>
              </a:rPr>
              <a:t>areas</a:t>
            </a:r>
            <a:r>
              <a:rPr kumimoji="0" sz="4000" b="0" i="0" u="none" strike="noStrike" kern="0" cap="none" spc="-85" normalizeH="0" baseline="0" noProof="0" dirty="0">
                <a:ln>
                  <a:noFill/>
                </a:ln>
                <a:solidFill>
                  <a:srgbClr val="FFFFFF"/>
                </a:solidFill>
                <a:effectLst/>
                <a:uLnTx/>
                <a:uFillTx/>
                <a:latin typeface="Calibri"/>
                <a:cs typeface="Calibri"/>
              </a:rPr>
              <a:t> </a:t>
            </a:r>
            <a:r>
              <a:rPr kumimoji="0" sz="4000" b="0" i="0" u="none" strike="noStrike" kern="0" cap="none" spc="0" normalizeH="0" baseline="0" noProof="0" dirty="0">
                <a:ln>
                  <a:noFill/>
                </a:ln>
                <a:solidFill>
                  <a:srgbClr val="FFFFFF"/>
                </a:solidFill>
                <a:effectLst/>
                <a:uLnTx/>
                <a:uFillTx/>
                <a:latin typeface="Calibri"/>
                <a:cs typeface="Calibri"/>
              </a:rPr>
              <a:t>and</a:t>
            </a:r>
            <a:r>
              <a:rPr kumimoji="0" sz="4000" b="0" i="0" u="none" strike="noStrike" kern="0" cap="none" spc="-85" normalizeH="0" baseline="0" noProof="0" dirty="0">
                <a:ln>
                  <a:noFill/>
                </a:ln>
                <a:solidFill>
                  <a:srgbClr val="FFFFFF"/>
                </a:solidFill>
                <a:effectLst/>
                <a:uLnTx/>
                <a:uFillTx/>
                <a:latin typeface="Calibri"/>
                <a:cs typeface="Calibri"/>
              </a:rPr>
              <a:t> </a:t>
            </a:r>
            <a:r>
              <a:rPr kumimoji="0" sz="4000" b="0" i="0" u="none" strike="noStrike" kern="0" cap="none" spc="0" normalizeH="0" baseline="0" noProof="0" dirty="0">
                <a:ln>
                  <a:noFill/>
                </a:ln>
                <a:solidFill>
                  <a:srgbClr val="FFFFFF"/>
                </a:solidFill>
                <a:effectLst/>
                <a:uLnTx/>
                <a:uFillTx/>
                <a:latin typeface="Calibri"/>
                <a:cs typeface="Calibri"/>
              </a:rPr>
              <a:t>“those</a:t>
            </a:r>
            <a:r>
              <a:rPr kumimoji="0" sz="4000" b="0" i="0" u="none" strike="noStrike" kern="0" cap="none" spc="-80" normalizeH="0" baseline="0" noProof="0" dirty="0">
                <a:ln>
                  <a:noFill/>
                </a:ln>
                <a:solidFill>
                  <a:srgbClr val="FFFFFF"/>
                </a:solidFill>
                <a:effectLst/>
                <a:uLnTx/>
                <a:uFillTx/>
                <a:latin typeface="Calibri"/>
                <a:cs typeface="Calibri"/>
              </a:rPr>
              <a:t> </a:t>
            </a:r>
            <a:r>
              <a:rPr kumimoji="0" sz="4000" b="0" i="0" u="none" strike="noStrike" kern="0" cap="none" spc="-25" normalizeH="0" baseline="0" noProof="0" dirty="0">
                <a:ln>
                  <a:noFill/>
                </a:ln>
                <a:solidFill>
                  <a:srgbClr val="FFFFFF"/>
                </a:solidFill>
                <a:effectLst/>
                <a:uLnTx/>
                <a:uFillTx/>
                <a:latin typeface="Calibri"/>
                <a:cs typeface="Calibri"/>
              </a:rPr>
              <a:t>in </a:t>
            </a:r>
            <a:r>
              <a:rPr kumimoji="0" sz="4000" b="0" i="0" u="none" strike="noStrike" kern="0" cap="none" spc="0" normalizeH="0" baseline="0" noProof="0" dirty="0">
                <a:ln>
                  <a:noFill/>
                </a:ln>
                <a:solidFill>
                  <a:srgbClr val="FFFFFF"/>
                </a:solidFill>
                <a:effectLst/>
                <a:uLnTx/>
                <a:uFillTx/>
                <a:latin typeface="Calibri"/>
                <a:cs typeface="Calibri"/>
              </a:rPr>
              <a:t>need</a:t>
            </a:r>
            <a:r>
              <a:rPr kumimoji="0" sz="4000" b="0" i="0" u="none" strike="noStrike" kern="0" cap="none" spc="-35" normalizeH="0" baseline="0" noProof="0" dirty="0">
                <a:ln>
                  <a:noFill/>
                </a:ln>
                <a:solidFill>
                  <a:srgbClr val="FFFFFF"/>
                </a:solidFill>
                <a:effectLst/>
                <a:uLnTx/>
                <a:uFillTx/>
                <a:latin typeface="Calibri"/>
                <a:cs typeface="Calibri"/>
              </a:rPr>
              <a:t> </a:t>
            </a:r>
            <a:r>
              <a:rPr kumimoji="0" sz="4000" b="0" i="0" u="none" strike="noStrike" kern="0" cap="none" spc="0" normalizeH="0" baseline="0" noProof="0" dirty="0">
                <a:ln>
                  <a:noFill/>
                </a:ln>
                <a:solidFill>
                  <a:srgbClr val="FFFFFF"/>
                </a:solidFill>
                <a:effectLst/>
                <a:uLnTx/>
                <a:uFillTx/>
                <a:latin typeface="Calibri"/>
                <a:cs typeface="Calibri"/>
              </a:rPr>
              <a:t>of</a:t>
            </a:r>
            <a:r>
              <a:rPr kumimoji="0" sz="4000" b="0" i="0" u="none" strike="noStrike" kern="0" cap="none" spc="-30" normalizeH="0" baseline="0" noProof="0" dirty="0">
                <a:ln>
                  <a:noFill/>
                </a:ln>
                <a:solidFill>
                  <a:srgbClr val="FFFFFF"/>
                </a:solidFill>
                <a:effectLst/>
                <a:uLnTx/>
                <a:uFillTx/>
                <a:latin typeface="Calibri"/>
                <a:cs typeface="Calibri"/>
              </a:rPr>
              <a:t> </a:t>
            </a:r>
            <a:r>
              <a:rPr kumimoji="0" sz="4000" b="0" i="0" u="none" strike="noStrike" kern="0" cap="none" spc="-10" normalizeH="0" baseline="0" noProof="0" dirty="0">
                <a:ln>
                  <a:noFill/>
                </a:ln>
                <a:solidFill>
                  <a:srgbClr val="FFFFFF"/>
                </a:solidFill>
                <a:effectLst/>
                <a:uLnTx/>
                <a:uFillTx/>
                <a:latin typeface="Calibri"/>
                <a:cs typeface="Calibri"/>
              </a:rPr>
              <a:t>support.”</a:t>
            </a:r>
            <a:endParaRPr kumimoji="0" sz="40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1475"/>
              </a:spcBef>
              <a:spcAft>
                <a:spcPts val="0"/>
              </a:spcAft>
              <a:buClrTx/>
              <a:buSzTx/>
              <a:buFontTx/>
              <a:buNone/>
              <a:tabLst/>
              <a:defRPr/>
            </a:pPr>
            <a:endParaRPr kumimoji="0" sz="4000" b="0" i="0" u="none" strike="noStrike" kern="0" cap="none" spc="0" normalizeH="0" baseline="0" noProof="0" dirty="0">
              <a:ln>
                <a:noFill/>
              </a:ln>
              <a:solidFill>
                <a:sysClr val="windowText" lastClr="000000"/>
              </a:solidFill>
              <a:effectLst/>
              <a:uLnTx/>
              <a:uFillTx/>
              <a:latin typeface="Calibri"/>
              <a:cs typeface="Calibri"/>
            </a:endParaRPr>
          </a:p>
          <a:p>
            <a:pPr marL="2324100" marR="5080" lvl="0" indent="0" defTabSz="914400" eaLnBrk="1" fontAlgn="auto" latinLnBrk="0" hangingPunct="1">
              <a:lnSpc>
                <a:spcPct val="90000"/>
              </a:lnSpc>
              <a:spcBef>
                <a:spcPts val="5"/>
              </a:spcBef>
              <a:spcAft>
                <a:spcPts val="0"/>
              </a:spcAft>
              <a:buClrTx/>
              <a:buSzTx/>
              <a:buFontTx/>
              <a:buNone/>
              <a:tabLst/>
              <a:defRPr/>
            </a:pPr>
            <a:endParaRPr kumimoji="0" sz="3200" b="0" i="0" u="none" strike="noStrike" kern="0" cap="none" spc="0" normalizeH="0" baseline="0" noProof="0" dirty="0">
              <a:ln>
                <a:noFill/>
              </a:ln>
              <a:solidFill>
                <a:sysClr val="windowText" lastClr="000000"/>
              </a:solidFill>
              <a:effectLst/>
              <a:uLnTx/>
              <a:uFillTx/>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2192000" cy="6858000"/>
          </a:xfrm>
          <a:prstGeom prst="rect">
            <a:avLst/>
          </a:prstGeom>
        </p:spPr>
      </p:pic>
      <p:grpSp>
        <p:nvGrpSpPr>
          <p:cNvPr id="6" name="object 6"/>
          <p:cNvGrpSpPr/>
          <p:nvPr/>
        </p:nvGrpSpPr>
        <p:grpSpPr>
          <a:xfrm>
            <a:off x="4639055" y="2214626"/>
            <a:ext cx="2778760" cy="2654300"/>
            <a:chOff x="4639055" y="2214626"/>
            <a:chExt cx="2778760" cy="2654300"/>
          </a:xfrm>
        </p:grpSpPr>
        <p:sp>
          <p:nvSpPr>
            <p:cNvPr id="7" name="object 7"/>
            <p:cNvSpPr/>
            <p:nvPr/>
          </p:nvSpPr>
          <p:spPr>
            <a:xfrm>
              <a:off x="4658105" y="2233676"/>
              <a:ext cx="2740660" cy="2616200"/>
            </a:xfrm>
            <a:custGeom>
              <a:avLst/>
              <a:gdLst/>
              <a:ahLst/>
              <a:cxnLst/>
              <a:rect l="l" t="t" r="r" b="b"/>
              <a:pathLst>
                <a:path w="2740659" h="2616200">
                  <a:moveTo>
                    <a:pt x="1370076" y="0"/>
                  </a:moveTo>
                  <a:lnTo>
                    <a:pt x="1320936" y="825"/>
                  </a:lnTo>
                  <a:lnTo>
                    <a:pt x="1272231" y="3284"/>
                  </a:lnTo>
                  <a:lnTo>
                    <a:pt x="1223991" y="7347"/>
                  </a:lnTo>
                  <a:lnTo>
                    <a:pt x="1176243" y="12988"/>
                  </a:lnTo>
                  <a:lnTo>
                    <a:pt x="1129018" y="20179"/>
                  </a:lnTo>
                  <a:lnTo>
                    <a:pt x="1082344" y="28892"/>
                  </a:lnTo>
                  <a:lnTo>
                    <a:pt x="1036250" y="39100"/>
                  </a:lnTo>
                  <a:lnTo>
                    <a:pt x="990765" y="50774"/>
                  </a:lnTo>
                  <a:lnTo>
                    <a:pt x="945918" y="63888"/>
                  </a:lnTo>
                  <a:lnTo>
                    <a:pt x="901738" y="78413"/>
                  </a:lnTo>
                  <a:lnTo>
                    <a:pt x="858254" y="94321"/>
                  </a:lnTo>
                  <a:lnTo>
                    <a:pt x="815496" y="111586"/>
                  </a:lnTo>
                  <a:lnTo>
                    <a:pt x="773491" y="130180"/>
                  </a:lnTo>
                  <a:lnTo>
                    <a:pt x="732269" y="150074"/>
                  </a:lnTo>
                  <a:lnTo>
                    <a:pt x="691859" y="171242"/>
                  </a:lnTo>
                  <a:lnTo>
                    <a:pt x="652290" y="193655"/>
                  </a:lnTo>
                  <a:lnTo>
                    <a:pt x="613591" y="217285"/>
                  </a:lnTo>
                  <a:lnTo>
                    <a:pt x="575791" y="242106"/>
                  </a:lnTo>
                  <a:lnTo>
                    <a:pt x="538919" y="268090"/>
                  </a:lnTo>
                  <a:lnTo>
                    <a:pt x="503003" y="295208"/>
                  </a:lnTo>
                  <a:lnTo>
                    <a:pt x="468074" y="323433"/>
                  </a:lnTo>
                  <a:lnTo>
                    <a:pt x="434159" y="352738"/>
                  </a:lnTo>
                  <a:lnTo>
                    <a:pt x="401288" y="383095"/>
                  </a:lnTo>
                  <a:lnTo>
                    <a:pt x="369490" y="414476"/>
                  </a:lnTo>
                  <a:lnTo>
                    <a:pt x="338793" y="446853"/>
                  </a:lnTo>
                  <a:lnTo>
                    <a:pt x="309227" y="480200"/>
                  </a:lnTo>
                  <a:lnTo>
                    <a:pt x="280821" y="514487"/>
                  </a:lnTo>
                  <a:lnTo>
                    <a:pt x="253604" y="549688"/>
                  </a:lnTo>
                  <a:lnTo>
                    <a:pt x="227604" y="585774"/>
                  </a:lnTo>
                  <a:lnTo>
                    <a:pt x="202851" y="622719"/>
                  </a:lnTo>
                  <a:lnTo>
                    <a:pt x="179374" y="660495"/>
                  </a:lnTo>
                  <a:lnTo>
                    <a:pt x="157201" y="699073"/>
                  </a:lnTo>
                  <a:lnTo>
                    <a:pt x="136362" y="738426"/>
                  </a:lnTo>
                  <a:lnTo>
                    <a:pt x="116886" y="778527"/>
                  </a:lnTo>
                  <a:lnTo>
                    <a:pt x="98801" y="819348"/>
                  </a:lnTo>
                  <a:lnTo>
                    <a:pt x="82137" y="860861"/>
                  </a:lnTo>
                  <a:lnTo>
                    <a:pt x="66922" y="903038"/>
                  </a:lnTo>
                  <a:lnTo>
                    <a:pt x="53186" y="945852"/>
                  </a:lnTo>
                  <a:lnTo>
                    <a:pt x="40957" y="989276"/>
                  </a:lnTo>
                  <a:lnTo>
                    <a:pt x="30264" y="1033281"/>
                  </a:lnTo>
                  <a:lnTo>
                    <a:pt x="21138" y="1077840"/>
                  </a:lnTo>
                  <a:lnTo>
                    <a:pt x="13605" y="1122924"/>
                  </a:lnTo>
                  <a:lnTo>
                    <a:pt x="7696" y="1168508"/>
                  </a:lnTo>
                  <a:lnTo>
                    <a:pt x="3440" y="1214562"/>
                  </a:lnTo>
                  <a:lnTo>
                    <a:pt x="864" y="1261060"/>
                  </a:lnTo>
                  <a:lnTo>
                    <a:pt x="0" y="1307973"/>
                  </a:lnTo>
                  <a:lnTo>
                    <a:pt x="864" y="1354885"/>
                  </a:lnTo>
                  <a:lnTo>
                    <a:pt x="3440" y="1401383"/>
                  </a:lnTo>
                  <a:lnTo>
                    <a:pt x="7696" y="1447437"/>
                  </a:lnTo>
                  <a:lnTo>
                    <a:pt x="13605" y="1493021"/>
                  </a:lnTo>
                  <a:lnTo>
                    <a:pt x="21138" y="1538105"/>
                  </a:lnTo>
                  <a:lnTo>
                    <a:pt x="30264" y="1582664"/>
                  </a:lnTo>
                  <a:lnTo>
                    <a:pt x="40957" y="1626669"/>
                  </a:lnTo>
                  <a:lnTo>
                    <a:pt x="53186" y="1670093"/>
                  </a:lnTo>
                  <a:lnTo>
                    <a:pt x="66922" y="1712907"/>
                  </a:lnTo>
                  <a:lnTo>
                    <a:pt x="82137" y="1755084"/>
                  </a:lnTo>
                  <a:lnTo>
                    <a:pt x="98801" y="1796597"/>
                  </a:lnTo>
                  <a:lnTo>
                    <a:pt x="116886" y="1837418"/>
                  </a:lnTo>
                  <a:lnTo>
                    <a:pt x="136362" y="1877519"/>
                  </a:lnTo>
                  <a:lnTo>
                    <a:pt x="157201" y="1916872"/>
                  </a:lnTo>
                  <a:lnTo>
                    <a:pt x="179374" y="1955450"/>
                  </a:lnTo>
                  <a:lnTo>
                    <a:pt x="202851" y="1993226"/>
                  </a:lnTo>
                  <a:lnTo>
                    <a:pt x="227604" y="2030171"/>
                  </a:lnTo>
                  <a:lnTo>
                    <a:pt x="253604" y="2066257"/>
                  </a:lnTo>
                  <a:lnTo>
                    <a:pt x="280821" y="2101458"/>
                  </a:lnTo>
                  <a:lnTo>
                    <a:pt x="309227" y="2135745"/>
                  </a:lnTo>
                  <a:lnTo>
                    <a:pt x="338793" y="2169092"/>
                  </a:lnTo>
                  <a:lnTo>
                    <a:pt x="369490" y="2201469"/>
                  </a:lnTo>
                  <a:lnTo>
                    <a:pt x="401288" y="2232850"/>
                  </a:lnTo>
                  <a:lnTo>
                    <a:pt x="434159" y="2263207"/>
                  </a:lnTo>
                  <a:lnTo>
                    <a:pt x="468074" y="2292512"/>
                  </a:lnTo>
                  <a:lnTo>
                    <a:pt x="503003" y="2320737"/>
                  </a:lnTo>
                  <a:lnTo>
                    <a:pt x="538919" y="2347855"/>
                  </a:lnTo>
                  <a:lnTo>
                    <a:pt x="575791" y="2373839"/>
                  </a:lnTo>
                  <a:lnTo>
                    <a:pt x="613591" y="2398660"/>
                  </a:lnTo>
                  <a:lnTo>
                    <a:pt x="652290" y="2422290"/>
                  </a:lnTo>
                  <a:lnTo>
                    <a:pt x="691859" y="2444703"/>
                  </a:lnTo>
                  <a:lnTo>
                    <a:pt x="732269" y="2465871"/>
                  </a:lnTo>
                  <a:lnTo>
                    <a:pt x="773491" y="2485765"/>
                  </a:lnTo>
                  <a:lnTo>
                    <a:pt x="815496" y="2504359"/>
                  </a:lnTo>
                  <a:lnTo>
                    <a:pt x="858254" y="2521624"/>
                  </a:lnTo>
                  <a:lnTo>
                    <a:pt x="901738" y="2537532"/>
                  </a:lnTo>
                  <a:lnTo>
                    <a:pt x="945918" y="2552057"/>
                  </a:lnTo>
                  <a:lnTo>
                    <a:pt x="990765" y="2565171"/>
                  </a:lnTo>
                  <a:lnTo>
                    <a:pt x="1036250" y="2576845"/>
                  </a:lnTo>
                  <a:lnTo>
                    <a:pt x="1082344" y="2587053"/>
                  </a:lnTo>
                  <a:lnTo>
                    <a:pt x="1129018" y="2595766"/>
                  </a:lnTo>
                  <a:lnTo>
                    <a:pt x="1176243" y="2602957"/>
                  </a:lnTo>
                  <a:lnTo>
                    <a:pt x="1223991" y="2608598"/>
                  </a:lnTo>
                  <a:lnTo>
                    <a:pt x="1272231" y="2612661"/>
                  </a:lnTo>
                  <a:lnTo>
                    <a:pt x="1320936" y="2615120"/>
                  </a:lnTo>
                  <a:lnTo>
                    <a:pt x="1370076" y="2615946"/>
                  </a:lnTo>
                  <a:lnTo>
                    <a:pt x="1419223" y="2615120"/>
                  </a:lnTo>
                  <a:lnTo>
                    <a:pt x="1467936" y="2612661"/>
                  </a:lnTo>
                  <a:lnTo>
                    <a:pt x="1516184" y="2608598"/>
                  </a:lnTo>
                  <a:lnTo>
                    <a:pt x="1563938" y="2602957"/>
                  </a:lnTo>
                  <a:lnTo>
                    <a:pt x="1611170" y="2595766"/>
                  </a:lnTo>
                  <a:lnTo>
                    <a:pt x="1657851" y="2587053"/>
                  </a:lnTo>
                  <a:lnTo>
                    <a:pt x="1703951" y="2576845"/>
                  </a:lnTo>
                  <a:lnTo>
                    <a:pt x="1749441" y="2565171"/>
                  </a:lnTo>
                  <a:lnTo>
                    <a:pt x="1794294" y="2552057"/>
                  </a:lnTo>
                  <a:lnTo>
                    <a:pt x="1838479" y="2537532"/>
                  </a:lnTo>
                  <a:lnTo>
                    <a:pt x="1881968" y="2521624"/>
                  </a:lnTo>
                  <a:lnTo>
                    <a:pt x="1924731" y="2504359"/>
                  </a:lnTo>
                  <a:lnTo>
                    <a:pt x="1966740" y="2485765"/>
                  </a:lnTo>
                  <a:lnTo>
                    <a:pt x="2007966" y="2465871"/>
                  </a:lnTo>
                  <a:lnTo>
                    <a:pt x="2048380" y="2444703"/>
                  </a:lnTo>
                  <a:lnTo>
                    <a:pt x="2087953" y="2422290"/>
                  </a:lnTo>
                  <a:lnTo>
                    <a:pt x="2126655" y="2398660"/>
                  </a:lnTo>
                  <a:lnTo>
                    <a:pt x="2164458" y="2373839"/>
                  </a:lnTo>
                  <a:lnTo>
                    <a:pt x="2201334" y="2347855"/>
                  </a:lnTo>
                  <a:lnTo>
                    <a:pt x="2237252" y="2320737"/>
                  </a:lnTo>
                  <a:lnTo>
                    <a:pt x="2272184" y="2292512"/>
                  </a:lnTo>
                  <a:lnTo>
                    <a:pt x="2306101" y="2263207"/>
                  </a:lnTo>
                  <a:lnTo>
                    <a:pt x="2338974" y="2232850"/>
                  </a:lnTo>
                  <a:lnTo>
                    <a:pt x="2370775" y="2201469"/>
                  </a:lnTo>
                  <a:lnTo>
                    <a:pt x="2401473" y="2169092"/>
                  </a:lnTo>
                  <a:lnTo>
                    <a:pt x="2431040" y="2135745"/>
                  </a:lnTo>
                  <a:lnTo>
                    <a:pt x="2459448" y="2101458"/>
                  </a:lnTo>
                  <a:lnTo>
                    <a:pt x="2486666" y="2066257"/>
                  </a:lnTo>
                  <a:lnTo>
                    <a:pt x="2512667" y="2030171"/>
                  </a:lnTo>
                  <a:lnTo>
                    <a:pt x="2537421" y="1993226"/>
                  </a:lnTo>
                  <a:lnTo>
                    <a:pt x="2560899" y="1955450"/>
                  </a:lnTo>
                  <a:lnTo>
                    <a:pt x="2583073" y="1916872"/>
                  </a:lnTo>
                  <a:lnTo>
                    <a:pt x="2603913" y="1877519"/>
                  </a:lnTo>
                  <a:lnTo>
                    <a:pt x="2623390" y="1837418"/>
                  </a:lnTo>
                  <a:lnTo>
                    <a:pt x="2641475" y="1796597"/>
                  </a:lnTo>
                  <a:lnTo>
                    <a:pt x="2658140" y="1755084"/>
                  </a:lnTo>
                  <a:lnTo>
                    <a:pt x="2673355" y="1712907"/>
                  </a:lnTo>
                  <a:lnTo>
                    <a:pt x="2687092" y="1670093"/>
                  </a:lnTo>
                  <a:lnTo>
                    <a:pt x="2699321" y="1626669"/>
                  </a:lnTo>
                  <a:lnTo>
                    <a:pt x="2710013" y="1582664"/>
                  </a:lnTo>
                  <a:lnTo>
                    <a:pt x="2719140" y="1538105"/>
                  </a:lnTo>
                  <a:lnTo>
                    <a:pt x="2726673" y="1493021"/>
                  </a:lnTo>
                  <a:lnTo>
                    <a:pt x="2732582" y="1447437"/>
                  </a:lnTo>
                  <a:lnTo>
                    <a:pt x="2736838" y="1401383"/>
                  </a:lnTo>
                  <a:lnTo>
                    <a:pt x="2739414" y="1354885"/>
                  </a:lnTo>
                  <a:lnTo>
                    <a:pt x="2740279" y="1307973"/>
                  </a:lnTo>
                  <a:lnTo>
                    <a:pt x="2739414" y="1261060"/>
                  </a:lnTo>
                  <a:lnTo>
                    <a:pt x="2736838" y="1214562"/>
                  </a:lnTo>
                  <a:lnTo>
                    <a:pt x="2732582" y="1168508"/>
                  </a:lnTo>
                  <a:lnTo>
                    <a:pt x="2726673" y="1122924"/>
                  </a:lnTo>
                  <a:lnTo>
                    <a:pt x="2719140" y="1077840"/>
                  </a:lnTo>
                  <a:lnTo>
                    <a:pt x="2710013" y="1033281"/>
                  </a:lnTo>
                  <a:lnTo>
                    <a:pt x="2699321" y="989276"/>
                  </a:lnTo>
                  <a:lnTo>
                    <a:pt x="2687092" y="945852"/>
                  </a:lnTo>
                  <a:lnTo>
                    <a:pt x="2673355" y="903038"/>
                  </a:lnTo>
                  <a:lnTo>
                    <a:pt x="2658140" y="860861"/>
                  </a:lnTo>
                  <a:lnTo>
                    <a:pt x="2641475" y="819348"/>
                  </a:lnTo>
                  <a:lnTo>
                    <a:pt x="2623390" y="778527"/>
                  </a:lnTo>
                  <a:lnTo>
                    <a:pt x="2603913" y="738426"/>
                  </a:lnTo>
                  <a:lnTo>
                    <a:pt x="2583073" y="699073"/>
                  </a:lnTo>
                  <a:lnTo>
                    <a:pt x="2560899" y="660495"/>
                  </a:lnTo>
                  <a:lnTo>
                    <a:pt x="2537421" y="622719"/>
                  </a:lnTo>
                  <a:lnTo>
                    <a:pt x="2512667" y="585774"/>
                  </a:lnTo>
                  <a:lnTo>
                    <a:pt x="2486666" y="549688"/>
                  </a:lnTo>
                  <a:lnTo>
                    <a:pt x="2459448" y="514487"/>
                  </a:lnTo>
                  <a:lnTo>
                    <a:pt x="2431040" y="480200"/>
                  </a:lnTo>
                  <a:lnTo>
                    <a:pt x="2401473" y="446853"/>
                  </a:lnTo>
                  <a:lnTo>
                    <a:pt x="2370775" y="414476"/>
                  </a:lnTo>
                  <a:lnTo>
                    <a:pt x="2338974" y="383095"/>
                  </a:lnTo>
                  <a:lnTo>
                    <a:pt x="2306101" y="352738"/>
                  </a:lnTo>
                  <a:lnTo>
                    <a:pt x="2272184" y="323433"/>
                  </a:lnTo>
                  <a:lnTo>
                    <a:pt x="2237252" y="295208"/>
                  </a:lnTo>
                  <a:lnTo>
                    <a:pt x="2201334" y="268090"/>
                  </a:lnTo>
                  <a:lnTo>
                    <a:pt x="2164458" y="242106"/>
                  </a:lnTo>
                  <a:lnTo>
                    <a:pt x="2126655" y="217285"/>
                  </a:lnTo>
                  <a:lnTo>
                    <a:pt x="2087953" y="193655"/>
                  </a:lnTo>
                  <a:lnTo>
                    <a:pt x="2048380" y="171242"/>
                  </a:lnTo>
                  <a:lnTo>
                    <a:pt x="2007966" y="150074"/>
                  </a:lnTo>
                  <a:lnTo>
                    <a:pt x="1966740" y="130180"/>
                  </a:lnTo>
                  <a:lnTo>
                    <a:pt x="1924731" y="111586"/>
                  </a:lnTo>
                  <a:lnTo>
                    <a:pt x="1881968" y="94321"/>
                  </a:lnTo>
                  <a:lnTo>
                    <a:pt x="1838479" y="78413"/>
                  </a:lnTo>
                  <a:lnTo>
                    <a:pt x="1794294" y="63888"/>
                  </a:lnTo>
                  <a:lnTo>
                    <a:pt x="1749441" y="50774"/>
                  </a:lnTo>
                  <a:lnTo>
                    <a:pt x="1703951" y="39100"/>
                  </a:lnTo>
                  <a:lnTo>
                    <a:pt x="1657851" y="28892"/>
                  </a:lnTo>
                  <a:lnTo>
                    <a:pt x="1611170" y="20179"/>
                  </a:lnTo>
                  <a:lnTo>
                    <a:pt x="1563938" y="12988"/>
                  </a:lnTo>
                  <a:lnTo>
                    <a:pt x="1516184" y="7347"/>
                  </a:lnTo>
                  <a:lnTo>
                    <a:pt x="1467936" y="3284"/>
                  </a:lnTo>
                  <a:lnTo>
                    <a:pt x="1419223" y="825"/>
                  </a:lnTo>
                  <a:lnTo>
                    <a:pt x="137007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4658105" y="2233676"/>
              <a:ext cx="2740660" cy="2616200"/>
            </a:xfrm>
            <a:custGeom>
              <a:avLst/>
              <a:gdLst/>
              <a:ahLst/>
              <a:cxnLst/>
              <a:rect l="l" t="t" r="r" b="b"/>
              <a:pathLst>
                <a:path w="2740659" h="2616200">
                  <a:moveTo>
                    <a:pt x="0" y="1307973"/>
                  </a:moveTo>
                  <a:lnTo>
                    <a:pt x="864" y="1261060"/>
                  </a:lnTo>
                  <a:lnTo>
                    <a:pt x="3440" y="1214562"/>
                  </a:lnTo>
                  <a:lnTo>
                    <a:pt x="7696" y="1168508"/>
                  </a:lnTo>
                  <a:lnTo>
                    <a:pt x="13605" y="1122924"/>
                  </a:lnTo>
                  <a:lnTo>
                    <a:pt x="21138" y="1077840"/>
                  </a:lnTo>
                  <a:lnTo>
                    <a:pt x="30264" y="1033281"/>
                  </a:lnTo>
                  <a:lnTo>
                    <a:pt x="40957" y="989276"/>
                  </a:lnTo>
                  <a:lnTo>
                    <a:pt x="53186" y="945852"/>
                  </a:lnTo>
                  <a:lnTo>
                    <a:pt x="66922" y="903038"/>
                  </a:lnTo>
                  <a:lnTo>
                    <a:pt x="82137" y="860861"/>
                  </a:lnTo>
                  <a:lnTo>
                    <a:pt x="98801" y="819348"/>
                  </a:lnTo>
                  <a:lnTo>
                    <a:pt x="116886" y="778527"/>
                  </a:lnTo>
                  <a:lnTo>
                    <a:pt x="136362" y="738426"/>
                  </a:lnTo>
                  <a:lnTo>
                    <a:pt x="157201" y="699073"/>
                  </a:lnTo>
                  <a:lnTo>
                    <a:pt x="179374" y="660495"/>
                  </a:lnTo>
                  <a:lnTo>
                    <a:pt x="202851" y="622719"/>
                  </a:lnTo>
                  <a:lnTo>
                    <a:pt x="227604" y="585774"/>
                  </a:lnTo>
                  <a:lnTo>
                    <a:pt x="253604" y="549688"/>
                  </a:lnTo>
                  <a:lnTo>
                    <a:pt x="280821" y="514487"/>
                  </a:lnTo>
                  <a:lnTo>
                    <a:pt x="309227" y="480200"/>
                  </a:lnTo>
                  <a:lnTo>
                    <a:pt x="338793" y="446853"/>
                  </a:lnTo>
                  <a:lnTo>
                    <a:pt x="369490" y="414476"/>
                  </a:lnTo>
                  <a:lnTo>
                    <a:pt x="401288" y="383095"/>
                  </a:lnTo>
                  <a:lnTo>
                    <a:pt x="434159" y="352738"/>
                  </a:lnTo>
                  <a:lnTo>
                    <a:pt x="468074" y="323433"/>
                  </a:lnTo>
                  <a:lnTo>
                    <a:pt x="503003" y="295208"/>
                  </a:lnTo>
                  <a:lnTo>
                    <a:pt x="538919" y="268090"/>
                  </a:lnTo>
                  <a:lnTo>
                    <a:pt x="575791" y="242106"/>
                  </a:lnTo>
                  <a:lnTo>
                    <a:pt x="613591" y="217285"/>
                  </a:lnTo>
                  <a:lnTo>
                    <a:pt x="652290" y="193655"/>
                  </a:lnTo>
                  <a:lnTo>
                    <a:pt x="691859" y="171242"/>
                  </a:lnTo>
                  <a:lnTo>
                    <a:pt x="732269" y="150074"/>
                  </a:lnTo>
                  <a:lnTo>
                    <a:pt x="773491" y="130180"/>
                  </a:lnTo>
                  <a:lnTo>
                    <a:pt x="815496" y="111586"/>
                  </a:lnTo>
                  <a:lnTo>
                    <a:pt x="858254" y="94321"/>
                  </a:lnTo>
                  <a:lnTo>
                    <a:pt x="901738" y="78413"/>
                  </a:lnTo>
                  <a:lnTo>
                    <a:pt x="945918" y="63888"/>
                  </a:lnTo>
                  <a:lnTo>
                    <a:pt x="990765" y="50774"/>
                  </a:lnTo>
                  <a:lnTo>
                    <a:pt x="1036250" y="39100"/>
                  </a:lnTo>
                  <a:lnTo>
                    <a:pt x="1082344" y="28892"/>
                  </a:lnTo>
                  <a:lnTo>
                    <a:pt x="1129018" y="20179"/>
                  </a:lnTo>
                  <a:lnTo>
                    <a:pt x="1176243" y="12988"/>
                  </a:lnTo>
                  <a:lnTo>
                    <a:pt x="1223991" y="7347"/>
                  </a:lnTo>
                  <a:lnTo>
                    <a:pt x="1272231" y="3284"/>
                  </a:lnTo>
                  <a:lnTo>
                    <a:pt x="1320936" y="825"/>
                  </a:lnTo>
                  <a:lnTo>
                    <a:pt x="1370076" y="0"/>
                  </a:lnTo>
                  <a:lnTo>
                    <a:pt x="1419223" y="825"/>
                  </a:lnTo>
                  <a:lnTo>
                    <a:pt x="1467936" y="3284"/>
                  </a:lnTo>
                  <a:lnTo>
                    <a:pt x="1516184" y="7347"/>
                  </a:lnTo>
                  <a:lnTo>
                    <a:pt x="1563938" y="12988"/>
                  </a:lnTo>
                  <a:lnTo>
                    <a:pt x="1611170" y="20179"/>
                  </a:lnTo>
                  <a:lnTo>
                    <a:pt x="1657851" y="28892"/>
                  </a:lnTo>
                  <a:lnTo>
                    <a:pt x="1703951" y="39100"/>
                  </a:lnTo>
                  <a:lnTo>
                    <a:pt x="1749441" y="50774"/>
                  </a:lnTo>
                  <a:lnTo>
                    <a:pt x="1794294" y="63888"/>
                  </a:lnTo>
                  <a:lnTo>
                    <a:pt x="1838479" y="78413"/>
                  </a:lnTo>
                  <a:lnTo>
                    <a:pt x="1881968" y="94321"/>
                  </a:lnTo>
                  <a:lnTo>
                    <a:pt x="1924731" y="111586"/>
                  </a:lnTo>
                  <a:lnTo>
                    <a:pt x="1966740" y="130180"/>
                  </a:lnTo>
                  <a:lnTo>
                    <a:pt x="2007966" y="150074"/>
                  </a:lnTo>
                  <a:lnTo>
                    <a:pt x="2048380" y="171242"/>
                  </a:lnTo>
                  <a:lnTo>
                    <a:pt x="2087953" y="193655"/>
                  </a:lnTo>
                  <a:lnTo>
                    <a:pt x="2126655" y="217285"/>
                  </a:lnTo>
                  <a:lnTo>
                    <a:pt x="2164458" y="242106"/>
                  </a:lnTo>
                  <a:lnTo>
                    <a:pt x="2201334" y="268090"/>
                  </a:lnTo>
                  <a:lnTo>
                    <a:pt x="2237252" y="295208"/>
                  </a:lnTo>
                  <a:lnTo>
                    <a:pt x="2272184" y="323433"/>
                  </a:lnTo>
                  <a:lnTo>
                    <a:pt x="2306101" y="352738"/>
                  </a:lnTo>
                  <a:lnTo>
                    <a:pt x="2338974" y="383095"/>
                  </a:lnTo>
                  <a:lnTo>
                    <a:pt x="2370775" y="414476"/>
                  </a:lnTo>
                  <a:lnTo>
                    <a:pt x="2401473" y="446853"/>
                  </a:lnTo>
                  <a:lnTo>
                    <a:pt x="2431040" y="480200"/>
                  </a:lnTo>
                  <a:lnTo>
                    <a:pt x="2459448" y="514487"/>
                  </a:lnTo>
                  <a:lnTo>
                    <a:pt x="2486666" y="549688"/>
                  </a:lnTo>
                  <a:lnTo>
                    <a:pt x="2512667" y="585774"/>
                  </a:lnTo>
                  <a:lnTo>
                    <a:pt x="2537421" y="622719"/>
                  </a:lnTo>
                  <a:lnTo>
                    <a:pt x="2560899" y="660495"/>
                  </a:lnTo>
                  <a:lnTo>
                    <a:pt x="2583073" y="699073"/>
                  </a:lnTo>
                  <a:lnTo>
                    <a:pt x="2603913" y="738426"/>
                  </a:lnTo>
                  <a:lnTo>
                    <a:pt x="2623390" y="778527"/>
                  </a:lnTo>
                  <a:lnTo>
                    <a:pt x="2641475" y="819348"/>
                  </a:lnTo>
                  <a:lnTo>
                    <a:pt x="2658140" y="860861"/>
                  </a:lnTo>
                  <a:lnTo>
                    <a:pt x="2673355" y="903038"/>
                  </a:lnTo>
                  <a:lnTo>
                    <a:pt x="2687092" y="945852"/>
                  </a:lnTo>
                  <a:lnTo>
                    <a:pt x="2699321" y="989276"/>
                  </a:lnTo>
                  <a:lnTo>
                    <a:pt x="2710013" y="1033281"/>
                  </a:lnTo>
                  <a:lnTo>
                    <a:pt x="2719140" y="1077840"/>
                  </a:lnTo>
                  <a:lnTo>
                    <a:pt x="2726673" y="1122924"/>
                  </a:lnTo>
                  <a:lnTo>
                    <a:pt x="2732582" y="1168508"/>
                  </a:lnTo>
                  <a:lnTo>
                    <a:pt x="2736838" y="1214562"/>
                  </a:lnTo>
                  <a:lnTo>
                    <a:pt x="2739414" y="1261060"/>
                  </a:lnTo>
                  <a:lnTo>
                    <a:pt x="2740279" y="1307973"/>
                  </a:lnTo>
                  <a:lnTo>
                    <a:pt x="2739414" y="1354885"/>
                  </a:lnTo>
                  <a:lnTo>
                    <a:pt x="2736838" y="1401383"/>
                  </a:lnTo>
                  <a:lnTo>
                    <a:pt x="2732582" y="1447437"/>
                  </a:lnTo>
                  <a:lnTo>
                    <a:pt x="2726673" y="1493021"/>
                  </a:lnTo>
                  <a:lnTo>
                    <a:pt x="2719140" y="1538105"/>
                  </a:lnTo>
                  <a:lnTo>
                    <a:pt x="2710013" y="1582664"/>
                  </a:lnTo>
                  <a:lnTo>
                    <a:pt x="2699321" y="1626669"/>
                  </a:lnTo>
                  <a:lnTo>
                    <a:pt x="2687092" y="1670093"/>
                  </a:lnTo>
                  <a:lnTo>
                    <a:pt x="2673355" y="1712907"/>
                  </a:lnTo>
                  <a:lnTo>
                    <a:pt x="2658140" y="1755084"/>
                  </a:lnTo>
                  <a:lnTo>
                    <a:pt x="2641475" y="1796597"/>
                  </a:lnTo>
                  <a:lnTo>
                    <a:pt x="2623390" y="1837418"/>
                  </a:lnTo>
                  <a:lnTo>
                    <a:pt x="2603913" y="1877519"/>
                  </a:lnTo>
                  <a:lnTo>
                    <a:pt x="2583073" y="1916872"/>
                  </a:lnTo>
                  <a:lnTo>
                    <a:pt x="2560899" y="1955450"/>
                  </a:lnTo>
                  <a:lnTo>
                    <a:pt x="2537421" y="1993226"/>
                  </a:lnTo>
                  <a:lnTo>
                    <a:pt x="2512667" y="2030171"/>
                  </a:lnTo>
                  <a:lnTo>
                    <a:pt x="2486666" y="2066257"/>
                  </a:lnTo>
                  <a:lnTo>
                    <a:pt x="2459448" y="2101458"/>
                  </a:lnTo>
                  <a:lnTo>
                    <a:pt x="2431040" y="2135745"/>
                  </a:lnTo>
                  <a:lnTo>
                    <a:pt x="2401473" y="2169092"/>
                  </a:lnTo>
                  <a:lnTo>
                    <a:pt x="2370775" y="2201469"/>
                  </a:lnTo>
                  <a:lnTo>
                    <a:pt x="2338974" y="2232850"/>
                  </a:lnTo>
                  <a:lnTo>
                    <a:pt x="2306101" y="2263207"/>
                  </a:lnTo>
                  <a:lnTo>
                    <a:pt x="2272184" y="2292512"/>
                  </a:lnTo>
                  <a:lnTo>
                    <a:pt x="2237252" y="2320737"/>
                  </a:lnTo>
                  <a:lnTo>
                    <a:pt x="2201334" y="2347855"/>
                  </a:lnTo>
                  <a:lnTo>
                    <a:pt x="2164458" y="2373839"/>
                  </a:lnTo>
                  <a:lnTo>
                    <a:pt x="2126655" y="2398660"/>
                  </a:lnTo>
                  <a:lnTo>
                    <a:pt x="2087953" y="2422290"/>
                  </a:lnTo>
                  <a:lnTo>
                    <a:pt x="2048380" y="2444703"/>
                  </a:lnTo>
                  <a:lnTo>
                    <a:pt x="2007966" y="2465871"/>
                  </a:lnTo>
                  <a:lnTo>
                    <a:pt x="1966740" y="2485765"/>
                  </a:lnTo>
                  <a:lnTo>
                    <a:pt x="1924731" y="2504359"/>
                  </a:lnTo>
                  <a:lnTo>
                    <a:pt x="1881968" y="2521624"/>
                  </a:lnTo>
                  <a:lnTo>
                    <a:pt x="1838479" y="2537532"/>
                  </a:lnTo>
                  <a:lnTo>
                    <a:pt x="1794294" y="2552057"/>
                  </a:lnTo>
                  <a:lnTo>
                    <a:pt x="1749441" y="2565171"/>
                  </a:lnTo>
                  <a:lnTo>
                    <a:pt x="1703951" y="2576845"/>
                  </a:lnTo>
                  <a:lnTo>
                    <a:pt x="1657851" y="2587053"/>
                  </a:lnTo>
                  <a:lnTo>
                    <a:pt x="1611170" y="2595766"/>
                  </a:lnTo>
                  <a:lnTo>
                    <a:pt x="1563938" y="2602957"/>
                  </a:lnTo>
                  <a:lnTo>
                    <a:pt x="1516184" y="2608598"/>
                  </a:lnTo>
                  <a:lnTo>
                    <a:pt x="1467936" y="2612661"/>
                  </a:lnTo>
                  <a:lnTo>
                    <a:pt x="1419223" y="2615120"/>
                  </a:lnTo>
                  <a:lnTo>
                    <a:pt x="1370076" y="2615946"/>
                  </a:lnTo>
                  <a:lnTo>
                    <a:pt x="1320936" y="2615120"/>
                  </a:lnTo>
                  <a:lnTo>
                    <a:pt x="1272231" y="2612661"/>
                  </a:lnTo>
                  <a:lnTo>
                    <a:pt x="1223991" y="2608598"/>
                  </a:lnTo>
                  <a:lnTo>
                    <a:pt x="1176243" y="2602957"/>
                  </a:lnTo>
                  <a:lnTo>
                    <a:pt x="1129018" y="2595766"/>
                  </a:lnTo>
                  <a:lnTo>
                    <a:pt x="1082344" y="2587053"/>
                  </a:lnTo>
                  <a:lnTo>
                    <a:pt x="1036250" y="2576845"/>
                  </a:lnTo>
                  <a:lnTo>
                    <a:pt x="990765" y="2565171"/>
                  </a:lnTo>
                  <a:lnTo>
                    <a:pt x="945918" y="2552057"/>
                  </a:lnTo>
                  <a:lnTo>
                    <a:pt x="901738" y="2537532"/>
                  </a:lnTo>
                  <a:lnTo>
                    <a:pt x="858254" y="2521624"/>
                  </a:lnTo>
                  <a:lnTo>
                    <a:pt x="815496" y="2504359"/>
                  </a:lnTo>
                  <a:lnTo>
                    <a:pt x="773491" y="2485765"/>
                  </a:lnTo>
                  <a:lnTo>
                    <a:pt x="732269" y="2465871"/>
                  </a:lnTo>
                  <a:lnTo>
                    <a:pt x="691859" y="2444703"/>
                  </a:lnTo>
                  <a:lnTo>
                    <a:pt x="652290" y="2422290"/>
                  </a:lnTo>
                  <a:lnTo>
                    <a:pt x="613591" y="2398660"/>
                  </a:lnTo>
                  <a:lnTo>
                    <a:pt x="575791" y="2373839"/>
                  </a:lnTo>
                  <a:lnTo>
                    <a:pt x="538919" y="2347855"/>
                  </a:lnTo>
                  <a:lnTo>
                    <a:pt x="503003" y="2320737"/>
                  </a:lnTo>
                  <a:lnTo>
                    <a:pt x="468074" y="2292512"/>
                  </a:lnTo>
                  <a:lnTo>
                    <a:pt x="434159" y="2263207"/>
                  </a:lnTo>
                  <a:lnTo>
                    <a:pt x="401288" y="2232850"/>
                  </a:lnTo>
                  <a:lnTo>
                    <a:pt x="369490" y="2201469"/>
                  </a:lnTo>
                  <a:lnTo>
                    <a:pt x="338793" y="2169092"/>
                  </a:lnTo>
                  <a:lnTo>
                    <a:pt x="309227" y="2135745"/>
                  </a:lnTo>
                  <a:lnTo>
                    <a:pt x="280821" y="2101458"/>
                  </a:lnTo>
                  <a:lnTo>
                    <a:pt x="253604" y="2066257"/>
                  </a:lnTo>
                  <a:lnTo>
                    <a:pt x="227604" y="2030171"/>
                  </a:lnTo>
                  <a:lnTo>
                    <a:pt x="202851" y="1993226"/>
                  </a:lnTo>
                  <a:lnTo>
                    <a:pt x="179374" y="1955450"/>
                  </a:lnTo>
                  <a:lnTo>
                    <a:pt x="157201" y="1916872"/>
                  </a:lnTo>
                  <a:lnTo>
                    <a:pt x="136362" y="1877519"/>
                  </a:lnTo>
                  <a:lnTo>
                    <a:pt x="116886" y="1837418"/>
                  </a:lnTo>
                  <a:lnTo>
                    <a:pt x="98801" y="1796597"/>
                  </a:lnTo>
                  <a:lnTo>
                    <a:pt x="82137" y="1755084"/>
                  </a:lnTo>
                  <a:lnTo>
                    <a:pt x="66922" y="1712907"/>
                  </a:lnTo>
                  <a:lnTo>
                    <a:pt x="53186" y="1670093"/>
                  </a:lnTo>
                  <a:lnTo>
                    <a:pt x="40957" y="1626669"/>
                  </a:lnTo>
                  <a:lnTo>
                    <a:pt x="30264" y="1582664"/>
                  </a:lnTo>
                  <a:lnTo>
                    <a:pt x="21138" y="1538105"/>
                  </a:lnTo>
                  <a:lnTo>
                    <a:pt x="13605" y="1493021"/>
                  </a:lnTo>
                  <a:lnTo>
                    <a:pt x="7696" y="1447437"/>
                  </a:lnTo>
                  <a:lnTo>
                    <a:pt x="3440" y="1401383"/>
                  </a:lnTo>
                  <a:lnTo>
                    <a:pt x="864" y="1354885"/>
                  </a:lnTo>
                  <a:lnTo>
                    <a:pt x="0" y="1307973"/>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5024120" y="2833496"/>
            <a:ext cx="1882139" cy="1123315"/>
          </a:xfrm>
          <a:prstGeom prst="rect">
            <a:avLst/>
          </a:prstGeom>
        </p:spPr>
        <p:txBody>
          <a:bodyPr vert="horz" wrap="square" lIns="0" tIns="12700" rIns="0" bIns="0" rtlCol="0">
            <a:spAutoFit/>
          </a:bodyPr>
          <a:lstStyle/>
          <a:p>
            <a:pPr marL="12700" marR="5080" lvl="0" indent="577215" defTabSz="914400" eaLnBrk="1" fontAlgn="auto" latinLnBrk="0" hangingPunct="1">
              <a:lnSpc>
                <a:spcPct val="100000"/>
              </a:lnSpc>
              <a:spcBef>
                <a:spcPts val="100"/>
              </a:spcBef>
              <a:spcAft>
                <a:spcPts val="0"/>
              </a:spcAft>
              <a:buClrTx/>
              <a:buSzTx/>
              <a:buFontTx/>
              <a:buNone/>
              <a:tabLst/>
              <a:defRPr/>
            </a:pPr>
            <a:r>
              <a:rPr kumimoji="0" sz="3600" b="1" i="0" u="none" strike="noStrike" kern="0" cap="none" spc="-25" normalizeH="0" baseline="0" noProof="0" dirty="0">
                <a:ln>
                  <a:noFill/>
                </a:ln>
                <a:solidFill>
                  <a:srgbClr val="001F5F"/>
                </a:solidFill>
                <a:effectLst/>
                <a:uLnTx/>
                <a:uFillTx/>
                <a:latin typeface="Calibri"/>
                <a:cs typeface="Calibri"/>
              </a:rPr>
              <a:t>The </a:t>
            </a:r>
            <a:r>
              <a:rPr kumimoji="0" sz="3600" b="1" i="0" u="none" strike="noStrike" kern="0" cap="none" spc="-15" normalizeH="0" baseline="0" noProof="0" dirty="0">
                <a:ln>
                  <a:noFill/>
                </a:ln>
                <a:solidFill>
                  <a:srgbClr val="001F5F"/>
                </a:solidFill>
                <a:effectLst/>
                <a:uLnTx/>
                <a:uFillTx/>
                <a:latin typeface="Calibri"/>
                <a:cs typeface="Calibri"/>
              </a:rPr>
              <a:t>Pandemic</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grpSp>
        <p:nvGrpSpPr>
          <p:cNvPr id="10" name="object 10"/>
          <p:cNvGrpSpPr/>
          <p:nvPr/>
        </p:nvGrpSpPr>
        <p:grpSpPr>
          <a:xfrm>
            <a:off x="263448" y="211454"/>
            <a:ext cx="11843385" cy="4142740"/>
            <a:chOff x="263448" y="211454"/>
            <a:chExt cx="11843385" cy="4142740"/>
          </a:xfrm>
        </p:grpSpPr>
        <p:sp>
          <p:nvSpPr>
            <p:cNvPr id="11" name="object 11"/>
            <p:cNvSpPr/>
            <p:nvPr/>
          </p:nvSpPr>
          <p:spPr>
            <a:xfrm>
              <a:off x="282498" y="230504"/>
              <a:ext cx="2211070" cy="2003425"/>
            </a:xfrm>
            <a:custGeom>
              <a:avLst/>
              <a:gdLst/>
              <a:ahLst/>
              <a:cxnLst/>
              <a:rect l="l" t="t" r="r" b="b"/>
              <a:pathLst>
                <a:path w="2211070" h="2003425">
                  <a:moveTo>
                    <a:pt x="1105357" y="0"/>
                  </a:moveTo>
                  <a:lnTo>
                    <a:pt x="1054757" y="1030"/>
                  </a:lnTo>
                  <a:lnTo>
                    <a:pt x="1004742" y="4093"/>
                  </a:lnTo>
                  <a:lnTo>
                    <a:pt x="955360" y="9143"/>
                  </a:lnTo>
                  <a:lnTo>
                    <a:pt x="906660" y="16137"/>
                  </a:lnTo>
                  <a:lnTo>
                    <a:pt x="858689" y="25030"/>
                  </a:lnTo>
                  <a:lnTo>
                    <a:pt x="811499" y="35778"/>
                  </a:lnTo>
                  <a:lnTo>
                    <a:pt x="765136" y="48336"/>
                  </a:lnTo>
                  <a:lnTo>
                    <a:pt x="719650" y="62662"/>
                  </a:lnTo>
                  <a:lnTo>
                    <a:pt x="675089" y="78710"/>
                  </a:lnTo>
                  <a:lnTo>
                    <a:pt x="631503" y="96436"/>
                  </a:lnTo>
                  <a:lnTo>
                    <a:pt x="588940" y="115796"/>
                  </a:lnTo>
                  <a:lnTo>
                    <a:pt x="547449" y="136746"/>
                  </a:lnTo>
                  <a:lnTo>
                    <a:pt x="507078" y="159241"/>
                  </a:lnTo>
                  <a:lnTo>
                    <a:pt x="467876" y="183238"/>
                  </a:lnTo>
                  <a:lnTo>
                    <a:pt x="429893" y="208691"/>
                  </a:lnTo>
                  <a:lnTo>
                    <a:pt x="393177" y="235558"/>
                  </a:lnTo>
                  <a:lnTo>
                    <a:pt x="357776" y="263794"/>
                  </a:lnTo>
                  <a:lnTo>
                    <a:pt x="323740" y="293354"/>
                  </a:lnTo>
                  <a:lnTo>
                    <a:pt x="291117" y="324194"/>
                  </a:lnTo>
                  <a:lnTo>
                    <a:pt x="259956" y="356270"/>
                  </a:lnTo>
                  <a:lnTo>
                    <a:pt x="230306" y="389538"/>
                  </a:lnTo>
                  <a:lnTo>
                    <a:pt x="202215" y="423954"/>
                  </a:lnTo>
                  <a:lnTo>
                    <a:pt x="175732" y="459474"/>
                  </a:lnTo>
                  <a:lnTo>
                    <a:pt x="150907" y="496052"/>
                  </a:lnTo>
                  <a:lnTo>
                    <a:pt x="127787" y="533646"/>
                  </a:lnTo>
                  <a:lnTo>
                    <a:pt x="106422" y="572210"/>
                  </a:lnTo>
                  <a:lnTo>
                    <a:pt x="86860" y="611701"/>
                  </a:lnTo>
                  <a:lnTo>
                    <a:pt x="69150" y="652074"/>
                  </a:lnTo>
                  <a:lnTo>
                    <a:pt x="53341" y="693286"/>
                  </a:lnTo>
                  <a:lnTo>
                    <a:pt x="39482" y="735291"/>
                  </a:lnTo>
                  <a:lnTo>
                    <a:pt x="27621" y="778047"/>
                  </a:lnTo>
                  <a:lnTo>
                    <a:pt x="17807" y="821507"/>
                  </a:lnTo>
                  <a:lnTo>
                    <a:pt x="10090" y="865629"/>
                  </a:lnTo>
                  <a:lnTo>
                    <a:pt x="4516" y="910369"/>
                  </a:lnTo>
                  <a:lnTo>
                    <a:pt x="1137" y="955681"/>
                  </a:lnTo>
                  <a:lnTo>
                    <a:pt x="0" y="1001522"/>
                  </a:lnTo>
                  <a:lnTo>
                    <a:pt x="1137" y="1047373"/>
                  </a:lnTo>
                  <a:lnTo>
                    <a:pt x="4516" y="1092694"/>
                  </a:lnTo>
                  <a:lnTo>
                    <a:pt x="10090" y="1137443"/>
                  </a:lnTo>
                  <a:lnTo>
                    <a:pt x="17807" y="1181574"/>
                  </a:lnTo>
                  <a:lnTo>
                    <a:pt x="27621" y="1225042"/>
                  </a:lnTo>
                  <a:lnTo>
                    <a:pt x="39482" y="1267805"/>
                  </a:lnTo>
                  <a:lnTo>
                    <a:pt x="53341" y="1309818"/>
                  </a:lnTo>
                  <a:lnTo>
                    <a:pt x="69150" y="1351036"/>
                  </a:lnTo>
                  <a:lnTo>
                    <a:pt x="86860" y="1391415"/>
                  </a:lnTo>
                  <a:lnTo>
                    <a:pt x="106422" y="1430912"/>
                  </a:lnTo>
                  <a:lnTo>
                    <a:pt x="127787" y="1469482"/>
                  </a:lnTo>
                  <a:lnTo>
                    <a:pt x="150907" y="1507080"/>
                  </a:lnTo>
                  <a:lnTo>
                    <a:pt x="175732" y="1543663"/>
                  </a:lnTo>
                  <a:lnTo>
                    <a:pt x="202215" y="1579187"/>
                  </a:lnTo>
                  <a:lnTo>
                    <a:pt x="230306" y="1613606"/>
                  </a:lnTo>
                  <a:lnTo>
                    <a:pt x="259956" y="1646878"/>
                  </a:lnTo>
                  <a:lnTo>
                    <a:pt x="291117" y="1678957"/>
                  </a:lnTo>
                  <a:lnTo>
                    <a:pt x="323740" y="1709801"/>
                  </a:lnTo>
                  <a:lnTo>
                    <a:pt x="357776" y="1739363"/>
                  </a:lnTo>
                  <a:lnTo>
                    <a:pt x="393177" y="1767601"/>
                  </a:lnTo>
                  <a:lnTo>
                    <a:pt x="429893" y="1794469"/>
                  </a:lnTo>
                  <a:lnTo>
                    <a:pt x="467876" y="1819925"/>
                  </a:lnTo>
                  <a:lnTo>
                    <a:pt x="507078" y="1843923"/>
                  </a:lnTo>
                  <a:lnTo>
                    <a:pt x="547449" y="1866420"/>
                  </a:lnTo>
                  <a:lnTo>
                    <a:pt x="588940" y="1887371"/>
                  </a:lnTo>
                  <a:lnTo>
                    <a:pt x="631503" y="1906732"/>
                  </a:lnTo>
                  <a:lnTo>
                    <a:pt x="675089" y="1924458"/>
                  </a:lnTo>
                  <a:lnTo>
                    <a:pt x="719650" y="1940507"/>
                  </a:lnTo>
                  <a:lnTo>
                    <a:pt x="765136" y="1954833"/>
                  </a:lnTo>
                  <a:lnTo>
                    <a:pt x="811499" y="1967392"/>
                  </a:lnTo>
                  <a:lnTo>
                    <a:pt x="858689" y="1978140"/>
                  </a:lnTo>
                  <a:lnTo>
                    <a:pt x="906660" y="1987033"/>
                  </a:lnTo>
                  <a:lnTo>
                    <a:pt x="955360" y="1994027"/>
                  </a:lnTo>
                  <a:lnTo>
                    <a:pt x="1004742" y="1999077"/>
                  </a:lnTo>
                  <a:lnTo>
                    <a:pt x="1054757" y="2002140"/>
                  </a:lnTo>
                  <a:lnTo>
                    <a:pt x="1105357" y="2003171"/>
                  </a:lnTo>
                  <a:lnTo>
                    <a:pt x="1155945" y="2002140"/>
                  </a:lnTo>
                  <a:lnTo>
                    <a:pt x="1205950" y="1999077"/>
                  </a:lnTo>
                  <a:lnTo>
                    <a:pt x="1255323" y="1994027"/>
                  </a:lnTo>
                  <a:lnTo>
                    <a:pt x="1304014" y="1987033"/>
                  </a:lnTo>
                  <a:lnTo>
                    <a:pt x="1351977" y="1978140"/>
                  </a:lnTo>
                  <a:lnTo>
                    <a:pt x="1399161" y="1967392"/>
                  </a:lnTo>
                  <a:lnTo>
                    <a:pt x="1445517" y="1954833"/>
                  </a:lnTo>
                  <a:lnTo>
                    <a:pt x="1490998" y="1940507"/>
                  </a:lnTo>
                  <a:lnTo>
                    <a:pt x="1535553" y="1924458"/>
                  </a:lnTo>
                  <a:lnTo>
                    <a:pt x="1579135" y="1906732"/>
                  </a:lnTo>
                  <a:lnTo>
                    <a:pt x="1621695" y="1887371"/>
                  </a:lnTo>
                  <a:lnTo>
                    <a:pt x="1663183" y="1866420"/>
                  </a:lnTo>
                  <a:lnTo>
                    <a:pt x="1703551" y="1843923"/>
                  </a:lnTo>
                  <a:lnTo>
                    <a:pt x="1742750" y="1819925"/>
                  </a:lnTo>
                  <a:lnTo>
                    <a:pt x="1780732" y="1794469"/>
                  </a:lnTo>
                  <a:lnTo>
                    <a:pt x="1817447" y="1767601"/>
                  </a:lnTo>
                  <a:lnTo>
                    <a:pt x="1852847" y="1739363"/>
                  </a:lnTo>
                  <a:lnTo>
                    <a:pt x="1886883" y="1709801"/>
                  </a:lnTo>
                  <a:lnTo>
                    <a:pt x="1919506" y="1678957"/>
                  </a:lnTo>
                  <a:lnTo>
                    <a:pt x="1950667" y="1646878"/>
                  </a:lnTo>
                  <a:lnTo>
                    <a:pt x="1980318" y="1613606"/>
                  </a:lnTo>
                  <a:lnTo>
                    <a:pt x="2008409" y="1579187"/>
                  </a:lnTo>
                  <a:lnTo>
                    <a:pt x="2034893" y="1543663"/>
                  </a:lnTo>
                  <a:lnTo>
                    <a:pt x="2059719" y="1507080"/>
                  </a:lnTo>
                  <a:lnTo>
                    <a:pt x="2082840" y="1469482"/>
                  </a:lnTo>
                  <a:lnTo>
                    <a:pt x="2104207" y="1430912"/>
                  </a:lnTo>
                  <a:lnTo>
                    <a:pt x="2123770" y="1391415"/>
                  </a:lnTo>
                  <a:lnTo>
                    <a:pt x="2141481" y="1351036"/>
                  </a:lnTo>
                  <a:lnTo>
                    <a:pt x="2157291" y="1309818"/>
                  </a:lnTo>
                  <a:lnTo>
                    <a:pt x="2171151" y="1267805"/>
                  </a:lnTo>
                  <a:lnTo>
                    <a:pt x="2183013" y="1225042"/>
                  </a:lnTo>
                  <a:lnTo>
                    <a:pt x="2192828" y="1181574"/>
                  </a:lnTo>
                  <a:lnTo>
                    <a:pt x="2200546" y="1137443"/>
                  </a:lnTo>
                  <a:lnTo>
                    <a:pt x="2206120" y="1092694"/>
                  </a:lnTo>
                  <a:lnTo>
                    <a:pt x="2209500" y="1047373"/>
                  </a:lnTo>
                  <a:lnTo>
                    <a:pt x="2210638" y="1001522"/>
                  </a:lnTo>
                  <a:lnTo>
                    <a:pt x="2209500" y="955681"/>
                  </a:lnTo>
                  <a:lnTo>
                    <a:pt x="2206120" y="910369"/>
                  </a:lnTo>
                  <a:lnTo>
                    <a:pt x="2200546" y="865629"/>
                  </a:lnTo>
                  <a:lnTo>
                    <a:pt x="2192828" y="821507"/>
                  </a:lnTo>
                  <a:lnTo>
                    <a:pt x="2183013" y="778047"/>
                  </a:lnTo>
                  <a:lnTo>
                    <a:pt x="2171151" y="735291"/>
                  </a:lnTo>
                  <a:lnTo>
                    <a:pt x="2157291" y="693286"/>
                  </a:lnTo>
                  <a:lnTo>
                    <a:pt x="2141481" y="652074"/>
                  </a:lnTo>
                  <a:lnTo>
                    <a:pt x="2123770" y="611701"/>
                  </a:lnTo>
                  <a:lnTo>
                    <a:pt x="2104207" y="572210"/>
                  </a:lnTo>
                  <a:lnTo>
                    <a:pt x="2082840" y="533646"/>
                  </a:lnTo>
                  <a:lnTo>
                    <a:pt x="2059719" y="496052"/>
                  </a:lnTo>
                  <a:lnTo>
                    <a:pt x="2034893" y="459474"/>
                  </a:lnTo>
                  <a:lnTo>
                    <a:pt x="2008409" y="423954"/>
                  </a:lnTo>
                  <a:lnTo>
                    <a:pt x="1980318" y="389538"/>
                  </a:lnTo>
                  <a:lnTo>
                    <a:pt x="1950667" y="356270"/>
                  </a:lnTo>
                  <a:lnTo>
                    <a:pt x="1919506" y="324194"/>
                  </a:lnTo>
                  <a:lnTo>
                    <a:pt x="1886883" y="293354"/>
                  </a:lnTo>
                  <a:lnTo>
                    <a:pt x="1852847" y="263794"/>
                  </a:lnTo>
                  <a:lnTo>
                    <a:pt x="1817447" y="235558"/>
                  </a:lnTo>
                  <a:lnTo>
                    <a:pt x="1780732" y="208691"/>
                  </a:lnTo>
                  <a:lnTo>
                    <a:pt x="1742750" y="183238"/>
                  </a:lnTo>
                  <a:lnTo>
                    <a:pt x="1703551" y="159241"/>
                  </a:lnTo>
                  <a:lnTo>
                    <a:pt x="1663183" y="136746"/>
                  </a:lnTo>
                  <a:lnTo>
                    <a:pt x="1621695" y="115796"/>
                  </a:lnTo>
                  <a:lnTo>
                    <a:pt x="1579135" y="96436"/>
                  </a:lnTo>
                  <a:lnTo>
                    <a:pt x="1535553" y="78710"/>
                  </a:lnTo>
                  <a:lnTo>
                    <a:pt x="1490998" y="62662"/>
                  </a:lnTo>
                  <a:lnTo>
                    <a:pt x="1445517" y="48336"/>
                  </a:lnTo>
                  <a:lnTo>
                    <a:pt x="1399161" y="35778"/>
                  </a:lnTo>
                  <a:lnTo>
                    <a:pt x="1351977" y="25030"/>
                  </a:lnTo>
                  <a:lnTo>
                    <a:pt x="1304014" y="16137"/>
                  </a:lnTo>
                  <a:lnTo>
                    <a:pt x="1255323" y="9143"/>
                  </a:lnTo>
                  <a:lnTo>
                    <a:pt x="1205950" y="4093"/>
                  </a:lnTo>
                  <a:lnTo>
                    <a:pt x="1155945" y="1030"/>
                  </a:lnTo>
                  <a:lnTo>
                    <a:pt x="110535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282498" y="230504"/>
              <a:ext cx="2211070" cy="2003425"/>
            </a:xfrm>
            <a:custGeom>
              <a:avLst/>
              <a:gdLst/>
              <a:ahLst/>
              <a:cxnLst/>
              <a:rect l="l" t="t" r="r" b="b"/>
              <a:pathLst>
                <a:path w="2211070" h="2003425">
                  <a:moveTo>
                    <a:pt x="0" y="1001522"/>
                  </a:moveTo>
                  <a:lnTo>
                    <a:pt x="1137" y="955681"/>
                  </a:lnTo>
                  <a:lnTo>
                    <a:pt x="4516" y="910369"/>
                  </a:lnTo>
                  <a:lnTo>
                    <a:pt x="10090" y="865629"/>
                  </a:lnTo>
                  <a:lnTo>
                    <a:pt x="17807" y="821507"/>
                  </a:lnTo>
                  <a:lnTo>
                    <a:pt x="27621" y="778047"/>
                  </a:lnTo>
                  <a:lnTo>
                    <a:pt x="39482" y="735291"/>
                  </a:lnTo>
                  <a:lnTo>
                    <a:pt x="53341" y="693286"/>
                  </a:lnTo>
                  <a:lnTo>
                    <a:pt x="69150" y="652074"/>
                  </a:lnTo>
                  <a:lnTo>
                    <a:pt x="86860" y="611701"/>
                  </a:lnTo>
                  <a:lnTo>
                    <a:pt x="106422" y="572210"/>
                  </a:lnTo>
                  <a:lnTo>
                    <a:pt x="127787" y="533646"/>
                  </a:lnTo>
                  <a:lnTo>
                    <a:pt x="150907" y="496052"/>
                  </a:lnTo>
                  <a:lnTo>
                    <a:pt x="175732" y="459474"/>
                  </a:lnTo>
                  <a:lnTo>
                    <a:pt x="202215" y="423954"/>
                  </a:lnTo>
                  <a:lnTo>
                    <a:pt x="230306" y="389538"/>
                  </a:lnTo>
                  <a:lnTo>
                    <a:pt x="259956" y="356270"/>
                  </a:lnTo>
                  <a:lnTo>
                    <a:pt x="291117" y="324194"/>
                  </a:lnTo>
                  <a:lnTo>
                    <a:pt x="323740" y="293354"/>
                  </a:lnTo>
                  <a:lnTo>
                    <a:pt x="357776" y="263794"/>
                  </a:lnTo>
                  <a:lnTo>
                    <a:pt x="393177" y="235558"/>
                  </a:lnTo>
                  <a:lnTo>
                    <a:pt x="429893" y="208691"/>
                  </a:lnTo>
                  <a:lnTo>
                    <a:pt x="467876" y="183238"/>
                  </a:lnTo>
                  <a:lnTo>
                    <a:pt x="507078" y="159241"/>
                  </a:lnTo>
                  <a:lnTo>
                    <a:pt x="547449" y="136746"/>
                  </a:lnTo>
                  <a:lnTo>
                    <a:pt x="588940" y="115796"/>
                  </a:lnTo>
                  <a:lnTo>
                    <a:pt x="631503" y="96436"/>
                  </a:lnTo>
                  <a:lnTo>
                    <a:pt x="675089" y="78710"/>
                  </a:lnTo>
                  <a:lnTo>
                    <a:pt x="719650" y="62662"/>
                  </a:lnTo>
                  <a:lnTo>
                    <a:pt x="765136" y="48336"/>
                  </a:lnTo>
                  <a:lnTo>
                    <a:pt x="811499" y="35778"/>
                  </a:lnTo>
                  <a:lnTo>
                    <a:pt x="858689" y="25030"/>
                  </a:lnTo>
                  <a:lnTo>
                    <a:pt x="906660" y="16137"/>
                  </a:lnTo>
                  <a:lnTo>
                    <a:pt x="955360" y="9143"/>
                  </a:lnTo>
                  <a:lnTo>
                    <a:pt x="1004742" y="4093"/>
                  </a:lnTo>
                  <a:lnTo>
                    <a:pt x="1054757" y="1030"/>
                  </a:lnTo>
                  <a:lnTo>
                    <a:pt x="1105357" y="0"/>
                  </a:lnTo>
                  <a:lnTo>
                    <a:pt x="1155945" y="1030"/>
                  </a:lnTo>
                  <a:lnTo>
                    <a:pt x="1205950" y="4093"/>
                  </a:lnTo>
                  <a:lnTo>
                    <a:pt x="1255323" y="9143"/>
                  </a:lnTo>
                  <a:lnTo>
                    <a:pt x="1304014" y="16137"/>
                  </a:lnTo>
                  <a:lnTo>
                    <a:pt x="1351977" y="25030"/>
                  </a:lnTo>
                  <a:lnTo>
                    <a:pt x="1399161" y="35778"/>
                  </a:lnTo>
                  <a:lnTo>
                    <a:pt x="1445517" y="48336"/>
                  </a:lnTo>
                  <a:lnTo>
                    <a:pt x="1490998" y="62662"/>
                  </a:lnTo>
                  <a:lnTo>
                    <a:pt x="1535553" y="78710"/>
                  </a:lnTo>
                  <a:lnTo>
                    <a:pt x="1579135" y="96436"/>
                  </a:lnTo>
                  <a:lnTo>
                    <a:pt x="1621695" y="115796"/>
                  </a:lnTo>
                  <a:lnTo>
                    <a:pt x="1663183" y="136746"/>
                  </a:lnTo>
                  <a:lnTo>
                    <a:pt x="1703551" y="159241"/>
                  </a:lnTo>
                  <a:lnTo>
                    <a:pt x="1742750" y="183238"/>
                  </a:lnTo>
                  <a:lnTo>
                    <a:pt x="1780732" y="208691"/>
                  </a:lnTo>
                  <a:lnTo>
                    <a:pt x="1817447" y="235558"/>
                  </a:lnTo>
                  <a:lnTo>
                    <a:pt x="1852847" y="263794"/>
                  </a:lnTo>
                  <a:lnTo>
                    <a:pt x="1886883" y="293354"/>
                  </a:lnTo>
                  <a:lnTo>
                    <a:pt x="1919506" y="324194"/>
                  </a:lnTo>
                  <a:lnTo>
                    <a:pt x="1950667" y="356270"/>
                  </a:lnTo>
                  <a:lnTo>
                    <a:pt x="1980318" y="389538"/>
                  </a:lnTo>
                  <a:lnTo>
                    <a:pt x="2008409" y="423954"/>
                  </a:lnTo>
                  <a:lnTo>
                    <a:pt x="2034893" y="459474"/>
                  </a:lnTo>
                  <a:lnTo>
                    <a:pt x="2059719" y="496052"/>
                  </a:lnTo>
                  <a:lnTo>
                    <a:pt x="2082840" y="533646"/>
                  </a:lnTo>
                  <a:lnTo>
                    <a:pt x="2104207" y="572210"/>
                  </a:lnTo>
                  <a:lnTo>
                    <a:pt x="2123770" y="611701"/>
                  </a:lnTo>
                  <a:lnTo>
                    <a:pt x="2141481" y="652074"/>
                  </a:lnTo>
                  <a:lnTo>
                    <a:pt x="2157291" y="693286"/>
                  </a:lnTo>
                  <a:lnTo>
                    <a:pt x="2171151" y="735291"/>
                  </a:lnTo>
                  <a:lnTo>
                    <a:pt x="2183013" y="778047"/>
                  </a:lnTo>
                  <a:lnTo>
                    <a:pt x="2192828" y="821507"/>
                  </a:lnTo>
                  <a:lnTo>
                    <a:pt x="2200546" y="865629"/>
                  </a:lnTo>
                  <a:lnTo>
                    <a:pt x="2206120" y="910369"/>
                  </a:lnTo>
                  <a:lnTo>
                    <a:pt x="2209500" y="955681"/>
                  </a:lnTo>
                  <a:lnTo>
                    <a:pt x="2210638" y="1001522"/>
                  </a:lnTo>
                  <a:lnTo>
                    <a:pt x="2209500" y="1047373"/>
                  </a:lnTo>
                  <a:lnTo>
                    <a:pt x="2206120" y="1092694"/>
                  </a:lnTo>
                  <a:lnTo>
                    <a:pt x="2200546" y="1137443"/>
                  </a:lnTo>
                  <a:lnTo>
                    <a:pt x="2192828" y="1181574"/>
                  </a:lnTo>
                  <a:lnTo>
                    <a:pt x="2183013" y="1225042"/>
                  </a:lnTo>
                  <a:lnTo>
                    <a:pt x="2171151" y="1267805"/>
                  </a:lnTo>
                  <a:lnTo>
                    <a:pt x="2157291" y="1309818"/>
                  </a:lnTo>
                  <a:lnTo>
                    <a:pt x="2141481" y="1351036"/>
                  </a:lnTo>
                  <a:lnTo>
                    <a:pt x="2123770" y="1391415"/>
                  </a:lnTo>
                  <a:lnTo>
                    <a:pt x="2104207" y="1430912"/>
                  </a:lnTo>
                  <a:lnTo>
                    <a:pt x="2082840" y="1469482"/>
                  </a:lnTo>
                  <a:lnTo>
                    <a:pt x="2059719" y="1507080"/>
                  </a:lnTo>
                  <a:lnTo>
                    <a:pt x="2034893" y="1543663"/>
                  </a:lnTo>
                  <a:lnTo>
                    <a:pt x="2008409" y="1579187"/>
                  </a:lnTo>
                  <a:lnTo>
                    <a:pt x="1980318" y="1613606"/>
                  </a:lnTo>
                  <a:lnTo>
                    <a:pt x="1950667" y="1646878"/>
                  </a:lnTo>
                  <a:lnTo>
                    <a:pt x="1919506" y="1678957"/>
                  </a:lnTo>
                  <a:lnTo>
                    <a:pt x="1886883" y="1709801"/>
                  </a:lnTo>
                  <a:lnTo>
                    <a:pt x="1852847" y="1739363"/>
                  </a:lnTo>
                  <a:lnTo>
                    <a:pt x="1817447" y="1767601"/>
                  </a:lnTo>
                  <a:lnTo>
                    <a:pt x="1780732" y="1794469"/>
                  </a:lnTo>
                  <a:lnTo>
                    <a:pt x="1742750" y="1819925"/>
                  </a:lnTo>
                  <a:lnTo>
                    <a:pt x="1703551" y="1843923"/>
                  </a:lnTo>
                  <a:lnTo>
                    <a:pt x="1663183" y="1866420"/>
                  </a:lnTo>
                  <a:lnTo>
                    <a:pt x="1621695" y="1887371"/>
                  </a:lnTo>
                  <a:lnTo>
                    <a:pt x="1579135" y="1906732"/>
                  </a:lnTo>
                  <a:lnTo>
                    <a:pt x="1535553" y="1924458"/>
                  </a:lnTo>
                  <a:lnTo>
                    <a:pt x="1490998" y="1940507"/>
                  </a:lnTo>
                  <a:lnTo>
                    <a:pt x="1445517" y="1954833"/>
                  </a:lnTo>
                  <a:lnTo>
                    <a:pt x="1399161" y="1967392"/>
                  </a:lnTo>
                  <a:lnTo>
                    <a:pt x="1351977" y="1978140"/>
                  </a:lnTo>
                  <a:lnTo>
                    <a:pt x="1304014" y="1987033"/>
                  </a:lnTo>
                  <a:lnTo>
                    <a:pt x="1255323" y="1994027"/>
                  </a:lnTo>
                  <a:lnTo>
                    <a:pt x="1205950" y="1999077"/>
                  </a:lnTo>
                  <a:lnTo>
                    <a:pt x="1155945" y="2002140"/>
                  </a:lnTo>
                  <a:lnTo>
                    <a:pt x="1105357" y="2003171"/>
                  </a:lnTo>
                  <a:lnTo>
                    <a:pt x="1054757" y="2002140"/>
                  </a:lnTo>
                  <a:lnTo>
                    <a:pt x="1004742" y="1999077"/>
                  </a:lnTo>
                  <a:lnTo>
                    <a:pt x="955360" y="1994027"/>
                  </a:lnTo>
                  <a:lnTo>
                    <a:pt x="906660" y="1987033"/>
                  </a:lnTo>
                  <a:lnTo>
                    <a:pt x="858689" y="1978140"/>
                  </a:lnTo>
                  <a:lnTo>
                    <a:pt x="811499" y="1967392"/>
                  </a:lnTo>
                  <a:lnTo>
                    <a:pt x="765136" y="1954833"/>
                  </a:lnTo>
                  <a:lnTo>
                    <a:pt x="719650" y="1940507"/>
                  </a:lnTo>
                  <a:lnTo>
                    <a:pt x="675089" y="1924458"/>
                  </a:lnTo>
                  <a:lnTo>
                    <a:pt x="631503" y="1906732"/>
                  </a:lnTo>
                  <a:lnTo>
                    <a:pt x="588940" y="1887371"/>
                  </a:lnTo>
                  <a:lnTo>
                    <a:pt x="547449" y="1866420"/>
                  </a:lnTo>
                  <a:lnTo>
                    <a:pt x="507078" y="1843923"/>
                  </a:lnTo>
                  <a:lnTo>
                    <a:pt x="467876" y="1819925"/>
                  </a:lnTo>
                  <a:lnTo>
                    <a:pt x="429893" y="1794469"/>
                  </a:lnTo>
                  <a:lnTo>
                    <a:pt x="393177" y="1767601"/>
                  </a:lnTo>
                  <a:lnTo>
                    <a:pt x="357776" y="1739363"/>
                  </a:lnTo>
                  <a:lnTo>
                    <a:pt x="323740" y="1709801"/>
                  </a:lnTo>
                  <a:lnTo>
                    <a:pt x="291117" y="1678957"/>
                  </a:lnTo>
                  <a:lnTo>
                    <a:pt x="259956" y="1646878"/>
                  </a:lnTo>
                  <a:lnTo>
                    <a:pt x="230306" y="1613606"/>
                  </a:lnTo>
                  <a:lnTo>
                    <a:pt x="202215" y="1579187"/>
                  </a:lnTo>
                  <a:lnTo>
                    <a:pt x="175732" y="1543663"/>
                  </a:lnTo>
                  <a:lnTo>
                    <a:pt x="150907" y="1507080"/>
                  </a:lnTo>
                  <a:lnTo>
                    <a:pt x="127787" y="1469482"/>
                  </a:lnTo>
                  <a:lnTo>
                    <a:pt x="106422" y="1430912"/>
                  </a:lnTo>
                  <a:lnTo>
                    <a:pt x="86860" y="1391415"/>
                  </a:lnTo>
                  <a:lnTo>
                    <a:pt x="69150" y="1351036"/>
                  </a:lnTo>
                  <a:lnTo>
                    <a:pt x="53341" y="1309818"/>
                  </a:lnTo>
                  <a:lnTo>
                    <a:pt x="39482" y="1267805"/>
                  </a:lnTo>
                  <a:lnTo>
                    <a:pt x="27621" y="1225042"/>
                  </a:lnTo>
                  <a:lnTo>
                    <a:pt x="17807" y="1181574"/>
                  </a:lnTo>
                  <a:lnTo>
                    <a:pt x="10090" y="1137443"/>
                  </a:lnTo>
                  <a:lnTo>
                    <a:pt x="4516" y="1092694"/>
                  </a:lnTo>
                  <a:lnTo>
                    <a:pt x="1137" y="1047373"/>
                  </a:lnTo>
                  <a:lnTo>
                    <a:pt x="0" y="1001522"/>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9563354" y="2233675"/>
              <a:ext cx="2524125" cy="2101850"/>
            </a:xfrm>
            <a:custGeom>
              <a:avLst/>
              <a:gdLst/>
              <a:ahLst/>
              <a:cxnLst/>
              <a:rect l="l" t="t" r="r" b="b"/>
              <a:pathLst>
                <a:path w="2524125" h="2101850">
                  <a:moveTo>
                    <a:pt x="1261999" y="0"/>
                  </a:moveTo>
                  <a:lnTo>
                    <a:pt x="1209979" y="876"/>
                  </a:lnTo>
                  <a:lnTo>
                    <a:pt x="1158496" y="3482"/>
                  </a:lnTo>
                  <a:lnTo>
                    <a:pt x="1107588" y="7786"/>
                  </a:lnTo>
                  <a:lnTo>
                    <a:pt x="1057297" y="13751"/>
                  </a:lnTo>
                  <a:lnTo>
                    <a:pt x="1007664" y="21346"/>
                  </a:lnTo>
                  <a:lnTo>
                    <a:pt x="958728" y="30535"/>
                  </a:lnTo>
                  <a:lnTo>
                    <a:pt x="910530" y="41286"/>
                  </a:lnTo>
                  <a:lnTo>
                    <a:pt x="863112" y="53564"/>
                  </a:lnTo>
                  <a:lnTo>
                    <a:pt x="816513" y="67336"/>
                  </a:lnTo>
                  <a:lnTo>
                    <a:pt x="770774" y="82567"/>
                  </a:lnTo>
                  <a:lnTo>
                    <a:pt x="725937" y="99225"/>
                  </a:lnTo>
                  <a:lnTo>
                    <a:pt x="682040" y="117275"/>
                  </a:lnTo>
                  <a:lnTo>
                    <a:pt x="639126" y="136683"/>
                  </a:lnTo>
                  <a:lnTo>
                    <a:pt x="597234" y="157416"/>
                  </a:lnTo>
                  <a:lnTo>
                    <a:pt x="556406" y="179439"/>
                  </a:lnTo>
                  <a:lnTo>
                    <a:pt x="516681" y="202720"/>
                  </a:lnTo>
                  <a:lnTo>
                    <a:pt x="478101" y="227224"/>
                  </a:lnTo>
                  <a:lnTo>
                    <a:pt x="440706" y="252917"/>
                  </a:lnTo>
                  <a:lnTo>
                    <a:pt x="404536" y="279766"/>
                  </a:lnTo>
                  <a:lnTo>
                    <a:pt x="369633" y="307736"/>
                  </a:lnTo>
                  <a:lnTo>
                    <a:pt x="336037" y="336795"/>
                  </a:lnTo>
                  <a:lnTo>
                    <a:pt x="303787" y="366908"/>
                  </a:lnTo>
                  <a:lnTo>
                    <a:pt x="272926" y="398041"/>
                  </a:lnTo>
                  <a:lnTo>
                    <a:pt x="243494" y="430161"/>
                  </a:lnTo>
                  <a:lnTo>
                    <a:pt x="215531" y="463233"/>
                  </a:lnTo>
                  <a:lnTo>
                    <a:pt x="189078" y="497225"/>
                  </a:lnTo>
                  <a:lnTo>
                    <a:pt x="164175" y="532101"/>
                  </a:lnTo>
                  <a:lnTo>
                    <a:pt x="140863" y="567830"/>
                  </a:lnTo>
                  <a:lnTo>
                    <a:pt x="119183" y="604375"/>
                  </a:lnTo>
                  <a:lnTo>
                    <a:pt x="99175" y="641705"/>
                  </a:lnTo>
                  <a:lnTo>
                    <a:pt x="80879" y="679784"/>
                  </a:lnTo>
                  <a:lnTo>
                    <a:pt x="64338" y="718580"/>
                  </a:lnTo>
                  <a:lnTo>
                    <a:pt x="49590" y="758058"/>
                  </a:lnTo>
                  <a:lnTo>
                    <a:pt x="36677" y="798184"/>
                  </a:lnTo>
                  <a:lnTo>
                    <a:pt x="25639" y="838926"/>
                  </a:lnTo>
                  <a:lnTo>
                    <a:pt x="16517" y="880248"/>
                  </a:lnTo>
                  <a:lnTo>
                    <a:pt x="9352" y="922117"/>
                  </a:lnTo>
                  <a:lnTo>
                    <a:pt x="4183" y="964500"/>
                  </a:lnTo>
                  <a:lnTo>
                    <a:pt x="1052" y="1007362"/>
                  </a:lnTo>
                  <a:lnTo>
                    <a:pt x="0" y="1050671"/>
                  </a:lnTo>
                  <a:lnTo>
                    <a:pt x="1052" y="1093979"/>
                  </a:lnTo>
                  <a:lnTo>
                    <a:pt x="4183" y="1136841"/>
                  </a:lnTo>
                  <a:lnTo>
                    <a:pt x="9352" y="1179224"/>
                  </a:lnTo>
                  <a:lnTo>
                    <a:pt x="16517" y="1221093"/>
                  </a:lnTo>
                  <a:lnTo>
                    <a:pt x="25639" y="1262415"/>
                  </a:lnTo>
                  <a:lnTo>
                    <a:pt x="36677" y="1303157"/>
                  </a:lnTo>
                  <a:lnTo>
                    <a:pt x="49590" y="1343283"/>
                  </a:lnTo>
                  <a:lnTo>
                    <a:pt x="64338" y="1382761"/>
                  </a:lnTo>
                  <a:lnTo>
                    <a:pt x="80879" y="1421557"/>
                  </a:lnTo>
                  <a:lnTo>
                    <a:pt x="99175" y="1459636"/>
                  </a:lnTo>
                  <a:lnTo>
                    <a:pt x="119183" y="1496966"/>
                  </a:lnTo>
                  <a:lnTo>
                    <a:pt x="140863" y="1533511"/>
                  </a:lnTo>
                  <a:lnTo>
                    <a:pt x="164175" y="1569240"/>
                  </a:lnTo>
                  <a:lnTo>
                    <a:pt x="189078" y="1604116"/>
                  </a:lnTo>
                  <a:lnTo>
                    <a:pt x="215531" y="1638108"/>
                  </a:lnTo>
                  <a:lnTo>
                    <a:pt x="243494" y="1671180"/>
                  </a:lnTo>
                  <a:lnTo>
                    <a:pt x="272926" y="1703300"/>
                  </a:lnTo>
                  <a:lnTo>
                    <a:pt x="303787" y="1734433"/>
                  </a:lnTo>
                  <a:lnTo>
                    <a:pt x="336037" y="1764546"/>
                  </a:lnTo>
                  <a:lnTo>
                    <a:pt x="369633" y="1793605"/>
                  </a:lnTo>
                  <a:lnTo>
                    <a:pt x="404536" y="1821575"/>
                  </a:lnTo>
                  <a:lnTo>
                    <a:pt x="440706" y="1848424"/>
                  </a:lnTo>
                  <a:lnTo>
                    <a:pt x="478101" y="1874117"/>
                  </a:lnTo>
                  <a:lnTo>
                    <a:pt x="516681" y="1898621"/>
                  </a:lnTo>
                  <a:lnTo>
                    <a:pt x="556406" y="1921902"/>
                  </a:lnTo>
                  <a:lnTo>
                    <a:pt x="597234" y="1943925"/>
                  </a:lnTo>
                  <a:lnTo>
                    <a:pt x="639126" y="1964658"/>
                  </a:lnTo>
                  <a:lnTo>
                    <a:pt x="682040" y="1984066"/>
                  </a:lnTo>
                  <a:lnTo>
                    <a:pt x="725937" y="2002116"/>
                  </a:lnTo>
                  <a:lnTo>
                    <a:pt x="770774" y="2018774"/>
                  </a:lnTo>
                  <a:lnTo>
                    <a:pt x="816513" y="2034005"/>
                  </a:lnTo>
                  <a:lnTo>
                    <a:pt x="863112" y="2047777"/>
                  </a:lnTo>
                  <a:lnTo>
                    <a:pt x="910530" y="2060055"/>
                  </a:lnTo>
                  <a:lnTo>
                    <a:pt x="958728" y="2070806"/>
                  </a:lnTo>
                  <a:lnTo>
                    <a:pt x="1007664" y="2079995"/>
                  </a:lnTo>
                  <a:lnTo>
                    <a:pt x="1057297" y="2087590"/>
                  </a:lnTo>
                  <a:lnTo>
                    <a:pt x="1107588" y="2093555"/>
                  </a:lnTo>
                  <a:lnTo>
                    <a:pt x="1158496" y="2097859"/>
                  </a:lnTo>
                  <a:lnTo>
                    <a:pt x="1209979" y="2100465"/>
                  </a:lnTo>
                  <a:lnTo>
                    <a:pt x="1261999" y="2101342"/>
                  </a:lnTo>
                  <a:lnTo>
                    <a:pt x="1314027" y="2100465"/>
                  </a:lnTo>
                  <a:lnTo>
                    <a:pt x="1365519" y="2097859"/>
                  </a:lnTo>
                  <a:lnTo>
                    <a:pt x="1416435" y="2093555"/>
                  </a:lnTo>
                  <a:lnTo>
                    <a:pt x="1466734" y="2087590"/>
                  </a:lnTo>
                  <a:lnTo>
                    <a:pt x="1516375" y="2079995"/>
                  </a:lnTo>
                  <a:lnTo>
                    <a:pt x="1565318" y="2070806"/>
                  </a:lnTo>
                  <a:lnTo>
                    <a:pt x="1613522" y="2060055"/>
                  </a:lnTo>
                  <a:lnTo>
                    <a:pt x="1660947" y="2047777"/>
                  </a:lnTo>
                  <a:lnTo>
                    <a:pt x="1707552" y="2034005"/>
                  </a:lnTo>
                  <a:lnTo>
                    <a:pt x="1753296" y="2018774"/>
                  </a:lnTo>
                  <a:lnTo>
                    <a:pt x="1798139" y="2002116"/>
                  </a:lnTo>
                  <a:lnTo>
                    <a:pt x="1842040" y="1984066"/>
                  </a:lnTo>
                  <a:lnTo>
                    <a:pt x="1884959" y="1964658"/>
                  </a:lnTo>
                  <a:lnTo>
                    <a:pt x="1926855" y="1943925"/>
                  </a:lnTo>
                  <a:lnTo>
                    <a:pt x="1967687" y="1921902"/>
                  </a:lnTo>
                  <a:lnTo>
                    <a:pt x="2007415" y="1898621"/>
                  </a:lnTo>
                  <a:lnTo>
                    <a:pt x="2045999" y="1874117"/>
                  </a:lnTo>
                  <a:lnTo>
                    <a:pt x="2083397" y="1848424"/>
                  </a:lnTo>
                  <a:lnTo>
                    <a:pt x="2119569" y="1821575"/>
                  </a:lnTo>
                  <a:lnTo>
                    <a:pt x="2154475" y="1793605"/>
                  </a:lnTo>
                  <a:lnTo>
                    <a:pt x="2188074" y="1764546"/>
                  </a:lnTo>
                  <a:lnTo>
                    <a:pt x="2220325" y="1734433"/>
                  </a:lnTo>
                  <a:lnTo>
                    <a:pt x="2251188" y="1703300"/>
                  </a:lnTo>
                  <a:lnTo>
                    <a:pt x="2280622" y="1671180"/>
                  </a:lnTo>
                  <a:lnTo>
                    <a:pt x="2308586" y="1638108"/>
                  </a:lnTo>
                  <a:lnTo>
                    <a:pt x="2335041" y="1604116"/>
                  </a:lnTo>
                  <a:lnTo>
                    <a:pt x="2359945" y="1569240"/>
                  </a:lnTo>
                  <a:lnTo>
                    <a:pt x="2383258" y="1533511"/>
                  </a:lnTo>
                  <a:lnTo>
                    <a:pt x="2404939" y="1496966"/>
                  </a:lnTo>
                  <a:lnTo>
                    <a:pt x="2424947" y="1459636"/>
                  </a:lnTo>
                  <a:lnTo>
                    <a:pt x="2443243" y="1421557"/>
                  </a:lnTo>
                  <a:lnTo>
                    <a:pt x="2459785" y="1382761"/>
                  </a:lnTo>
                  <a:lnTo>
                    <a:pt x="2474533" y="1343283"/>
                  </a:lnTo>
                  <a:lnTo>
                    <a:pt x="2487447" y="1303157"/>
                  </a:lnTo>
                  <a:lnTo>
                    <a:pt x="2498485" y="1262415"/>
                  </a:lnTo>
                  <a:lnTo>
                    <a:pt x="2507607" y="1221093"/>
                  </a:lnTo>
                  <a:lnTo>
                    <a:pt x="2514772" y="1179224"/>
                  </a:lnTo>
                  <a:lnTo>
                    <a:pt x="2519941" y="1136841"/>
                  </a:lnTo>
                  <a:lnTo>
                    <a:pt x="2523072" y="1093979"/>
                  </a:lnTo>
                  <a:lnTo>
                    <a:pt x="2524125" y="1050671"/>
                  </a:lnTo>
                  <a:lnTo>
                    <a:pt x="2523072" y="1007362"/>
                  </a:lnTo>
                  <a:lnTo>
                    <a:pt x="2519941" y="964500"/>
                  </a:lnTo>
                  <a:lnTo>
                    <a:pt x="2514772" y="922117"/>
                  </a:lnTo>
                  <a:lnTo>
                    <a:pt x="2507607" y="880248"/>
                  </a:lnTo>
                  <a:lnTo>
                    <a:pt x="2498485" y="838926"/>
                  </a:lnTo>
                  <a:lnTo>
                    <a:pt x="2487447" y="798184"/>
                  </a:lnTo>
                  <a:lnTo>
                    <a:pt x="2474533" y="758058"/>
                  </a:lnTo>
                  <a:lnTo>
                    <a:pt x="2459785" y="718580"/>
                  </a:lnTo>
                  <a:lnTo>
                    <a:pt x="2443243" y="679784"/>
                  </a:lnTo>
                  <a:lnTo>
                    <a:pt x="2424947" y="641705"/>
                  </a:lnTo>
                  <a:lnTo>
                    <a:pt x="2404939" y="604375"/>
                  </a:lnTo>
                  <a:lnTo>
                    <a:pt x="2383258" y="567830"/>
                  </a:lnTo>
                  <a:lnTo>
                    <a:pt x="2359945" y="532101"/>
                  </a:lnTo>
                  <a:lnTo>
                    <a:pt x="2335041" y="497225"/>
                  </a:lnTo>
                  <a:lnTo>
                    <a:pt x="2308586" y="463233"/>
                  </a:lnTo>
                  <a:lnTo>
                    <a:pt x="2280622" y="430161"/>
                  </a:lnTo>
                  <a:lnTo>
                    <a:pt x="2251188" y="398041"/>
                  </a:lnTo>
                  <a:lnTo>
                    <a:pt x="2220325" y="366908"/>
                  </a:lnTo>
                  <a:lnTo>
                    <a:pt x="2188074" y="336795"/>
                  </a:lnTo>
                  <a:lnTo>
                    <a:pt x="2154475" y="307736"/>
                  </a:lnTo>
                  <a:lnTo>
                    <a:pt x="2119569" y="279766"/>
                  </a:lnTo>
                  <a:lnTo>
                    <a:pt x="2083397" y="252917"/>
                  </a:lnTo>
                  <a:lnTo>
                    <a:pt x="2045999" y="227224"/>
                  </a:lnTo>
                  <a:lnTo>
                    <a:pt x="2007415" y="202720"/>
                  </a:lnTo>
                  <a:lnTo>
                    <a:pt x="1967687" y="179439"/>
                  </a:lnTo>
                  <a:lnTo>
                    <a:pt x="1926855" y="157416"/>
                  </a:lnTo>
                  <a:lnTo>
                    <a:pt x="1884959" y="136683"/>
                  </a:lnTo>
                  <a:lnTo>
                    <a:pt x="1842040" y="117275"/>
                  </a:lnTo>
                  <a:lnTo>
                    <a:pt x="1798139" y="99225"/>
                  </a:lnTo>
                  <a:lnTo>
                    <a:pt x="1753296" y="82567"/>
                  </a:lnTo>
                  <a:lnTo>
                    <a:pt x="1707552" y="67336"/>
                  </a:lnTo>
                  <a:lnTo>
                    <a:pt x="1660947" y="53564"/>
                  </a:lnTo>
                  <a:lnTo>
                    <a:pt x="1613522" y="41286"/>
                  </a:lnTo>
                  <a:lnTo>
                    <a:pt x="1565318" y="30535"/>
                  </a:lnTo>
                  <a:lnTo>
                    <a:pt x="1516375" y="21346"/>
                  </a:lnTo>
                  <a:lnTo>
                    <a:pt x="1466734" y="13751"/>
                  </a:lnTo>
                  <a:lnTo>
                    <a:pt x="1416435" y="7786"/>
                  </a:lnTo>
                  <a:lnTo>
                    <a:pt x="1365519" y="3482"/>
                  </a:lnTo>
                  <a:lnTo>
                    <a:pt x="1314027" y="876"/>
                  </a:lnTo>
                  <a:lnTo>
                    <a:pt x="126199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9563354" y="2233675"/>
              <a:ext cx="2524125" cy="2101850"/>
            </a:xfrm>
            <a:custGeom>
              <a:avLst/>
              <a:gdLst/>
              <a:ahLst/>
              <a:cxnLst/>
              <a:rect l="l" t="t" r="r" b="b"/>
              <a:pathLst>
                <a:path w="2524125" h="2101850">
                  <a:moveTo>
                    <a:pt x="0" y="1050671"/>
                  </a:moveTo>
                  <a:lnTo>
                    <a:pt x="1052" y="1007362"/>
                  </a:lnTo>
                  <a:lnTo>
                    <a:pt x="4183" y="964500"/>
                  </a:lnTo>
                  <a:lnTo>
                    <a:pt x="9352" y="922117"/>
                  </a:lnTo>
                  <a:lnTo>
                    <a:pt x="16517" y="880248"/>
                  </a:lnTo>
                  <a:lnTo>
                    <a:pt x="25639" y="838926"/>
                  </a:lnTo>
                  <a:lnTo>
                    <a:pt x="36677" y="798184"/>
                  </a:lnTo>
                  <a:lnTo>
                    <a:pt x="49590" y="758058"/>
                  </a:lnTo>
                  <a:lnTo>
                    <a:pt x="64338" y="718580"/>
                  </a:lnTo>
                  <a:lnTo>
                    <a:pt x="80879" y="679784"/>
                  </a:lnTo>
                  <a:lnTo>
                    <a:pt x="99175" y="641705"/>
                  </a:lnTo>
                  <a:lnTo>
                    <a:pt x="119183" y="604375"/>
                  </a:lnTo>
                  <a:lnTo>
                    <a:pt x="140863" y="567830"/>
                  </a:lnTo>
                  <a:lnTo>
                    <a:pt x="164175" y="532101"/>
                  </a:lnTo>
                  <a:lnTo>
                    <a:pt x="189078" y="497225"/>
                  </a:lnTo>
                  <a:lnTo>
                    <a:pt x="215531" y="463233"/>
                  </a:lnTo>
                  <a:lnTo>
                    <a:pt x="243494" y="430161"/>
                  </a:lnTo>
                  <a:lnTo>
                    <a:pt x="272926" y="398041"/>
                  </a:lnTo>
                  <a:lnTo>
                    <a:pt x="303787" y="366908"/>
                  </a:lnTo>
                  <a:lnTo>
                    <a:pt x="336037" y="336795"/>
                  </a:lnTo>
                  <a:lnTo>
                    <a:pt x="369633" y="307736"/>
                  </a:lnTo>
                  <a:lnTo>
                    <a:pt x="404536" y="279766"/>
                  </a:lnTo>
                  <a:lnTo>
                    <a:pt x="440706" y="252917"/>
                  </a:lnTo>
                  <a:lnTo>
                    <a:pt x="478101" y="227224"/>
                  </a:lnTo>
                  <a:lnTo>
                    <a:pt x="516681" y="202720"/>
                  </a:lnTo>
                  <a:lnTo>
                    <a:pt x="556406" y="179439"/>
                  </a:lnTo>
                  <a:lnTo>
                    <a:pt x="597234" y="157416"/>
                  </a:lnTo>
                  <a:lnTo>
                    <a:pt x="639126" y="136683"/>
                  </a:lnTo>
                  <a:lnTo>
                    <a:pt x="682040" y="117275"/>
                  </a:lnTo>
                  <a:lnTo>
                    <a:pt x="725937" y="99225"/>
                  </a:lnTo>
                  <a:lnTo>
                    <a:pt x="770774" y="82567"/>
                  </a:lnTo>
                  <a:lnTo>
                    <a:pt x="816513" y="67336"/>
                  </a:lnTo>
                  <a:lnTo>
                    <a:pt x="863112" y="53564"/>
                  </a:lnTo>
                  <a:lnTo>
                    <a:pt x="910530" y="41286"/>
                  </a:lnTo>
                  <a:lnTo>
                    <a:pt x="958728" y="30535"/>
                  </a:lnTo>
                  <a:lnTo>
                    <a:pt x="1007664" y="21346"/>
                  </a:lnTo>
                  <a:lnTo>
                    <a:pt x="1057297" y="13751"/>
                  </a:lnTo>
                  <a:lnTo>
                    <a:pt x="1107588" y="7786"/>
                  </a:lnTo>
                  <a:lnTo>
                    <a:pt x="1158496" y="3482"/>
                  </a:lnTo>
                  <a:lnTo>
                    <a:pt x="1209979" y="876"/>
                  </a:lnTo>
                  <a:lnTo>
                    <a:pt x="1261999" y="0"/>
                  </a:lnTo>
                  <a:lnTo>
                    <a:pt x="1314027" y="876"/>
                  </a:lnTo>
                  <a:lnTo>
                    <a:pt x="1365519" y="3482"/>
                  </a:lnTo>
                  <a:lnTo>
                    <a:pt x="1416435" y="7786"/>
                  </a:lnTo>
                  <a:lnTo>
                    <a:pt x="1466734" y="13751"/>
                  </a:lnTo>
                  <a:lnTo>
                    <a:pt x="1516375" y="21346"/>
                  </a:lnTo>
                  <a:lnTo>
                    <a:pt x="1565318" y="30535"/>
                  </a:lnTo>
                  <a:lnTo>
                    <a:pt x="1613522" y="41286"/>
                  </a:lnTo>
                  <a:lnTo>
                    <a:pt x="1660947" y="53564"/>
                  </a:lnTo>
                  <a:lnTo>
                    <a:pt x="1707552" y="67336"/>
                  </a:lnTo>
                  <a:lnTo>
                    <a:pt x="1753296" y="82567"/>
                  </a:lnTo>
                  <a:lnTo>
                    <a:pt x="1798139" y="99225"/>
                  </a:lnTo>
                  <a:lnTo>
                    <a:pt x="1842040" y="117275"/>
                  </a:lnTo>
                  <a:lnTo>
                    <a:pt x="1884959" y="136683"/>
                  </a:lnTo>
                  <a:lnTo>
                    <a:pt x="1926855" y="157416"/>
                  </a:lnTo>
                  <a:lnTo>
                    <a:pt x="1967687" y="179439"/>
                  </a:lnTo>
                  <a:lnTo>
                    <a:pt x="2007415" y="202720"/>
                  </a:lnTo>
                  <a:lnTo>
                    <a:pt x="2045999" y="227224"/>
                  </a:lnTo>
                  <a:lnTo>
                    <a:pt x="2083397" y="252917"/>
                  </a:lnTo>
                  <a:lnTo>
                    <a:pt x="2119569" y="279766"/>
                  </a:lnTo>
                  <a:lnTo>
                    <a:pt x="2154475" y="307736"/>
                  </a:lnTo>
                  <a:lnTo>
                    <a:pt x="2188074" y="336795"/>
                  </a:lnTo>
                  <a:lnTo>
                    <a:pt x="2220325" y="366908"/>
                  </a:lnTo>
                  <a:lnTo>
                    <a:pt x="2251188" y="398041"/>
                  </a:lnTo>
                  <a:lnTo>
                    <a:pt x="2280622" y="430161"/>
                  </a:lnTo>
                  <a:lnTo>
                    <a:pt x="2308586" y="463233"/>
                  </a:lnTo>
                  <a:lnTo>
                    <a:pt x="2335041" y="497225"/>
                  </a:lnTo>
                  <a:lnTo>
                    <a:pt x="2359945" y="532101"/>
                  </a:lnTo>
                  <a:lnTo>
                    <a:pt x="2383258" y="567830"/>
                  </a:lnTo>
                  <a:lnTo>
                    <a:pt x="2404939" y="604375"/>
                  </a:lnTo>
                  <a:lnTo>
                    <a:pt x="2424947" y="641705"/>
                  </a:lnTo>
                  <a:lnTo>
                    <a:pt x="2443243" y="679784"/>
                  </a:lnTo>
                  <a:lnTo>
                    <a:pt x="2459785" y="718580"/>
                  </a:lnTo>
                  <a:lnTo>
                    <a:pt x="2474533" y="758058"/>
                  </a:lnTo>
                  <a:lnTo>
                    <a:pt x="2487447" y="798184"/>
                  </a:lnTo>
                  <a:lnTo>
                    <a:pt x="2498485" y="838926"/>
                  </a:lnTo>
                  <a:lnTo>
                    <a:pt x="2507607" y="880248"/>
                  </a:lnTo>
                  <a:lnTo>
                    <a:pt x="2514772" y="922117"/>
                  </a:lnTo>
                  <a:lnTo>
                    <a:pt x="2519941" y="964500"/>
                  </a:lnTo>
                  <a:lnTo>
                    <a:pt x="2523072" y="1007362"/>
                  </a:lnTo>
                  <a:lnTo>
                    <a:pt x="2524125" y="1050671"/>
                  </a:lnTo>
                  <a:lnTo>
                    <a:pt x="2523072" y="1093979"/>
                  </a:lnTo>
                  <a:lnTo>
                    <a:pt x="2519941" y="1136841"/>
                  </a:lnTo>
                  <a:lnTo>
                    <a:pt x="2514772" y="1179224"/>
                  </a:lnTo>
                  <a:lnTo>
                    <a:pt x="2507607" y="1221093"/>
                  </a:lnTo>
                  <a:lnTo>
                    <a:pt x="2498485" y="1262415"/>
                  </a:lnTo>
                  <a:lnTo>
                    <a:pt x="2487447" y="1303157"/>
                  </a:lnTo>
                  <a:lnTo>
                    <a:pt x="2474533" y="1343283"/>
                  </a:lnTo>
                  <a:lnTo>
                    <a:pt x="2459785" y="1382761"/>
                  </a:lnTo>
                  <a:lnTo>
                    <a:pt x="2443243" y="1421557"/>
                  </a:lnTo>
                  <a:lnTo>
                    <a:pt x="2424947" y="1459636"/>
                  </a:lnTo>
                  <a:lnTo>
                    <a:pt x="2404939" y="1496966"/>
                  </a:lnTo>
                  <a:lnTo>
                    <a:pt x="2383258" y="1533511"/>
                  </a:lnTo>
                  <a:lnTo>
                    <a:pt x="2359945" y="1569240"/>
                  </a:lnTo>
                  <a:lnTo>
                    <a:pt x="2335041" y="1604116"/>
                  </a:lnTo>
                  <a:lnTo>
                    <a:pt x="2308586" y="1638108"/>
                  </a:lnTo>
                  <a:lnTo>
                    <a:pt x="2280622" y="1671180"/>
                  </a:lnTo>
                  <a:lnTo>
                    <a:pt x="2251188" y="1703300"/>
                  </a:lnTo>
                  <a:lnTo>
                    <a:pt x="2220325" y="1734433"/>
                  </a:lnTo>
                  <a:lnTo>
                    <a:pt x="2188074" y="1764546"/>
                  </a:lnTo>
                  <a:lnTo>
                    <a:pt x="2154475" y="1793605"/>
                  </a:lnTo>
                  <a:lnTo>
                    <a:pt x="2119569" y="1821575"/>
                  </a:lnTo>
                  <a:lnTo>
                    <a:pt x="2083397" y="1848424"/>
                  </a:lnTo>
                  <a:lnTo>
                    <a:pt x="2045999" y="1874117"/>
                  </a:lnTo>
                  <a:lnTo>
                    <a:pt x="2007415" y="1898621"/>
                  </a:lnTo>
                  <a:lnTo>
                    <a:pt x="1967687" y="1921902"/>
                  </a:lnTo>
                  <a:lnTo>
                    <a:pt x="1926855" y="1943925"/>
                  </a:lnTo>
                  <a:lnTo>
                    <a:pt x="1884959" y="1964658"/>
                  </a:lnTo>
                  <a:lnTo>
                    <a:pt x="1842040" y="1984066"/>
                  </a:lnTo>
                  <a:lnTo>
                    <a:pt x="1798139" y="2002116"/>
                  </a:lnTo>
                  <a:lnTo>
                    <a:pt x="1753296" y="2018774"/>
                  </a:lnTo>
                  <a:lnTo>
                    <a:pt x="1707552" y="2034005"/>
                  </a:lnTo>
                  <a:lnTo>
                    <a:pt x="1660947" y="2047777"/>
                  </a:lnTo>
                  <a:lnTo>
                    <a:pt x="1613522" y="2060055"/>
                  </a:lnTo>
                  <a:lnTo>
                    <a:pt x="1565318" y="2070806"/>
                  </a:lnTo>
                  <a:lnTo>
                    <a:pt x="1516375" y="2079995"/>
                  </a:lnTo>
                  <a:lnTo>
                    <a:pt x="1466734" y="2087590"/>
                  </a:lnTo>
                  <a:lnTo>
                    <a:pt x="1416435" y="2093555"/>
                  </a:lnTo>
                  <a:lnTo>
                    <a:pt x="1365519" y="2097859"/>
                  </a:lnTo>
                  <a:lnTo>
                    <a:pt x="1314027" y="2100465"/>
                  </a:lnTo>
                  <a:lnTo>
                    <a:pt x="1261999" y="2101342"/>
                  </a:lnTo>
                  <a:lnTo>
                    <a:pt x="1209979" y="2100465"/>
                  </a:lnTo>
                  <a:lnTo>
                    <a:pt x="1158496" y="2097859"/>
                  </a:lnTo>
                  <a:lnTo>
                    <a:pt x="1107588" y="2093555"/>
                  </a:lnTo>
                  <a:lnTo>
                    <a:pt x="1057297" y="2087590"/>
                  </a:lnTo>
                  <a:lnTo>
                    <a:pt x="1007664" y="2079995"/>
                  </a:lnTo>
                  <a:lnTo>
                    <a:pt x="958728" y="2070806"/>
                  </a:lnTo>
                  <a:lnTo>
                    <a:pt x="910530" y="2060055"/>
                  </a:lnTo>
                  <a:lnTo>
                    <a:pt x="863112" y="2047777"/>
                  </a:lnTo>
                  <a:lnTo>
                    <a:pt x="816513" y="2034005"/>
                  </a:lnTo>
                  <a:lnTo>
                    <a:pt x="770774" y="2018774"/>
                  </a:lnTo>
                  <a:lnTo>
                    <a:pt x="725937" y="2002116"/>
                  </a:lnTo>
                  <a:lnTo>
                    <a:pt x="682040" y="1984066"/>
                  </a:lnTo>
                  <a:lnTo>
                    <a:pt x="639126" y="1964658"/>
                  </a:lnTo>
                  <a:lnTo>
                    <a:pt x="597234" y="1943925"/>
                  </a:lnTo>
                  <a:lnTo>
                    <a:pt x="556406" y="1921902"/>
                  </a:lnTo>
                  <a:lnTo>
                    <a:pt x="516681" y="1898621"/>
                  </a:lnTo>
                  <a:lnTo>
                    <a:pt x="478101" y="1874117"/>
                  </a:lnTo>
                  <a:lnTo>
                    <a:pt x="440706" y="1848424"/>
                  </a:lnTo>
                  <a:lnTo>
                    <a:pt x="404536" y="1821575"/>
                  </a:lnTo>
                  <a:lnTo>
                    <a:pt x="369633" y="1793605"/>
                  </a:lnTo>
                  <a:lnTo>
                    <a:pt x="336037" y="1764546"/>
                  </a:lnTo>
                  <a:lnTo>
                    <a:pt x="303787" y="1734433"/>
                  </a:lnTo>
                  <a:lnTo>
                    <a:pt x="272926" y="1703300"/>
                  </a:lnTo>
                  <a:lnTo>
                    <a:pt x="243494" y="1671180"/>
                  </a:lnTo>
                  <a:lnTo>
                    <a:pt x="215531" y="1638108"/>
                  </a:lnTo>
                  <a:lnTo>
                    <a:pt x="189078" y="1604116"/>
                  </a:lnTo>
                  <a:lnTo>
                    <a:pt x="164175" y="1569240"/>
                  </a:lnTo>
                  <a:lnTo>
                    <a:pt x="140863" y="1533511"/>
                  </a:lnTo>
                  <a:lnTo>
                    <a:pt x="119183" y="1496966"/>
                  </a:lnTo>
                  <a:lnTo>
                    <a:pt x="99175" y="1459636"/>
                  </a:lnTo>
                  <a:lnTo>
                    <a:pt x="80879" y="1421557"/>
                  </a:lnTo>
                  <a:lnTo>
                    <a:pt x="64338" y="1382761"/>
                  </a:lnTo>
                  <a:lnTo>
                    <a:pt x="49590" y="1343283"/>
                  </a:lnTo>
                  <a:lnTo>
                    <a:pt x="36677" y="1303157"/>
                  </a:lnTo>
                  <a:lnTo>
                    <a:pt x="25639" y="1262415"/>
                  </a:lnTo>
                  <a:lnTo>
                    <a:pt x="16517" y="1221093"/>
                  </a:lnTo>
                  <a:lnTo>
                    <a:pt x="9352" y="1179224"/>
                  </a:lnTo>
                  <a:lnTo>
                    <a:pt x="4183" y="1136841"/>
                  </a:lnTo>
                  <a:lnTo>
                    <a:pt x="1052" y="1093979"/>
                  </a:lnTo>
                  <a:lnTo>
                    <a:pt x="0" y="1050671"/>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object 15"/>
          <p:cNvGrpSpPr/>
          <p:nvPr/>
        </p:nvGrpSpPr>
        <p:grpSpPr>
          <a:xfrm>
            <a:off x="9544304" y="4573523"/>
            <a:ext cx="2562225" cy="2011045"/>
            <a:chOff x="9544304" y="4573523"/>
            <a:chExt cx="2562225" cy="2011045"/>
          </a:xfrm>
        </p:grpSpPr>
        <p:sp>
          <p:nvSpPr>
            <p:cNvPr id="16" name="object 16"/>
            <p:cNvSpPr/>
            <p:nvPr/>
          </p:nvSpPr>
          <p:spPr>
            <a:xfrm>
              <a:off x="9563354" y="4592573"/>
              <a:ext cx="2524125" cy="1972945"/>
            </a:xfrm>
            <a:custGeom>
              <a:avLst/>
              <a:gdLst/>
              <a:ahLst/>
              <a:cxnLst/>
              <a:rect l="l" t="t" r="r" b="b"/>
              <a:pathLst>
                <a:path w="2524125" h="1972945">
                  <a:moveTo>
                    <a:pt x="1261999" y="0"/>
                  </a:moveTo>
                  <a:lnTo>
                    <a:pt x="1208653" y="865"/>
                  </a:lnTo>
                  <a:lnTo>
                    <a:pt x="1155871" y="3438"/>
                  </a:lnTo>
                  <a:lnTo>
                    <a:pt x="1103697" y="7684"/>
                  </a:lnTo>
                  <a:lnTo>
                    <a:pt x="1052176" y="13570"/>
                  </a:lnTo>
                  <a:lnTo>
                    <a:pt x="1001350" y="21060"/>
                  </a:lnTo>
                  <a:lnTo>
                    <a:pt x="951264" y="30122"/>
                  </a:lnTo>
                  <a:lnTo>
                    <a:pt x="901961" y="40720"/>
                  </a:lnTo>
                  <a:lnTo>
                    <a:pt x="853485" y="52820"/>
                  </a:lnTo>
                  <a:lnTo>
                    <a:pt x="805880" y="66388"/>
                  </a:lnTo>
                  <a:lnTo>
                    <a:pt x="759190" y="81390"/>
                  </a:lnTo>
                  <a:lnTo>
                    <a:pt x="713459" y="97792"/>
                  </a:lnTo>
                  <a:lnTo>
                    <a:pt x="668729" y="115559"/>
                  </a:lnTo>
                  <a:lnTo>
                    <a:pt x="625046" y="134657"/>
                  </a:lnTo>
                  <a:lnTo>
                    <a:pt x="582453" y="155052"/>
                  </a:lnTo>
                  <a:lnTo>
                    <a:pt x="540994" y="176710"/>
                  </a:lnTo>
                  <a:lnTo>
                    <a:pt x="500713" y="199596"/>
                  </a:lnTo>
                  <a:lnTo>
                    <a:pt x="461652" y="223676"/>
                  </a:lnTo>
                  <a:lnTo>
                    <a:pt x="423857" y="248916"/>
                  </a:lnTo>
                  <a:lnTo>
                    <a:pt x="387371" y="275282"/>
                  </a:lnTo>
                  <a:lnTo>
                    <a:pt x="352238" y="302740"/>
                  </a:lnTo>
                  <a:lnTo>
                    <a:pt x="318502" y="331255"/>
                  </a:lnTo>
                  <a:lnTo>
                    <a:pt x="286205" y="360792"/>
                  </a:lnTo>
                  <a:lnTo>
                    <a:pt x="255393" y="391319"/>
                  </a:lnTo>
                  <a:lnTo>
                    <a:pt x="226110" y="422800"/>
                  </a:lnTo>
                  <a:lnTo>
                    <a:pt x="198397" y="455201"/>
                  </a:lnTo>
                  <a:lnTo>
                    <a:pt x="172301" y="488489"/>
                  </a:lnTo>
                  <a:lnTo>
                    <a:pt x="147864" y="522628"/>
                  </a:lnTo>
                  <a:lnTo>
                    <a:pt x="125130" y="557585"/>
                  </a:lnTo>
                  <a:lnTo>
                    <a:pt x="104143" y="593325"/>
                  </a:lnTo>
                  <a:lnTo>
                    <a:pt x="84947" y="629814"/>
                  </a:lnTo>
                  <a:lnTo>
                    <a:pt x="67586" y="667019"/>
                  </a:lnTo>
                  <a:lnTo>
                    <a:pt x="52103" y="704904"/>
                  </a:lnTo>
                  <a:lnTo>
                    <a:pt x="38543" y="743435"/>
                  </a:lnTo>
                  <a:lnTo>
                    <a:pt x="26948" y="782579"/>
                  </a:lnTo>
                  <a:lnTo>
                    <a:pt x="17363" y="822300"/>
                  </a:lnTo>
                  <a:lnTo>
                    <a:pt x="9832" y="862565"/>
                  </a:lnTo>
                  <a:lnTo>
                    <a:pt x="4399" y="903340"/>
                  </a:lnTo>
                  <a:lnTo>
                    <a:pt x="1107" y="944590"/>
                  </a:lnTo>
                  <a:lnTo>
                    <a:pt x="0" y="986282"/>
                  </a:lnTo>
                  <a:lnTo>
                    <a:pt x="1107" y="1027975"/>
                  </a:lnTo>
                  <a:lnTo>
                    <a:pt x="4399" y="1069228"/>
                  </a:lnTo>
                  <a:lnTo>
                    <a:pt x="9832" y="1110006"/>
                  </a:lnTo>
                  <a:lnTo>
                    <a:pt x="17363" y="1150273"/>
                  </a:lnTo>
                  <a:lnTo>
                    <a:pt x="26948" y="1189997"/>
                  </a:lnTo>
                  <a:lnTo>
                    <a:pt x="38543" y="1229143"/>
                  </a:lnTo>
                  <a:lnTo>
                    <a:pt x="52103" y="1267677"/>
                  </a:lnTo>
                  <a:lnTo>
                    <a:pt x="67586" y="1305563"/>
                  </a:lnTo>
                  <a:lnTo>
                    <a:pt x="84947" y="1342769"/>
                  </a:lnTo>
                  <a:lnTo>
                    <a:pt x="104143" y="1379261"/>
                  </a:lnTo>
                  <a:lnTo>
                    <a:pt x="125130" y="1415002"/>
                  </a:lnTo>
                  <a:lnTo>
                    <a:pt x="147864" y="1449961"/>
                  </a:lnTo>
                  <a:lnTo>
                    <a:pt x="172301" y="1484101"/>
                  </a:lnTo>
                  <a:lnTo>
                    <a:pt x="198397" y="1517390"/>
                  </a:lnTo>
                  <a:lnTo>
                    <a:pt x="226110" y="1549792"/>
                  </a:lnTo>
                  <a:lnTo>
                    <a:pt x="255393" y="1581275"/>
                  </a:lnTo>
                  <a:lnTo>
                    <a:pt x="286205" y="1611802"/>
                  </a:lnTo>
                  <a:lnTo>
                    <a:pt x="318502" y="1641341"/>
                  </a:lnTo>
                  <a:lnTo>
                    <a:pt x="352238" y="1669856"/>
                  </a:lnTo>
                  <a:lnTo>
                    <a:pt x="387371" y="1697314"/>
                  </a:lnTo>
                  <a:lnTo>
                    <a:pt x="423857" y="1723681"/>
                  </a:lnTo>
                  <a:lnTo>
                    <a:pt x="461652" y="1748922"/>
                  </a:lnTo>
                  <a:lnTo>
                    <a:pt x="500713" y="1773003"/>
                  </a:lnTo>
                  <a:lnTo>
                    <a:pt x="540994" y="1795889"/>
                  </a:lnTo>
                  <a:lnTo>
                    <a:pt x="582453" y="1817547"/>
                  </a:lnTo>
                  <a:lnTo>
                    <a:pt x="625046" y="1837943"/>
                  </a:lnTo>
                  <a:lnTo>
                    <a:pt x="668729" y="1857041"/>
                  </a:lnTo>
                  <a:lnTo>
                    <a:pt x="713459" y="1874808"/>
                  </a:lnTo>
                  <a:lnTo>
                    <a:pt x="759190" y="1891210"/>
                  </a:lnTo>
                  <a:lnTo>
                    <a:pt x="805880" y="1906212"/>
                  </a:lnTo>
                  <a:lnTo>
                    <a:pt x="853485" y="1919781"/>
                  </a:lnTo>
                  <a:lnTo>
                    <a:pt x="901961" y="1931881"/>
                  </a:lnTo>
                  <a:lnTo>
                    <a:pt x="951264" y="1942479"/>
                  </a:lnTo>
                  <a:lnTo>
                    <a:pt x="1001350" y="1951541"/>
                  </a:lnTo>
                  <a:lnTo>
                    <a:pt x="1052176" y="1959031"/>
                  </a:lnTo>
                  <a:lnTo>
                    <a:pt x="1103697" y="1964917"/>
                  </a:lnTo>
                  <a:lnTo>
                    <a:pt x="1155871" y="1969163"/>
                  </a:lnTo>
                  <a:lnTo>
                    <a:pt x="1208653" y="1971736"/>
                  </a:lnTo>
                  <a:lnTo>
                    <a:pt x="1261999" y="1972602"/>
                  </a:lnTo>
                  <a:lnTo>
                    <a:pt x="1315354" y="1971736"/>
                  </a:lnTo>
                  <a:lnTo>
                    <a:pt x="1368145" y="1969163"/>
                  </a:lnTo>
                  <a:lnTo>
                    <a:pt x="1420327" y="1964917"/>
                  </a:lnTo>
                  <a:lnTo>
                    <a:pt x="1471856" y="1959031"/>
                  </a:lnTo>
                  <a:lnTo>
                    <a:pt x="1522690" y="1951541"/>
                  </a:lnTo>
                  <a:lnTo>
                    <a:pt x="1572783" y="1942479"/>
                  </a:lnTo>
                  <a:lnTo>
                    <a:pt x="1622093" y="1931881"/>
                  </a:lnTo>
                  <a:lnTo>
                    <a:pt x="1670575" y="1919781"/>
                  </a:lnTo>
                  <a:lnTo>
                    <a:pt x="1718186" y="1906212"/>
                  </a:lnTo>
                  <a:lnTo>
                    <a:pt x="1764882" y="1891210"/>
                  </a:lnTo>
                  <a:lnTo>
                    <a:pt x="1810618" y="1874808"/>
                  </a:lnTo>
                  <a:lnTo>
                    <a:pt x="1855352" y="1857041"/>
                  </a:lnTo>
                  <a:lnTo>
                    <a:pt x="1899040" y="1837943"/>
                  </a:lnTo>
                  <a:lnTo>
                    <a:pt x="1941637" y="1817547"/>
                  </a:lnTo>
                  <a:lnTo>
                    <a:pt x="1983100" y="1795889"/>
                  </a:lnTo>
                  <a:lnTo>
                    <a:pt x="2023385" y="1773003"/>
                  </a:lnTo>
                  <a:lnTo>
                    <a:pt x="2062449" y="1748922"/>
                  </a:lnTo>
                  <a:lnTo>
                    <a:pt x="2100247" y="1723681"/>
                  </a:lnTo>
                  <a:lnTo>
                    <a:pt x="2136735" y="1697314"/>
                  </a:lnTo>
                  <a:lnTo>
                    <a:pt x="2171871" y="1669856"/>
                  </a:lnTo>
                  <a:lnTo>
                    <a:pt x="2205610" y="1641341"/>
                  </a:lnTo>
                  <a:lnTo>
                    <a:pt x="2237908" y="1611802"/>
                  </a:lnTo>
                  <a:lnTo>
                    <a:pt x="2268722" y="1581275"/>
                  </a:lnTo>
                  <a:lnTo>
                    <a:pt x="2298007" y="1549792"/>
                  </a:lnTo>
                  <a:lnTo>
                    <a:pt x="2325721" y="1517390"/>
                  </a:lnTo>
                  <a:lnTo>
                    <a:pt x="2351818" y="1484101"/>
                  </a:lnTo>
                  <a:lnTo>
                    <a:pt x="2376256" y="1449961"/>
                  </a:lnTo>
                  <a:lnTo>
                    <a:pt x="2398991" y="1415002"/>
                  </a:lnTo>
                  <a:lnTo>
                    <a:pt x="2419979" y="1379261"/>
                  </a:lnTo>
                  <a:lnTo>
                    <a:pt x="2439175" y="1342769"/>
                  </a:lnTo>
                  <a:lnTo>
                    <a:pt x="2456537" y="1305563"/>
                  </a:lnTo>
                  <a:lnTo>
                    <a:pt x="2472020" y="1267677"/>
                  </a:lnTo>
                  <a:lnTo>
                    <a:pt x="2485581" y="1229143"/>
                  </a:lnTo>
                  <a:lnTo>
                    <a:pt x="2497176" y="1189997"/>
                  </a:lnTo>
                  <a:lnTo>
                    <a:pt x="2506761" y="1150273"/>
                  </a:lnTo>
                  <a:lnTo>
                    <a:pt x="2514292" y="1110006"/>
                  </a:lnTo>
                  <a:lnTo>
                    <a:pt x="2519725" y="1069228"/>
                  </a:lnTo>
                  <a:lnTo>
                    <a:pt x="2523017" y="1027975"/>
                  </a:lnTo>
                  <a:lnTo>
                    <a:pt x="2524125" y="986282"/>
                  </a:lnTo>
                  <a:lnTo>
                    <a:pt x="2523017" y="944590"/>
                  </a:lnTo>
                  <a:lnTo>
                    <a:pt x="2519725" y="903340"/>
                  </a:lnTo>
                  <a:lnTo>
                    <a:pt x="2514292" y="862565"/>
                  </a:lnTo>
                  <a:lnTo>
                    <a:pt x="2506761" y="822300"/>
                  </a:lnTo>
                  <a:lnTo>
                    <a:pt x="2497176" y="782579"/>
                  </a:lnTo>
                  <a:lnTo>
                    <a:pt x="2485581" y="743435"/>
                  </a:lnTo>
                  <a:lnTo>
                    <a:pt x="2472020" y="704904"/>
                  </a:lnTo>
                  <a:lnTo>
                    <a:pt x="2456537" y="667019"/>
                  </a:lnTo>
                  <a:lnTo>
                    <a:pt x="2439175" y="629814"/>
                  </a:lnTo>
                  <a:lnTo>
                    <a:pt x="2419979" y="593325"/>
                  </a:lnTo>
                  <a:lnTo>
                    <a:pt x="2398991" y="557585"/>
                  </a:lnTo>
                  <a:lnTo>
                    <a:pt x="2376256" y="522628"/>
                  </a:lnTo>
                  <a:lnTo>
                    <a:pt x="2351818" y="488489"/>
                  </a:lnTo>
                  <a:lnTo>
                    <a:pt x="2325721" y="455201"/>
                  </a:lnTo>
                  <a:lnTo>
                    <a:pt x="2298007" y="422800"/>
                  </a:lnTo>
                  <a:lnTo>
                    <a:pt x="2268722" y="391319"/>
                  </a:lnTo>
                  <a:lnTo>
                    <a:pt x="2237908" y="360792"/>
                  </a:lnTo>
                  <a:lnTo>
                    <a:pt x="2205610" y="331255"/>
                  </a:lnTo>
                  <a:lnTo>
                    <a:pt x="2171871" y="302740"/>
                  </a:lnTo>
                  <a:lnTo>
                    <a:pt x="2136735" y="275282"/>
                  </a:lnTo>
                  <a:lnTo>
                    <a:pt x="2100247" y="248916"/>
                  </a:lnTo>
                  <a:lnTo>
                    <a:pt x="2062449" y="223676"/>
                  </a:lnTo>
                  <a:lnTo>
                    <a:pt x="2023385" y="199596"/>
                  </a:lnTo>
                  <a:lnTo>
                    <a:pt x="1983100" y="176710"/>
                  </a:lnTo>
                  <a:lnTo>
                    <a:pt x="1941637" y="155052"/>
                  </a:lnTo>
                  <a:lnTo>
                    <a:pt x="1899040" y="134657"/>
                  </a:lnTo>
                  <a:lnTo>
                    <a:pt x="1855352" y="115559"/>
                  </a:lnTo>
                  <a:lnTo>
                    <a:pt x="1810618" y="97792"/>
                  </a:lnTo>
                  <a:lnTo>
                    <a:pt x="1764882" y="81390"/>
                  </a:lnTo>
                  <a:lnTo>
                    <a:pt x="1718186" y="66388"/>
                  </a:lnTo>
                  <a:lnTo>
                    <a:pt x="1670575" y="52820"/>
                  </a:lnTo>
                  <a:lnTo>
                    <a:pt x="1622093" y="40720"/>
                  </a:lnTo>
                  <a:lnTo>
                    <a:pt x="1572783" y="30122"/>
                  </a:lnTo>
                  <a:lnTo>
                    <a:pt x="1522690" y="21060"/>
                  </a:lnTo>
                  <a:lnTo>
                    <a:pt x="1471856" y="13570"/>
                  </a:lnTo>
                  <a:lnTo>
                    <a:pt x="1420327" y="7684"/>
                  </a:lnTo>
                  <a:lnTo>
                    <a:pt x="1368145" y="3438"/>
                  </a:lnTo>
                  <a:lnTo>
                    <a:pt x="1315354" y="865"/>
                  </a:lnTo>
                  <a:lnTo>
                    <a:pt x="126199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9563354" y="4592573"/>
              <a:ext cx="2524125" cy="1972945"/>
            </a:xfrm>
            <a:custGeom>
              <a:avLst/>
              <a:gdLst/>
              <a:ahLst/>
              <a:cxnLst/>
              <a:rect l="l" t="t" r="r" b="b"/>
              <a:pathLst>
                <a:path w="2524125" h="1972945">
                  <a:moveTo>
                    <a:pt x="0" y="986282"/>
                  </a:moveTo>
                  <a:lnTo>
                    <a:pt x="1107" y="944590"/>
                  </a:lnTo>
                  <a:lnTo>
                    <a:pt x="4399" y="903340"/>
                  </a:lnTo>
                  <a:lnTo>
                    <a:pt x="9832" y="862565"/>
                  </a:lnTo>
                  <a:lnTo>
                    <a:pt x="17363" y="822300"/>
                  </a:lnTo>
                  <a:lnTo>
                    <a:pt x="26948" y="782579"/>
                  </a:lnTo>
                  <a:lnTo>
                    <a:pt x="38543" y="743435"/>
                  </a:lnTo>
                  <a:lnTo>
                    <a:pt x="52103" y="704904"/>
                  </a:lnTo>
                  <a:lnTo>
                    <a:pt x="67586" y="667019"/>
                  </a:lnTo>
                  <a:lnTo>
                    <a:pt x="84947" y="629814"/>
                  </a:lnTo>
                  <a:lnTo>
                    <a:pt x="104143" y="593325"/>
                  </a:lnTo>
                  <a:lnTo>
                    <a:pt x="125130" y="557585"/>
                  </a:lnTo>
                  <a:lnTo>
                    <a:pt x="147864" y="522628"/>
                  </a:lnTo>
                  <a:lnTo>
                    <a:pt x="172301" y="488489"/>
                  </a:lnTo>
                  <a:lnTo>
                    <a:pt x="198397" y="455201"/>
                  </a:lnTo>
                  <a:lnTo>
                    <a:pt x="226110" y="422800"/>
                  </a:lnTo>
                  <a:lnTo>
                    <a:pt x="255393" y="391319"/>
                  </a:lnTo>
                  <a:lnTo>
                    <a:pt x="286205" y="360792"/>
                  </a:lnTo>
                  <a:lnTo>
                    <a:pt x="318502" y="331255"/>
                  </a:lnTo>
                  <a:lnTo>
                    <a:pt x="352238" y="302740"/>
                  </a:lnTo>
                  <a:lnTo>
                    <a:pt x="387371" y="275282"/>
                  </a:lnTo>
                  <a:lnTo>
                    <a:pt x="423857" y="248916"/>
                  </a:lnTo>
                  <a:lnTo>
                    <a:pt x="461652" y="223676"/>
                  </a:lnTo>
                  <a:lnTo>
                    <a:pt x="500713" y="199596"/>
                  </a:lnTo>
                  <a:lnTo>
                    <a:pt x="540994" y="176710"/>
                  </a:lnTo>
                  <a:lnTo>
                    <a:pt x="582453" y="155052"/>
                  </a:lnTo>
                  <a:lnTo>
                    <a:pt x="625046" y="134657"/>
                  </a:lnTo>
                  <a:lnTo>
                    <a:pt x="668729" y="115559"/>
                  </a:lnTo>
                  <a:lnTo>
                    <a:pt x="713459" y="97792"/>
                  </a:lnTo>
                  <a:lnTo>
                    <a:pt x="759190" y="81390"/>
                  </a:lnTo>
                  <a:lnTo>
                    <a:pt x="805880" y="66388"/>
                  </a:lnTo>
                  <a:lnTo>
                    <a:pt x="853485" y="52820"/>
                  </a:lnTo>
                  <a:lnTo>
                    <a:pt x="901961" y="40720"/>
                  </a:lnTo>
                  <a:lnTo>
                    <a:pt x="951264" y="30122"/>
                  </a:lnTo>
                  <a:lnTo>
                    <a:pt x="1001350" y="21060"/>
                  </a:lnTo>
                  <a:lnTo>
                    <a:pt x="1052176" y="13570"/>
                  </a:lnTo>
                  <a:lnTo>
                    <a:pt x="1103697" y="7684"/>
                  </a:lnTo>
                  <a:lnTo>
                    <a:pt x="1155871" y="3438"/>
                  </a:lnTo>
                  <a:lnTo>
                    <a:pt x="1208653" y="865"/>
                  </a:lnTo>
                  <a:lnTo>
                    <a:pt x="1261999" y="0"/>
                  </a:lnTo>
                  <a:lnTo>
                    <a:pt x="1315354" y="865"/>
                  </a:lnTo>
                  <a:lnTo>
                    <a:pt x="1368145" y="3438"/>
                  </a:lnTo>
                  <a:lnTo>
                    <a:pt x="1420327" y="7684"/>
                  </a:lnTo>
                  <a:lnTo>
                    <a:pt x="1471856" y="13570"/>
                  </a:lnTo>
                  <a:lnTo>
                    <a:pt x="1522690" y="21060"/>
                  </a:lnTo>
                  <a:lnTo>
                    <a:pt x="1572783" y="30122"/>
                  </a:lnTo>
                  <a:lnTo>
                    <a:pt x="1622093" y="40720"/>
                  </a:lnTo>
                  <a:lnTo>
                    <a:pt x="1670575" y="52820"/>
                  </a:lnTo>
                  <a:lnTo>
                    <a:pt x="1718186" y="66388"/>
                  </a:lnTo>
                  <a:lnTo>
                    <a:pt x="1764882" y="81390"/>
                  </a:lnTo>
                  <a:lnTo>
                    <a:pt x="1810618" y="97792"/>
                  </a:lnTo>
                  <a:lnTo>
                    <a:pt x="1855352" y="115559"/>
                  </a:lnTo>
                  <a:lnTo>
                    <a:pt x="1899040" y="134657"/>
                  </a:lnTo>
                  <a:lnTo>
                    <a:pt x="1941637" y="155052"/>
                  </a:lnTo>
                  <a:lnTo>
                    <a:pt x="1983100" y="176710"/>
                  </a:lnTo>
                  <a:lnTo>
                    <a:pt x="2023385" y="199596"/>
                  </a:lnTo>
                  <a:lnTo>
                    <a:pt x="2062449" y="223676"/>
                  </a:lnTo>
                  <a:lnTo>
                    <a:pt x="2100247" y="248916"/>
                  </a:lnTo>
                  <a:lnTo>
                    <a:pt x="2136735" y="275282"/>
                  </a:lnTo>
                  <a:lnTo>
                    <a:pt x="2171871" y="302740"/>
                  </a:lnTo>
                  <a:lnTo>
                    <a:pt x="2205610" y="331255"/>
                  </a:lnTo>
                  <a:lnTo>
                    <a:pt x="2237908" y="360792"/>
                  </a:lnTo>
                  <a:lnTo>
                    <a:pt x="2268722" y="391319"/>
                  </a:lnTo>
                  <a:lnTo>
                    <a:pt x="2298007" y="422800"/>
                  </a:lnTo>
                  <a:lnTo>
                    <a:pt x="2325721" y="455201"/>
                  </a:lnTo>
                  <a:lnTo>
                    <a:pt x="2351818" y="488489"/>
                  </a:lnTo>
                  <a:lnTo>
                    <a:pt x="2376256" y="522628"/>
                  </a:lnTo>
                  <a:lnTo>
                    <a:pt x="2398991" y="557585"/>
                  </a:lnTo>
                  <a:lnTo>
                    <a:pt x="2419979" y="593325"/>
                  </a:lnTo>
                  <a:lnTo>
                    <a:pt x="2439175" y="629814"/>
                  </a:lnTo>
                  <a:lnTo>
                    <a:pt x="2456537" y="667019"/>
                  </a:lnTo>
                  <a:lnTo>
                    <a:pt x="2472020" y="704904"/>
                  </a:lnTo>
                  <a:lnTo>
                    <a:pt x="2485581" y="743435"/>
                  </a:lnTo>
                  <a:lnTo>
                    <a:pt x="2497176" y="782579"/>
                  </a:lnTo>
                  <a:lnTo>
                    <a:pt x="2506761" y="822300"/>
                  </a:lnTo>
                  <a:lnTo>
                    <a:pt x="2514292" y="862565"/>
                  </a:lnTo>
                  <a:lnTo>
                    <a:pt x="2519725" y="903340"/>
                  </a:lnTo>
                  <a:lnTo>
                    <a:pt x="2523017" y="944590"/>
                  </a:lnTo>
                  <a:lnTo>
                    <a:pt x="2524125" y="986282"/>
                  </a:lnTo>
                  <a:lnTo>
                    <a:pt x="2523017" y="1027975"/>
                  </a:lnTo>
                  <a:lnTo>
                    <a:pt x="2519725" y="1069228"/>
                  </a:lnTo>
                  <a:lnTo>
                    <a:pt x="2514292" y="1110006"/>
                  </a:lnTo>
                  <a:lnTo>
                    <a:pt x="2506761" y="1150273"/>
                  </a:lnTo>
                  <a:lnTo>
                    <a:pt x="2497176" y="1189997"/>
                  </a:lnTo>
                  <a:lnTo>
                    <a:pt x="2485581" y="1229143"/>
                  </a:lnTo>
                  <a:lnTo>
                    <a:pt x="2472020" y="1267677"/>
                  </a:lnTo>
                  <a:lnTo>
                    <a:pt x="2456537" y="1305563"/>
                  </a:lnTo>
                  <a:lnTo>
                    <a:pt x="2439175" y="1342769"/>
                  </a:lnTo>
                  <a:lnTo>
                    <a:pt x="2419979" y="1379261"/>
                  </a:lnTo>
                  <a:lnTo>
                    <a:pt x="2398991" y="1415002"/>
                  </a:lnTo>
                  <a:lnTo>
                    <a:pt x="2376256" y="1449961"/>
                  </a:lnTo>
                  <a:lnTo>
                    <a:pt x="2351818" y="1484101"/>
                  </a:lnTo>
                  <a:lnTo>
                    <a:pt x="2325721" y="1517390"/>
                  </a:lnTo>
                  <a:lnTo>
                    <a:pt x="2298007" y="1549792"/>
                  </a:lnTo>
                  <a:lnTo>
                    <a:pt x="2268722" y="1581275"/>
                  </a:lnTo>
                  <a:lnTo>
                    <a:pt x="2237908" y="1611802"/>
                  </a:lnTo>
                  <a:lnTo>
                    <a:pt x="2205610" y="1641341"/>
                  </a:lnTo>
                  <a:lnTo>
                    <a:pt x="2171871" y="1669856"/>
                  </a:lnTo>
                  <a:lnTo>
                    <a:pt x="2136735" y="1697314"/>
                  </a:lnTo>
                  <a:lnTo>
                    <a:pt x="2100247" y="1723681"/>
                  </a:lnTo>
                  <a:lnTo>
                    <a:pt x="2062449" y="1748922"/>
                  </a:lnTo>
                  <a:lnTo>
                    <a:pt x="2023385" y="1773003"/>
                  </a:lnTo>
                  <a:lnTo>
                    <a:pt x="1983100" y="1795889"/>
                  </a:lnTo>
                  <a:lnTo>
                    <a:pt x="1941637" y="1817547"/>
                  </a:lnTo>
                  <a:lnTo>
                    <a:pt x="1899040" y="1837943"/>
                  </a:lnTo>
                  <a:lnTo>
                    <a:pt x="1855352" y="1857041"/>
                  </a:lnTo>
                  <a:lnTo>
                    <a:pt x="1810618" y="1874808"/>
                  </a:lnTo>
                  <a:lnTo>
                    <a:pt x="1764882" y="1891210"/>
                  </a:lnTo>
                  <a:lnTo>
                    <a:pt x="1718186" y="1906212"/>
                  </a:lnTo>
                  <a:lnTo>
                    <a:pt x="1670575" y="1919781"/>
                  </a:lnTo>
                  <a:lnTo>
                    <a:pt x="1622093" y="1931881"/>
                  </a:lnTo>
                  <a:lnTo>
                    <a:pt x="1572783" y="1942479"/>
                  </a:lnTo>
                  <a:lnTo>
                    <a:pt x="1522690" y="1951541"/>
                  </a:lnTo>
                  <a:lnTo>
                    <a:pt x="1471856" y="1959031"/>
                  </a:lnTo>
                  <a:lnTo>
                    <a:pt x="1420327" y="1964917"/>
                  </a:lnTo>
                  <a:lnTo>
                    <a:pt x="1368145" y="1969163"/>
                  </a:lnTo>
                  <a:lnTo>
                    <a:pt x="1315354" y="1971736"/>
                  </a:lnTo>
                  <a:lnTo>
                    <a:pt x="1261999" y="1972602"/>
                  </a:lnTo>
                  <a:lnTo>
                    <a:pt x="1208653" y="1971736"/>
                  </a:lnTo>
                  <a:lnTo>
                    <a:pt x="1155871" y="1969163"/>
                  </a:lnTo>
                  <a:lnTo>
                    <a:pt x="1103697" y="1964917"/>
                  </a:lnTo>
                  <a:lnTo>
                    <a:pt x="1052176" y="1959031"/>
                  </a:lnTo>
                  <a:lnTo>
                    <a:pt x="1001350" y="1951541"/>
                  </a:lnTo>
                  <a:lnTo>
                    <a:pt x="951264" y="1942479"/>
                  </a:lnTo>
                  <a:lnTo>
                    <a:pt x="901961" y="1931881"/>
                  </a:lnTo>
                  <a:lnTo>
                    <a:pt x="853485" y="1919781"/>
                  </a:lnTo>
                  <a:lnTo>
                    <a:pt x="805880" y="1906212"/>
                  </a:lnTo>
                  <a:lnTo>
                    <a:pt x="759190" y="1891210"/>
                  </a:lnTo>
                  <a:lnTo>
                    <a:pt x="713459" y="1874808"/>
                  </a:lnTo>
                  <a:lnTo>
                    <a:pt x="668729" y="1857041"/>
                  </a:lnTo>
                  <a:lnTo>
                    <a:pt x="625046" y="1837943"/>
                  </a:lnTo>
                  <a:lnTo>
                    <a:pt x="582453" y="1817547"/>
                  </a:lnTo>
                  <a:lnTo>
                    <a:pt x="540994" y="1795889"/>
                  </a:lnTo>
                  <a:lnTo>
                    <a:pt x="500713" y="1773003"/>
                  </a:lnTo>
                  <a:lnTo>
                    <a:pt x="461652" y="1748922"/>
                  </a:lnTo>
                  <a:lnTo>
                    <a:pt x="423857" y="1723681"/>
                  </a:lnTo>
                  <a:lnTo>
                    <a:pt x="387371" y="1697314"/>
                  </a:lnTo>
                  <a:lnTo>
                    <a:pt x="352238" y="1669856"/>
                  </a:lnTo>
                  <a:lnTo>
                    <a:pt x="318502" y="1641341"/>
                  </a:lnTo>
                  <a:lnTo>
                    <a:pt x="286205" y="1611802"/>
                  </a:lnTo>
                  <a:lnTo>
                    <a:pt x="255393" y="1581275"/>
                  </a:lnTo>
                  <a:lnTo>
                    <a:pt x="226110" y="1549792"/>
                  </a:lnTo>
                  <a:lnTo>
                    <a:pt x="198397" y="1517390"/>
                  </a:lnTo>
                  <a:lnTo>
                    <a:pt x="172301" y="1484101"/>
                  </a:lnTo>
                  <a:lnTo>
                    <a:pt x="147864" y="1449961"/>
                  </a:lnTo>
                  <a:lnTo>
                    <a:pt x="125130" y="1415002"/>
                  </a:lnTo>
                  <a:lnTo>
                    <a:pt x="104143" y="1379261"/>
                  </a:lnTo>
                  <a:lnTo>
                    <a:pt x="84947" y="1342769"/>
                  </a:lnTo>
                  <a:lnTo>
                    <a:pt x="67586" y="1305563"/>
                  </a:lnTo>
                  <a:lnTo>
                    <a:pt x="52103" y="1267677"/>
                  </a:lnTo>
                  <a:lnTo>
                    <a:pt x="38543" y="1229143"/>
                  </a:lnTo>
                  <a:lnTo>
                    <a:pt x="26948" y="1189997"/>
                  </a:lnTo>
                  <a:lnTo>
                    <a:pt x="17363" y="1150273"/>
                  </a:lnTo>
                  <a:lnTo>
                    <a:pt x="9832" y="1110006"/>
                  </a:lnTo>
                  <a:lnTo>
                    <a:pt x="4399" y="1069228"/>
                  </a:lnTo>
                  <a:lnTo>
                    <a:pt x="1107" y="1027975"/>
                  </a:lnTo>
                  <a:lnTo>
                    <a:pt x="0" y="986282"/>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object 18"/>
          <p:cNvGrpSpPr/>
          <p:nvPr/>
        </p:nvGrpSpPr>
        <p:grpSpPr>
          <a:xfrm>
            <a:off x="85528" y="2359532"/>
            <a:ext cx="2249170" cy="2041525"/>
            <a:chOff x="85528" y="2359532"/>
            <a:chExt cx="2249170" cy="2041525"/>
          </a:xfrm>
        </p:grpSpPr>
        <p:sp>
          <p:nvSpPr>
            <p:cNvPr id="19" name="object 19"/>
            <p:cNvSpPr/>
            <p:nvPr/>
          </p:nvSpPr>
          <p:spPr>
            <a:xfrm>
              <a:off x="104578" y="2378582"/>
              <a:ext cx="2211070" cy="2003425"/>
            </a:xfrm>
            <a:custGeom>
              <a:avLst/>
              <a:gdLst/>
              <a:ahLst/>
              <a:cxnLst/>
              <a:rect l="l" t="t" r="r" b="b"/>
              <a:pathLst>
                <a:path w="2211070" h="2003425">
                  <a:moveTo>
                    <a:pt x="1105287" y="0"/>
                  </a:moveTo>
                  <a:lnTo>
                    <a:pt x="1054693" y="1030"/>
                  </a:lnTo>
                  <a:lnTo>
                    <a:pt x="1004682" y="4093"/>
                  </a:lnTo>
                  <a:lnTo>
                    <a:pt x="955305" y="9143"/>
                  </a:lnTo>
                  <a:lnTo>
                    <a:pt x="906609" y="16137"/>
                  </a:lnTo>
                  <a:lnTo>
                    <a:pt x="858643" y="25030"/>
                  </a:lnTo>
                  <a:lnTo>
                    <a:pt x="811456" y="35778"/>
                  </a:lnTo>
                  <a:lnTo>
                    <a:pt x="765097" y="48336"/>
                  </a:lnTo>
                  <a:lnTo>
                    <a:pt x="719614" y="62662"/>
                  </a:lnTo>
                  <a:lnTo>
                    <a:pt x="675057" y="78710"/>
                  </a:lnTo>
                  <a:lnTo>
                    <a:pt x="631474" y="96436"/>
                  </a:lnTo>
                  <a:lnTo>
                    <a:pt x="588914" y="115796"/>
                  </a:lnTo>
                  <a:lnTo>
                    <a:pt x="547425" y="136746"/>
                  </a:lnTo>
                  <a:lnTo>
                    <a:pt x="507057" y="159241"/>
                  </a:lnTo>
                  <a:lnTo>
                    <a:pt x="467858" y="183238"/>
                  </a:lnTo>
                  <a:lnTo>
                    <a:pt x="429877" y="208691"/>
                  </a:lnTo>
                  <a:lnTo>
                    <a:pt x="393162" y="235558"/>
                  </a:lnTo>
                  <a:lnTo>
                    <a:pt x="357763" y="263794"/>
                  </a:lnTo>
                  <a:lnTo>
                    <a:pt x="323729" y="293354"/>
                  </a:lnTo>
                  <a:lnTo>
                    <a:pt x="291107" y="324194"/>
                  </a:lnTo>
                  <a:lnTo>
                    <a:pt x="259948" y="356270"/>
                  </a:lnTo>
                  <a:lnTo>
                    <a:pt x="230299" y="389538"/>
                  </a:lnTo>
                  <a:lnTo>
                    <a:pt x="202209" y="423954"/>
                  </a:lnTo>
                  <a:lnTo>
                    <a:pt x="175727" y="459474"/>
                  </a:lnTo>
                  <a:lnTo>
                    <a:pt x="150903" y="496052"/>
                  </a:lnTo>
                  <a:lnTo>
                    <a:pt x="127784" y="533646"/>
                  </a:lnTo>
                  <a:lnTo>
                    <a:pt x="106419" y="572210"/>
                  </a:lnTo>
                  <a:lnTo>
                    <a:pt x="86858" y="611701"/>
                  </a:lnTo>
                  <a:lnTo>
                    <a:pt x="69149" y="652074"/>
                  </a:lnTo>
                  <a:lnTo>
                    <a:pt x="53340" y="693286"/>
                  </a:lnTo>
                  <a:lnTo>
                    <a:pt x="39481" y="735291"/>
                  </a:lnTo>
                  <a:lnTo>
                    <a:pt x="27620" y="778047"/>
                  </a:lnTo>
                  <a:lnTo>
                    <a:pt x="17807" y="821507"/>
                  </a:lnTo>
                  <a:lnTo>
                    <a:pt x="10089" y="865629"/>
                  </a:lnTo>
                  <a:lnTo>
                    <a:pt x="4516" y="910369"/>
                  </a:lnTo>
                  <a:lnTo>
                    <a:pt x="1137" y="955681"/>
                  </a:lnTo>
                  <a:lnTo>
                    <a:pt x="0" y="1001521"/>
                  </a:lnTo>
                  <a:lnTo>
                    <a:pt x="1137" y="1047373"/>
                  </a:lnTo>
                  <a:lnTo>
                    <a:pt x="4516" y="1092694"/>
                  </a:lnTo>
                  <a:lnTo>
                    <a:pt x="10089" y="1137443"/>
                  </a:lnTo>
                  <a:lnTo>
                    <a:pt x="17807" y="1181574"/>
                  </a:lnTo>
                  <a:lnTo>
                    <a:pt x="27620" y="1225042"/>
                  </a:lnTo>
                  <a:lnTo>
                    <a:pt x="39481" y="1267805"/>
                  </a:lnTo>
                  <a:lnTo>
                    <a:pt x="53340" y="1309818"/>
                  </a:lnTo>
                  <a:lnTo>
                    <a:pt x="69149" y="1351036"/>
                  </a:lnTo>
                  <a:lnTo>
                    <a:pt x="86858" y="1391415"/>
                  </a:lnTo>
                  <a:lnTo>
                    <a:pt x="106419" y="1430912"/>
                  </a:lnTo>
                  <a:lnTo>
                    <a:pt x="127784" y="1469482"/>
                  </a:lnTo>
                  <a:lnTo>
                    <a:pt x="150903" y="1507080"/>
                  </a:lnTo>
                  <a:lnTo>
                    <a:pt x="175727" y="1543663"/>
                  </a:lnTo>
                  <a:lnTo>
                    <a:pt x="202209" y="1579187"/>
                  </a:lnTo>
                  <a:lnTo>
                    <a:pt x="230299" y="1613606"/>
                  </a:lnTo>
                  <a:lnTo>
                    <a:pt x="259948" y="1646878"/>
                  </a:lnTo>
                  <a:lnTo>
                    <a:pt x="291107" y="1678957"/>
                  </a:lnTo>
                  <a:lnTo>
                    <a:pt x="323729" y="1709800"/>
                  </a:lnTo>
                  <a:lnTo>
                    <a:pt x="357763" y="1739363"/>
                  </a:lnTo>
                  <a:lnTo>
                    <a:pt x="393162" y="1767601"/>
                  </a:lnTo>
                  <a:lnTo>
                    <a:pt x="429877" y="1794469"/>
                  </a:lnTo>
                  <a:lnTo>
                    <a:pt x="467858" y="1819925"/>
                  </a:lnTo>
                  <a:lnTo>
                    <a:pt x="507057" y="1843923"/>
                  </a:lnTo>
                  <a:lnTo>
                    <a:pt x="547425" y="1866420"/>
                  </a:lnTo>
                  <a:lnTo>
                    <a:pt x="588914" y="1887371"/>
                  </a:lnTo>
                  <a:lnTo>
                    <a:pt x="631474" y="1906732"/>
                  </a:lnTo>
                  <a:lnTo>
                    <a:pt x="675057" y="1924458"/>
                  </a:lnTo>
                  <a:lnTo>
                    <a:pt x="719614" y="1940507"/>
                  </a:lnTo>
                  <a:lnTo>
                    <a:pt x="765097" y="1954833"/>
                  </a:lnTo>
                  <a:lnTo>
                    <a:pt x="811456" y="1967392"/>
                  </a:lnTo>
                  <a:lnTo>
                    <a:pt x="858643" y="1978140"/>
                  </a:lnTo>
                  <a:lnTo>
                    <a:pt x="906609" y="1987033"/>
                  </a:lnTo>
                  <a:lnTo>
                    <a:pt x="955305" y="1994027"/>
                  </a:lnTo>
                  <a:lnTo>
                    <a:pt x="1004682" y="1999077"/>
                  </a:lnTo>
                  <a:lnTo>
                    <a:pt x="1054693" y="2002140"/>
                  </a:lnTo>
                  <a:lnTo>
                    <a:pt x="1105287" y="2003170"/>
                  </a:lnTo>
                  <a:lnTo>
                    <a:pt x="1155880" y="2002140"/>
                  </a:lnTo>
                  <a:lnTo>
                    <a:pt x="1205890" y="1999077"/>
                  </a:lnTo>
                  <a:lnTo>
                    <a:pt x="1255267" y="1994027"/>
                  </a:lnTo>
                  <a:lnTo>
                    <a:pt x="1303964" y="1987033"/>
                  </a:lnTo>
                  <a:lnTo>
                    <a:pt x="1351930" y="1978140"/>
                  </a:lnTo>
                  <a:lnTo>
                    <a:pt x="1399118" y="1967392"/>
                  </a:lnTo>
                  <a:lnTo>
                    <a:pt x="1445478" y="1954833"/>
                  </a:lnTo>
                  <a:lnTo>
                    <a:pt x="1490961" y="1940507"/>
                  </a:lnTo>
                  <a:lnTo>
                    <a:pt x="1535520" y="1924458"/>
                  </a:lnTo>
                  <a:lnTo>
                    <a:pt x="1579105" y="1906732"/>
                  </a:lnTo>
                  <a:lnTo>
                    <a:pt x="1621667" y="1887371"/>
                  </a:lnTo>
                  <a:lnTo>
                    <a:pt x="1663158" y="1866420"/>
                  </a:lnTo>
                  <a:lnTo>
                    <a:pt x="1703528" y="1843923"/>
                  </a:lnTo>
                  <a:lnTo>
                    <a:pt x="1742730" y="1819925"/>
                  </a:lnTo>
                  <a:lnTo>
                    <a:pt x="1780713" y="1794469"/>
                  </a:lnTo>
                  <a:lnTo>
                    <a:pt x="1817430" y="1767601"/>
                  </a:lnTo>
                  <a:lnTo>
                    <a:pt x="1852831" y="1739363"/>
                  </a:lnTo>
                  <a:lnTo>
                    <a:pt x="1886869" y="1709800"/>
                  </a:lnTo>
                  <a:lnTo>
                    <a:pt x="1919493" y="1678957"/>
                  </a:lnTo>
                  <a:lnTo>
                    <a:pt x="1950655" y="1646878"/>
                  </a:lnTo>
                  <a:lnTo>
                    <a:pt x="1980307" y="1613606"/>
                  </a:lnTo>
                  <a:lnTo>
                    <a:pt x="2008399" y="1579187"/>
                  </a:lnTo>
                  <a:lnTo>
                    <a:pt x="2034883" y="1543663"/>
                  </a:lnTo>
                  <a:lnTo>
                    <a:pt x="2059711" y="1507080"/>
                  </a:lnTo>
                  <a:lnTo>
                    <a:pt x="2082832" y="1469482"/>
                  </a:lnTo>
                  <a:lnTo>
                    <a:pt x="2104199" y="1430912"/>
                  </a:lnTo>
                  <a:lnTo>
                    <a:pt x="2123762" y="1391415"/>
                  </a:lnTo>
                  <a:lnTo>
                    <a:pt x="2141474" y="1351036"/>
                  </a:lnTo>
                  <a:lnTo>
                    <a:pt x="2157284" y="1309818"/>
                  </a:lnTo>
                  <a:lnTo>
                    <a:pt x="2171145" y="1267805"/>
                  </a:lnTo>
                  <a:lnTo>
                    <a:pt x="2183007" y="1225042"/>
                  </a:lnTo>
                  <a:lnTo>
                    <a:pt x="2192821" y="1181574"/>
                  </a:lnTo>
                  <a:lnTo>
                    <a:pt x="2200540" y="1137443"/>
                  </a:lnTo>
                  <a:lnTo>
                    <a:pt x="2206114" y="1092694"/>
                  </a:lnTo>
                  <a:lnTo>
                    <a:pt x="2209494" y="1047373"/>
                  </a:lnTo>
                  <a:lnTo>
                    <a:pt x="2210631" y="1001521"/>
                  </a:lnTo>
                  <a:lnTo>
                    <a:pt x="2209494" y="955681"/>
                  </a:lnTo>
                  <a:lnTo>
                    <a:pt x="2206114" y="910369"/>
                  </a:lnTo>
                  <a:lnTo>
                    <a:pt x="2200540" y="865629"/>
                  </a:lnTo>
                  <a:lnTo>
                    <a:pt x="2192821" y="821507"/>
                  </a:lnTo>
                  <a:lnTo>
                    <a:pt x="2183007" y="778047"/>
                  </a:lnTo>
                  <a:lnTo>
                    <a:pt x="2171145" y="735291"/>
                  </a:lnTo>
                  <a:lnTo>
                    <a:pt x="2157284" y="693286"/>
                  </a:lnTo>
                  <a:lnTo>
                    <a:pt x="2141474" y="652074"/>
                  </a:lnTo>
                  <a:lnTo>
                    <a:pt x="2123762" y="611701"/>
                  </a:lnTo>
                  <a:lnTo>
                    <a:pt x="2104199" y="572210"/>
                  </a:lnTo>
                  <a:lnTo>
                    <a:pt x="2082832" y="533646"/>
                  </a:lnTo>
                  <a:lnTo>
                    <a:pt x="2059711" y="496052"/>
                  </a:lnTo>
                  <a:lnTo>
                    <a:pt x="2034883" y="459474"/>
                  </a:lnTo>
                  <a:lnTo>
                    <a:pt x="2008399" y="423954"/>
                  </a:lnTo>
                  <a:lnTo>
                    <a:pt x="1980307" y="389538"/>
                  </a:lnTo>
                  <a:lnTo>
                    <a:pt x="1950655" y="356270"/>
                  </a:lnTo>
                  <a:lnTo>
                    <a:pt x="1919493" y="324194"/>
                  </a:lnTo>
                  <a:lnTo>
                    <a:pt x="1886869" y="293354"/>
                  </a:lnTo>
                  <a:lnTo>
                    <a:pt x="1852831" y="263794"/>
                  </a:lnTo>
                  <a:lnTo>
                    <a:pt x="1817430" y="235558"/>
                  </a:lnTo>
                  <a:lnTo>
                    <a:pt x="1780713" y="208691"/>
                  </a:lnTo>
                  <a:lnTo>
                    <a:pt x="1742730" y="183238"/>
                  </a:lnTo>
                  <a:lnTo>
                    <a:pt x="1703528" y="159241"/>
                  </a:lnTo>
                  <a:lnTo>
                    <a:pt x="1663158" y="136746"/>
                  </a:lnTo>
                  <a:lnTo>
                    <a:pt x="1621667" y="115796"/>
                  </a:lnTo>
                  <a:lnTo>
                    <a:pt x="1579105" y="96436"/>
                  </a:lnTo>
                  <a:lnTo>
                    <a:pt x="1535520" y="78710"/>
                  </a:lnTo>
                  <a:lnTo>
                    <a:pt x="1490961" y="62662"/>
                  </a:lnTo>
                  <a:lnTo>
                    <a:pt x="1445478" y="48336"/>
                  </a:lnTo>
                  <a:lnTo>
                    <a:pt x="1399118" y="35778"/>
                  </a:lnTo>
                  <a:lnTo>
                    <a:pt x="1351930" y="25030"/>
                  </a:lnTo>
                  <a:lnTo>
                    <a:pt x="1303964" y="16137"/>
                  </a:lnTo>
                  <a:lnTo>
                    <a:pt x="1255267" y="9143"/>
                  </a:lnTo>
                  <a:lnTo>
                    <a:pt x="1205890" y="4093"/>
                  </a:lnTo>
                  <a:lnTo>
                    <a:pt x="1155880" y="1030"/>
                  </a:lnTo>
                  <a:lnTo>
                    <a:pt x="110528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104578" y="2378582"/>
              <a:ext cx="2211070" cy="2003425"/>
            </a:xfrm>
            <a:custGeom>
              <a:avLst/>
              <a:gdLst/>
              <a:ahLst/>
              <a:cxnLst/>
              <a:rect l="l" t="t" r="r" b="b"/>
              <a:pathLst>
                <a:path w="2211070" h="2003425">
                  <a:moveTo>
                    <a:pt x="0" y="1001521"/>
                  </a:moveTo>
                  <a:lnTo>
                    <a:pt x="1137" y="955681"/>
                  </a:lnTo>
                  <a:lnTo>
                    <a:pt x="4516" y="910369"/>
                  </a:lnTo>
                  <a:lnTo>
                    <a:pt x="10089" y="865629"/>
                  </a:lnTo>
                  <a:lnTo>
                    <a:pt x="17807" y="821507"/>
                  </a:lnTo>
                  <a:lnTo>
                    <a:pt x="27620" y="778047"/>
                  </a:lnTo>
                  <a:lnTo>
                    <a:pt x="39481" y="735291"/>
                  </a:lnTo>
                  <a:lnTo>
                    <a:pt x="53340" y="693286"/>
                  </a:lnTo>
                  <a:lnTo>
                    <a:pt x="69149" y="652074"/>
                  </a:lnTo>
                  <a:lnTo>
                    <a:pt x="86858" y="611701"/>
                  </a:lnTo>
                  <a:lnTo>
                    <a:pt x="106419" y="572210"/>
                  </a:lnTo>
                  <a:lnTo>
                    <a:pt x="127784" y="533646"/>
                  </a:lnTo>
                  <a:lnTo>
                    <a:pt x="150903" y="496052"/>
                  </a:lnTo>
                  <a:lnTo>
                    <a:pt x="175727" y="459474"/>
                  </a:lnTo>
                  <a:lnTo>
                    <a:pt x="202209" y="423954"/>
                  </a:lnTo>
                  <a:lnTo>
                    <a:pt x="230299" y="389538"/>
                  </a:lnTo>
                  <a:lnTo>
                    <a:pt x="259948" y="356270"/>
                  </a:lnTo>
                  <a:lnTo>
                    <a:pt x="291107" y="324194"/>
                  </a:lnTo>
                  <a:lnTo>
                    <a:pt x="323729" y="293354"/>
                  </a:lnTo>
                  <a:lnTo>
                    <a:pt x="357763" y="263794"/>
                  </a:lnTo>
                  <a:lnTo>
                    <a:pt x="393162" y="235558"/>
                  </a:lnTo>
                  <a:lnTo>
                    <a:pt x="429877" y="208691"/>
                  </a:lnTo>
                  <a:lnTo>
                    <a:pt x="467858" y="183238"/>
                  </a:lnTo>
                  <a:lnTo>
                    <a:pt x="507057" y="159241"/>
                  </a:lnTo>
                  <a:lnTo>
                    <a:pt x="547425" y="136746"/>
                  </a:lnTo>
                  <a:lnTo>
                    <a:pt x="588914" y="115796"/>
                  </a:lnTo>
                  <a:lnTo>
                    <a:pt x="631474" y="96436"/>
                  </a:lnTo>
                  <a:lnTo>
                    <a:pt x="675057" y="78710"/>
                  </a:lnTo>
                  <a:lnTo>
                    <a:pt x="719614" y="62662"/>
                  </a:lnTo>
                  <a:lnTo>
                    <a:pt x="765097" y="48336"/>
                  </a:lnTo>
                  <a:lnTo>
                    <a:pt x="811456" y="35778"/>
                  </a:lnTo>
                  <a:lnTo>
                    <a:pt x="858643" y="25030"/>
                  </a:lnTo>
                  <a:lnTo>
                    <a:pt x="906609" y="16137"/>
                  </a:lnTo>
                  <a:lnTo>
                    <a:pt x="955305" y="9143"/>
                  </a:lnTo>
                  <a:lnTo>
                    <a:pt x="1004682" y="4093"/>
                  </a:lnTo>
                  <a:lnTo>
                    <a:pt x="1054693" y="1030"/>
                  </a:lnTo>
                  <a:lnTo>
                    <a:pt x="1105287" y="0"/>
                  </a:lnTo>
                  <a:lnTo>
                    <a:pt x="1155880" y="1030"/>
                  </a:lnTo>
                  <a:lnTo>
                    <a:pt x="1205890" y="4093"/>
                  </a:lnTo>
                  <a:lnTo>
                    <a:pt x="1255267" y="9143"/>
                  </a:lnTo>
                  <a:lnTo>
                    <a:pt x="1303964" y="16137"/>
                  </a:lnTo>
                  <a:lnTo>
                    <a:pt x="1351930" y="25030"/>
                  </a:lnTo>
                  <a:lnTo>
                    <a:pt x="1399118" y="35778"/>
                  </a:lnTo>
                  <a:lnTo>
                    <a:pt x="1445478" y="48336"/>
                  </a:lnTo>
                  <a:lnTo>
                    <a:pt x="1490961" y="62662"/>
                  </a:lnTo>
                  <a:lnTo>
                    <a:pt x="1535520" y="78710"/>
                  </a:lnTo>
                  <a:lnTo>
                    <a:pt x="1579105" y="96436"/>
                  </a:lnTo>
                  <a:lnTo>
                    <a:pt x="1621667" y="115796"/>
                  </a:lnTo>
                  <a:lnTo>
                    <a:pt x="1663158" y="136746"/>
                  </a:lnTo>
                  <a:lnTo>
                    <a:pt x="1703528" y="159241"/>
                  </a:lnTo>
                  <a:lnTo>
                    <a:pt x="1742730" y="183238"/>
                  </a:lnTo>
                  <a:lnTo>
                    <a:pt x="1780713" y="208691"/>
                  </a:lnTo>
                  <a:lnTo>
                    <a:pt x="1817430" y="235558"/>
                  </a:lnTo>
                  <a:lnTo>
                    <a:pt x="1852831" y="263794"/>
                  </a:lnTo>
                  <a:lnTo>
                    <a:pt x="1886869" y="293354"/>
                  </a:lnTo>
                  <a:lnTo>
                    <a:pt x="1919493" y="324194"/>
                  </a:lnTo>
                  <a:lnTo>
                    <a:pt x="1950655" y="356270"/>
                  </a:lnTo>
                  <a:lnTo>
                    <a:pt x="1980307" y="389538"/>
                  </a:lnTo>
                  <a:lnTo>
                    <a:pt x="2008399" y="423954"/>
                  </a:lnTo>
                  <a:lnTo>
                    <a:pt x="2034883" y="459474"/>
                  </a:lnTo>
                  <a:lnTo>
                    <a:pt x="2059711" y="496052"/>
                  </a:lnTo>
                  <a:lnTo>
                    <a:pt x="2082832" y="533646"/>
                  </a:lnTo>
                  <a:lnTo>
                    <a:pt x="2104199" y="572210"/>
                  </a:lnTo>
                  <a:lnTo>
                    <a:pt x="2123762" y="611701"/>
                  </a:lnTo>
                  <a:lnTo>
                    <a:pt x="2141474" y="652074"/>
                  </a:lnTo>
                  <a:lnTo>
                    <a:pt x="2157284" y="693286"/>
                  </a:lnTo>
                  <a:lnTo>
                    <a:pt x="2171145" y="735291"/>
                  </a:lnTo>
                  <a:lnTo>
                    <a:pt x="2183007" y="778047"/>
                  </a:lnTo>
                  <a:lnTo>
                    <a:pt x="2192821" y="821507"/>
                  </a:lnTo>
                  <a:lnTo>
                    <a:pt x="2200540" y="865629"/>
                  </a:lnTo>
                  <a:lnTo>
                    <a:pt x="2206114" y="910369"/>
                  </a:lnTo>
                  <a:lnTo>
                    <a:pt x="2209494" y="955681"/>
                  </a:lnTo>
                  <a:lnTo>
                    <a:pt x="2210631" y="1001521"/>
                  </a:lnTo>
                  <a:lnTo>
                    <a:pt x="2209494" y="1047373"/>
                  </a:lnTo>
                  <a:lnTo>
                    <a:pt x="2206114" y="1092694"/>
                  </a:lnTo>
                  <a:lnTo>
                    <a:pt x="2200540" y="1137443"/>
                  </a:lnTo>
                  <a:lnTo>
                    <a:pt x="2192821" y="1181574"/>
                  </a:lnTo>
                  <a:lnTo>
                    <a:pt x="2183007" y="1225042"/>
                  </a:lnTo>
                  <a:lnTo>
                    <a:pt x="2171145" y="1267805"/>
                  </a:lnTo>
                  <a:lnTo>
                    <a:pt x="2157284" y="1309818"/>
                  </a:lnTo>
                  <a:lnTo>
                    <a:pt x="2141474" y="1351036"/>
                  </a:lnTo>
                  <a:lnTo>
                    <a:pt x="2123762" y="1391415"/>
                  </a:lnTo>
                  <a:lnTo>
                    <a:pt x="2104199" y="1430912"/>
                  </a:lnTo>
                  <a:lnTo>
                    <a:pt x="2082832" y="1469482"/>
                  </a:lnTo>
                  <a:lnTo>
                    <a:pt x="2059711" y="1507080"/>
                  </a:lnTo>
                  <a:lnTo>
                    <a:pt x="2034883" y="1543663"/>
                  </a:lnTo>
                  <a:lnTo>
                    <a:pt x="2008399" y="1579187"/>
                  </a:lnTo>
                  <a:lnTo>
                    <a:pt x="1980307" y="1613606"/>
                  </a:lnTo>
                  <a:lnTo>
                    <a:pt x="1950655" y="1646878"/>
                  </a:lnTo>
                  <a:lnTo>
                    <a:pt x="1919493" y="1678957"/>
                  </a:lnTo>
                  <a:lnTo>
                    <a:pt x="1886869" y="1709800"/>
                  </a:lnTo>
                  <a:lnTo>
                    <a:pt x="1852831" y="1739363"/>
                  </a:lnTo>
                  <a:lnTo>
                    <a:pt x="1817430" y="1767601"/>
                  </a:lnTo>
                  <a:lnTo>
                    <a:pt x="1780713" y="1794469"/>
                  </a:lnTo>
                  <a:lnTo>
                    <a:pt x="1742730" y="1819925"/>
                  </a:lnTo>
                  <a:lnTo>
                    <a:pt x="1703528" y="1843923"/>
                  </a:lnTo>
                  <a:lnTo>
                    <a:pt x="1663158" y="1866420"/>
                  </a:lnTo>
                  <a:lnTo>
                    <a:pt x="1621667" y="1887371"/>
                  </a:lnTo>
                  <a:lnTo>
                    <a:pt x="1579105" y="1906732"/>
                  </a:lnTo>
                  <a:lnTo>
                    <a:pt x="1535520" y="1924458"/>
                  </a:lnTo>
                  <a:lnTo>
                    <a:pt x="1490961" y="1940507"/>
                  </a:lnTo>
                  <a:lnTo>
                    <a:pt x="1445478" y="1954833"/>
                  </a:lnTo>
                  <a:lnTo>
                    <a:pt x="1399118" y="1967392"/>
                  </a:lnTo>
                  <a:lnTo>
                    <a:pt x="1351930" y="1978140"/>
                  </a:lnTo>
                  <a:lnTo>
                    <a:pt x="1303964" y="1987033"/>
                  </a:lnTo>
                  <a:lnTo>
                    <a:pt x="1255267" y="1994027"/>
                  </a:lnTo>
                  <a:lnTo>
                    <a:pt x="1205890" y="1999077"/>
                  </a:lnTo>
                  <a:lnTo>
                    <a:pt x="1155880" y="2002140"/>
                  </a:lnTo>
                  <a:lnTo>
                    <a:pt x="1105287" y="2003170"/>
                  </a:lnTo>
                  <a:lnTo>
                    <a:pt x="1054693" y="2002140"/>
                  </a:lnTo>
                  <a:lnTo>
                    <a:pt x="1004682" y="1999077"/>
                  </a:lnTo>
                  <a:lnTo>
                    <a:pt x="955305" y="1994027"/>
                  </a:lnTo>
                  <a:lnTo>
                    <a:pt x="906609" y="1987033"/>
                  </a:lnTo>
                  <a:lnTo>
                    <a:pt x="858643" y="1978140"/>
                  </a:lnTo>
                  <a:lnTo>
                    <a:pt x="811456" y="1967392"/>
                  </a:lnTo>
                  <a:lnTo>
                    <a:pt x="765097" y="1954833"/>
                  </a:lnTo>
                  <a:lnTo>
                    <a:pt x="719614" y="1940507"/>
                  </a:lnTo>
                  <a:lnTo>
                    <a:pt x="675057" y="1924458"/>
                  </a:lnTo>
                  <a:lnTo>
                    <a:pt x="631474" y="1906732"/>
                  </a:lnTo>
                  <a:lnTo>
                    <a:pt x="588914" y="1887371"/>
                  </a:lnTo>
                  <a:lnTo>
                    <a:pt x="547425" y="1866420"/>
                  </a:lnTo>
                  <a:lnTo>
                    <a:pt x="507057" y="1843923"/>
                  </a:lnTo>
                  <a:lnTo>
                    <a:pt x="467858" y="1819925"/>
                  </a:lnTo>
                  <a:lnTo>
                    <a:pt x="429877" y="1794469"/>
                  </a:lnTo>
                  <a:lnTo>
                    <a:pt x="393162" y="1767601"/>
                  </a:lnTo>
                  <a:lnTo>
                    <a:pt x="357763" y="1739363"/>
                  </a:lnTo>
                  <a:lnTo>
                    <a:pt x="323729" y="1709800"/>
                  </a:lnTo>
                  <a:lnTo>
                    <a:pt x="291107" y="1678957"/>
                  </a:lnTo>
                  <a:lnTo>
                    <a:pt x="259948" y="1646878"/>
                  </a:lnTo>
                  <a:lnTo>
                    <a:pt x="230299" y="1613606"/>
                  </a:lnTo>
                  <a:lnTo>
                    <a:pt x="202209" y="1579187"/>
                  </a:lnTo>
                  <a:lnTo>
                    <a:pt x="175727" y="1543663"/>
                  </a:lnTo>
                  <a:lnTo>
                    <a:pt x="150903" y="1507080"/>
                  </a:lnTo>
                  <a:lnTo>
                    <a:pt x="127784" y="1469482"/>
                  </a:lnTo>
                  <a:lnTo>
                    <a:pt x="106419" y="1430912"/>
                  </a:lnTo>
                  <a:lnTo>
                    <a:pt x="86858" y="1391415"/>
                  </a:lnTo>
                  <a:lnTo>
                    <a:pt x="69149" y="1351036"/>
                  </a:lnTo>
                  <a:lnTo>
                    <a:pt x="53340" y="1309818"/>
                  </a:lnTo>
                  <a:lnTo>
                    <a:pt x="39481" y="1267805"/>
                  </a:lnTo>
                  <a:lnTo>
                    <a:pt x="27620" y="1225042"/>
                  </a:lnTo>
                  <a:lnTo>
                    <a:pt x="17807" y="1181574"/>
                  </a:lnTo>
                  <a:lnTo>
                    <a:pt x="10089" y="1137443"/>
                  </a:lnTo>
                  <a:lnTo>
                    <a:pt x="4516" y="1092694"/>
                  </a:lnTo>
                  <a:lnTo>
                    <a:pt x="1137" y="1047373"/>
                  </a:lnTo>
                  <a:lnTo>
                    <a:pt x="0" y="1001521"/>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object 21"/>
          <p:cNvSpPr txBox="1">
            <a:spLocks noGrp="1"/>
          </p:cNvSpPr>
          <p:nvPr>
            <p:ph type="title"/>
          </p:nvPr>
        </p:nvSpPr>
        <p:spPr>
          <a:xfrm>
            <a:off x="400913" y="717930"/>
            <a:ext cx="1972945" cy="1122680"/>
          </a:xfrm>
          <a:prstGeom prst="rect">
            <a:avLst/>
          </a:prstGeom>
        </p:spPr>
        <p:txBody>
          <a:bodyPr vert="horz" wrap="square" lIns="0" tIns="12700" rIns="0" bIns="0" rtlCol="0">
            <a:spAutoFit/>
          </a:bodyPr>
          <a:lstStyle/>
          <a:p>
            <a:pPr marL="12700" marR="5080" indent="85090" algn="just">
              <a:lnSpc>
                <a:spcPct val="100000"/>
              </a:lnSpc>
              <a:spcBef>
                <a:spcPts val="100"/>
              </a:spcBef>
            </a:pPr>
            <a:r>
              <a:rPr sz="2400" b="0" dirty="0">
                <a:solidFill>
                  <a:srgbClr val="001F5F"/>
                </a:solidFill>
                <a:latin typeface="Calibri"/>
                <a:cs typeface="Calibri"/>
              </a:rPr>
              <a:t>1)</a:t>
            </a:r>
            <a:r>
              <a:rPr sz="2400" b="0" spc="-35" dirty="0">
                <a:solidFill>
                  <a:srgbClr val="001F5F"/>
                </a:solidFill>
                <a:latin typeface="Calibri"/>
                <a:cs typeface="Calibri"/>
              </a:rPr>
              <a:t> </a:t>
            </a:r>
            <a:r>
              <a:rPr sz="2400" b="0" dirty="0">
                <a:solidFill>
                  <a:srgbClr val="001F5F"/>
                </a:solidFill>
                <a:latin typeface="Calibri"/>
                <a:cs typeface="Calibri"/>
              </a:rPr>
              <a:t>School</a:t>
            </a:r>
            <a:r>
              <a:rPr sz="2400" b="0" spc="-10" dirty="0">
                <a:solidFill>
                  <a:srgbClr val="001F5F"/>
                </a:solidFill>
                <a:latin typeface="Calibri"/>
                <a:cs typeface="Calibri"/>
              </a:rPr>
              <a:t> </a:t>
            </a:r>
            <a:r>
              <a:rPr sz="2400" b="0" spc="-20" dirty="0">
                <a:solidFill>
                  <a:srgbClr val="001F5F"/>
                </a:solidFill>
                <a:latin typeface="Calibri"/>
                <a:cs typeface="Calibri"/>
              </a:rPr>
              <a:t>non- </a:t>
            </a:r>
            <a:r>
              <a:rPr sz="2400" b="0" spc="-10" dirty="0">
                <a:solidFill>
                  <a:srgbClr val="001F5F"/>
                </a:solidFill>
                <a:latin typeface="Calibri"/>
                <a:cs typeface="Calibri"/>
              </a:rPr>
              <a:t>attendance</a:t>
            </a:r>
            <a:r>
              <a:rPr sz="2400" b="0" spc="-95" dirty="0">
                <a:solidFill>
                  <a:srgbClr val="001F5F"/>
                </a:solidFill>
                <a:latin typeface="Calibri"/>
                <a:cs typeface="Calibri"/>
              </a:rPr>
              <a:t> </a:t>
            </a:r>
            <a:r>
              <a:rPr sz="2400" b="0" spc="-25" dirty="0">
                <a:solidFill>
                  <a:srgbClr val="001F5F"/>
                </a:solidFill>
                <a:latin typeface="Calibri"/>
                <a:cs typeface="Calibri"/>
              </a:rPr>
              <a:t>was </a:t>
            </a:r>
            <a:r>
              <a:rPr sz="2400" b="0" spc="-10" dirty="0">
                <a:solidFill>
                  <a:srgbClr val="001F5F"/>
                </a:solidFill>
                <a:latin typeface="Calibri"/>
                <a:cs typeface="Calibri"/>
              </a:rPr>
              <a:t>“normalised”</a:t>
            </a:r>
            <a:endParaRPr sz="2400">
              <a:latin typeface="Calibri"/>
              <a:cs typeface="Calibri"/>
            </a:endParaRPr>
          </a:p>
        </p:txBody>
      </p:sp>
      <p:sp>
        <p:nvSpPr>
          <p:cNvPr id="22" name="object 22"/>
          <p:cNvSpPr txBox="1"/>
          <p:nvPr/>
        </p:nvSpPr>
        <p:spPr>
          <a:xfrm>
            <a:off x="489610" y="2581401"/>
            <a:ext cx="1441450" cy="1550670"/>
          </a:xfrm>
          <a:prstGeom prst="rect">
            <a:avLst/>
          </a:prstGeom>
        </p:spPr>
        <p:txBody>
          <a:bodyPr vert="horz" wrap="square" lIns="0" tIns="13335" rIns="0" bIns="0" rtlCol="0">
            <a:spAutoFit/>
          </a:bodyPr>
          <a:lstStyle/>
          <a:p>
            <a:pPr marL="12065" marR="5080" lvl="0" indent="635" algn="ctr"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10" normalizeH="0" baseline="0" noProof="0" dirty="0">
                <a:ln>
                  <a:noFill/>
                </a:ln>
                <a:solidFill>
                  <a:srgbClr val="001F5F"/>
                </a:solidFill>
                <a:effectLst/>
                <a:uLnTx/>
                <a:uFillTx/>
                <a:latin typeface="Calibri"/>
                <a:cs typeface="Calibri"/>
              </a:rPr>
              <a:t>2)Anxiety decreased</a:t>
            </a:r>
            <a:r>
              <a:rPr kumimoji="0" sz="2000" b="1" i="0" u="none" strike="noStrike" kern="0" cap="none" spc="-25" normalizeH="0" baseline="0" noProof="0" dirty="0">
                <a:ln>
                  <a:noFill/>
                </a:ln>
                <a:solidFill>
                  <a:srgbClr val="001F5F"/>
                </a:solidFill>
                <a:effectLst/>
                <a:uLnTx/>
                <a:uFillTx/>
                <a:latin typeface="Calibri"/>
                <a:cs typeface="Calibri"/>
              </a:rPr>
              <a:t> for </a:t>
            </a:r>
            <a:r>
              <a:rPr kumimoji="0" sz="2000" b="1" i="0" u="none" strike="noStrike" kern="0" cap="none" spc="-10" normalizeH="0" baseline="0" noProof="0" dirty="0">
                <a:ln>
                  <a:noFill/>
                </a:ln>
                <a:solidFill>
                  <a:srgbClr val="001F5F"/>
                </a:solidFill>
                <a:effectLst/>
                <a:uLnTx/>
                <a:uFillTx/>
                <a:latin typeface="Calibri"/>
                <a:cs typeface="Calibri"/>
              </a:rPr>
              <a:t>some</a:t>
            </a:r>
            <a:r>
              <a:rPr kumimoji="0" lang="en-GB" sz="2000" b="1" i="0" u="none" strike="noStrike" kern="0" cap="none" spc="-10" normalizeH="0" baseline="0" noProof="0" dirty="0">
                <a:ln>
                  <a:noFill/>
                </a:ln>
                <a:solidFill>
                  <a:srgbClr val="001F5F"/>
                </a:solidFill>
                <a:effectLst/>
                <a:uLnTx/>
                <a:uFillTx/>
                <a:latin typeface="Calibri"/>
                <a:cs typeface="Calibri"/>
              </a:rPr>
              <a:t>,</a:t>
            </a:r>
            <a:endParaRPr kumimoji="0" sz="2000" b="1" i="0" u="none" strike="noStrike" kern="0" cap="none" spc="0" normalizeH="0" baseline="0" noProof="0" dirty="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2000" b="1" i="0" u="none" strike="noStrike" kern="0" cap="none" spc="0" normalizeH="0" baseline="0" noProof="0" dirty="0">
                <a:ln>
                  <a:noFill/>
                </a:ln>
                <a:solidFill>
                  <a:srgbClr val="001F5F"/>
                </a:solidFill>
                <a:effectLst/>
                <a:uLnTx/>
                <a:uFillTx/>
                <a:latin typeface="Calibri"/>
                <a:cs typeface="Calibri"/>
              </a:rPr>
              <a:t>“happier</a:t>
            </a:r>
            <a:r>
              <a:rPr kumimoji="0" sz="2000" b="1" i="0" u="none" strike="noStrike" kern="0" cap="none" spc="-60" normalizeH="0" baseline="0" noProof="0" dirty="0">
                <a:ln>
                  <a:noFill/>
                </a:ln>
                <a:solidFill>
                  <a:srgbClr val="001F5F"/>
                </a:solidFill>
                <a:effectLst/>
                <a:uLnTx/>
                <a:uFillTx/>
                <a:latin typeface="Calibri"/>
                <a:cs typeface="Calibri"/>
              </a:rPr>
              <a:t> </a:t>
            </a:r>
            <a:r>
              <a:rPr kumimoji="0" sz="2000" b="1" i="0" u="none" strike="noStrike" kern="0" cap="none" spc="-25" normalizeH="0" baseline="0" noProof="0" dirty="0">
                <a:ln>
                  <a:noFill/>
                </a:ln>
                <a:solidFill>
                  <a:srgbClr val="001F5F"/>
                </a:solidFill>
                <a:effectLst/>
                <a:uLnTx/>
                <a:uFillTx/>
                <a:latin typeface="Calibri"/>
                <a:cs typeface="Calibri"/>
              </a:rPr>
              <a:t>at</a:t>
            </a:r>
            <a:endParaRPr kumimoji="0" sz="2000" b="1" i="0" u="none" strike="noStrike" kern="0" cap="none" spc="0" normalizeH="0" baseline="0" noProof="0" dirty="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2000" b="1" i="0" u="none" strike="noStrike" kern="0" cap="none" spc="-10" normalizeH="0" baseline="0" noProof="0" dirty="0">
                <a:ln>
                  <a:noFill/>
                </a:ln>
                <a:solidFill>
                  <a:srgbClr val="001F5F"/>
                </a:solidFill>
                <a:effectLst/>
                <a:uLnTx/>
                <a:uFillTx/>
                <a:latin typeface="Calibri"/>
                <a:cs typeface="Calibri"/>
              </a:rPr>
              <a:t>home”</a:t>
            </a:r>
            <a:endParaRPr kumimoji="0" sz="2000" b="1" i="0" u="none" strike="noStrike" kern="0" cap="none" spc="0" normalizeH="0" baseline="0" noProof="0" dirty="0">
              <a:ln>
                <a:noFill/>
              </a:ln>
              <a:solidFill>
                <a:sysClr val="windowText" lastClr="000000"/>
              </a:solidFill>
              <a:effectLst/>
              <a:uLnTx/>
              <a:uFillTx/>
              <a:latin typeface="Calibri"/>
              <a:cs typeface="Calibri"/>
            </a:endParaRPr>
          </a:p>
        </p:txBody>
      </p:sp>
      <p:sp>
        <p:nvSpPr>
          <p:cNvPr id="23" name="object 23"/>
          <p:cNvSpPr txBox="1"/>
          <p:nvPr/>
        </p:nvSpPr>
        <p:spPr>
          <a:xfrm>
            <a:off x="9893933" y="4910454"/>
            <a:ext cx="2193545" cy="1133644"/>
          </a:xfrm>
          <a:prstGeom prst="rect">
            <a:avLst/>
          </a:prstGeom>
        </p:spPr>
        <p:txBody>
          <a:bodyPr vert="horz" wrap="square" lIns="0" tIns="12700" rIns="0" bIns="0" rtlCol="0">
            <a:spAutoFit/>
          </a:bodyPr>
          <a:lstStyle/>
          <a:p>
            <a:pPr marL="163195" marR="68580" lvl="0" indent="-8699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001F5F"/>
                </a:solidFill>
                <a:effectLst/>
                <a:uLnTx/>
                <a:uFillTx/>
                <a:latin typeface="Calibri"/>
                <a:cs typeface="Calibri"/>
              </a:rPr>
              <a:t>4)</a:t>
            </a:r>
            <a:r>
              <a:rPr kumimoji="0" sz="1800" b="0" i="0" u="none" strike="noStrike" kern="0" cap="none" spc="-65" normalizeH="0" baseline="0" noProof="0" dirty="0">
                <a:ln>
                  <a:noFill/>
                </a:ln>
                <a:solidFill>
                  <a:srgbClr val="001F5F"/>
                </a:solidFill>
                <a:effectLst/>
                <a:uLnTx/>
                <a:uFillTx/>
                <a:latin typeface="Calibri"/>
                <a:cs typeface="Calibri"/>
              </a:rPr>
              <a:t> </a:t>
            </a:r>
            <a:r>
              <a:rPr lang="en-GB" kern="0" dirty="0">
                <a:solidFill>
                  <a:srgbClr val="001F5F"/>
                </a:solidFill>
                <a:latin typeface="Calibri"/>
                <a:cs typeface="Calibri"/>
              </a:rPr>
              <a:t>H</a:t>
            </a:r>
            <a:r>
              <a:rPr kumimoji="0" sz="1800" b="0" i="0" u="none" strike="noStrike" kern="0" cap="none" spc="0" normalizeH="0" baseline="0" noProof="0" dirty="0" err="1">
                <a:ln>
                  <a:noFill/>
                </a:ln>
                <a:solidFill>
                  <a:srgbClr val="001F5F"/>
                </a:solidFill>
                <a:effectLst/>
                <a:uLnTx/>
                <a:uFillTx/>
                <a:latin typeface="Calibri"/>
                <a:cs typeface="Calibri"/>
              </a:rPr>
              <a:t>ealth</a:t>
            </a:r>
            <a:r>
              <a:rPr kumimoji="0" sz="1800" b="0" i="0" u="none" strike="noStrike" kern="0" cap="none" spc="-55" normalizeH="0" baseline="0" noProof="0" dirty="0">
                <a:ln>
                  <a:noFill/>
                </a:ln>
                <a:solidFill>
                  <a:srgbClr val="001F5F"/>
                </a:solidFill>
                <a:effectLst/>
                <a:uLnTx/>
                <a:uFillTx/>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concerns,</a:t>
            </a:r>
            <a:r>
              <a:rPr lang="en-GB" kern="0" dirty="0">
                <a:solidFill>
                  <a:sysClr val="windowText" lastClr="000000"/>
                </a:solidFill>
                <a:latin typeface="Calibri"/>
                <a:cs typeface="Calibri"/>
              </a:rPr>
              <a:t> </a:t>
            </a:r>
          </a:p>
          <a:p>
            <a:pPr marL="163195" marR="68580" lvl="0" indent="-86995" defTabSz="914400" eaLnBrk="1" fontAlgn="auto" latinLnBrk="0" hangingPunct="1">
              <a:lnSpc>
                <a:spcPct val="100000"/>
              </a:lnSpc>
              <a:spcBef>
                <a:spcPts val="100"/>
              </a:spcBef>
              <a:spcAft>
                <a:spcPts val="0"/>
              </a:spcAft>
              <a:buClrTx/>
              <a:buSzTx/>
              <a:buFontTx/>
              <a:buNone/>
              <a:tabLst/>
              <a:defRPr/>
            </a:pPr>
            <a:r>
              <a:rPr lang="en-GB" kern="0" dirty="0">
                <a:solidFill>
                  <a:sysClr val="windowText" lastClr="000000"/>
                </a:solidFill>
                <a:latin typeface="Calibri"/>
                <a:cs typeface="Calibri"/>
              </a:rPr>
              <a:t> C</a:t>
            </a:r>
            <a:r>
              <a:rPr kumimoji="0" sz="1800" b="0" i="0" u="none" strike="noStrike" kern="0" cap="none" spc="-10" normalizeH="0" baseline="0" noProof="0" dirty="0" err="1">
                <a:ln>
                  <a:noFill/>
                </a:ln>
                <a:solidFill>
                  <a:srgbClr val="001F5F"/>
                </a:solidFill>
                <a:effectLst/>
                <a:uLnTx/>
                <a:uFillTx/>
                <a:latin typeface="Calibri"/>
                <a:cs typeface="Calibri"/>
              </a:rPr>
              <a:t>aring</a:t>
            </a:r>
            <a:r>
              <a:rPr lang="en-GB" kern="0" spc="-10" dirty="0">
                <a:solidFill>
                  <a:srgbClr val="001F5F"/>
                </a:solidFill>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responsibilities</a:t>
            </a:r>
            <a:r>
              <a:rPr kumimoji="0" lang="en-GB" sz="1800" b="0" i="0" u="none" strike="noStrike" kern="0" cap="none" spc="-10" normalizeH="0" baseline="0" noProof="0" dirty="0">
                <a:ln>
                  <a:noFill/>
                </a:ln>
                <a:solidFill>
                  <a:srgbClr val="001F5F"/>
                </a:solidFill>
                <a:effectLst/>
                <a:uLnTx/>
                <a:uFillTx/>
                <a:latin typeface="Calibri"/>
                <a:cs typeface="Calibri"/>
              </a:rPr>
              <a:t> =</a:t>
            </a:r>
            <a:r>
              <a:rPr kumimoji="0" sz="1800" b="0" i="0" u="none" strike="noStrike" kern="0" cap="none" spc="25" normalizeH="0" baseline="0" noProof="0" dirty="0">
                <a:ln>
                  <a:noFill/>
                </a:ln>
                <a:solidFill>
                  <a:srgbClr val="001F5F"/>
                </a:solidFill>
                <a:effectLst/>
                <a:uLnTx/>
                <a:uFillTx/>
                <a:latin typeface="Calibri"/>
                <a:cs typeface="Calibri"/>
              </a:rPr>
              <a:t> </a:t>
            </a:r>
            <a:r>
              <a:rPr kumimoji="0" sz="1800" b="0" i="0" u="none" strike="noStrike" kern="0" cap="none" spc="-20" normalizeH="0" baseline="0" noProof="0" dirty="0">
                <a:ln>
                  <a:noFill/>
                </a:ln>
                <a:solidFill>
                  <a:srgbClr val="001F5F"/>
                </a:solidFill>
                <a:effectLst/>
                <a:uLnTx/>
                <a:uFillTx/>
                <a:latin typeface="Calibri"/>
                <a:cs typeface="Calibri"/>
              </a:rPr>
              <a:t>risk </a:t>
            </a:r>
            <a:r>
              <a:rPr kumimoji="0" sz="1800" b="0" i="0" u="none" strike="noStrike" kern="0" cap="none" spc="-10" normalizeH="0" baseline="0" noProof="0" dirty="0">
                <a:ln>
                  <a:noFill/>
                </a:ln>
                <a:solidFill>
                  <a:srgbClr val="001F5F"/>
                </a:solidFill>
                <a:effectLst/>
                <a:uLnTx/>
                <a:uFillTx/>
                <a:latin typeface="Calibri"/>
                <a:cs typeface="Calibri"/>
              </a:rPr>
              <a:t>factors</a:t>
            </a:r>
            <a:endParaRPr kumimoji="0" sz="1800" b="0" i="0" u="none" strike="noStrike" kern="0" cap="none" spc="0" normalizeH="0" baseline="0" noProof="0" dirty="0">
              <a:ln>
                <a:noFill/>
              </a:ln>
              <a:solidFill>
                <a:sysClr val="windowText" lastClr="000000"/>
              </a:solidFill>
              <a:effectLst/>
              <a:uLnTx/>
              <a:uFillTx/>
              <a:latin typeface="Calibri"/>
              <a:cs typeface="Calibri"/>
            </a:endParaRPr>
          </a:p>
        </p:txBody>
      </p:sp>
      <p:sp>
        <p:nvSpPr>
          <p:cNvPr id="24" name="object 24"/>
          <p:cNvSpPr txBox="1"/>
          <p:nvPr/>
        </p:nvSpPr>
        <p:spPr>
          <a:xfrm>
            <a:off x="10011282" y="2639313"/>
            <a:ext cx="1630680" cy="1245870"/>
          </a:xfrm>
          <a:prstGeom prst="rect">
            <a:avLst/>
          </a:prstGeom>
        </p:spPr>
        <p:txBody>
          <a:bodyPr vert="horz" wrap="square" lIns="0" tIns="13335" rIns="0" bIns="0" rtlCol="0">
            <a:spAutoFit/>
          </a:bodyPr>
          <a:lstStyle/>
          <a:p>
            <a:pPr marL="12700" marR="5080" lvl="0" indent="95885"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rgbClr val="001F5F"/>
                </a:solidFill>
                <a:effectLst/>
                <a:uLnTx/>
                <a:uFillTx/>
                <a:latin typeface="Calibri"/>
                <a:cs typeface="Calibri"/>
              </a:rPr>
              <a:t>3)</a:t>
            </a:r>
            <a:r>
              <a:rPr kumimoji="0" sz="2000" b="0" i="0" u="none" strike="noStrike" kern="0" cap="none" spc="-35" normalizeH="0" baseline="0" noProof="0" dirty="0">
                <a:ln>
                  <a:noFill/>
                </a:ln>
                <a:solidFill>
                  <a:srgbClr val="001F5F"/>
                </a:solidFill>
                <a:effectLst/>
                <a:uLnTx/>
                <a:uFillTx/>
                <a:latin typeface="Calibri"/>
                <a:cs typeface="Calibri"/>
              </a:rPr>
              <a:t> </a:t>
            </a:r>
            <a:r>
              <a:rPr kumimoji="0" sz="2000" b="0" i="0" u="none" strike="noStrike" kern="0" cap="none" spc="0" normalizeH="0" baseline="0" noProof="0" dirty="0">
                <a:ln>
                  <a:noFill/>
                </a:ln>
                <a:solidFill>
                  <a:srgbClr val="001F5F"/>
                </a:solidFill>
                <a:effectLst/>
                <a:uLnTx/>
                <a:uFillTx/>
                <a:latin typeface="Calibri"/>
                <a:cs typeface="Calibri"/>
              </a:rPr>
              <a:t>A</a:t>
            </a:r>
            <a:r>
              <a:rPr kumimoji="0" sz="2000" b="0" i="0" u="none" strike="noStrike" kern="0" cap="none" spc="-25" normalizeH="0" baseline="0" noProof="0" dirty="0">
                <a:ln>
                  <a:noFill/>
                </a:ln>
                <a:solidFill>
                  <a:srgbClr val="001F5F"/>
                </a:solidFill>
                <a:effectLst/>
                <a:uLnTx/>
                <a:uFillTx/>
                <a:latin typeface="Calibri"/>
                <a:cs typeface="Calibri"/>
              </a:rPr>
              <a:t> </a:t>
            </a:r>
            <a:r>
              <a:rPr kumimoji="0" sz="2000" b="0" i="0" u="none" strike="noStrike" kern="0" cap="none" spc="0" normalizeH="0" baseline="0" noProof="0" dirty="0">
                <a:ln>
                  <a:noFill/>
                </a:ln>
                <a:solidFill>
                  <a:srgbClr val="001F5F"/>
                </a:solidFill>
                <a:effectLst/>
                <a:uLnTx/>
                <a:uFillTx/>
                <a:latin typeface="Calibri"/>
                <a:cs typeface="Calibri"/>
              </a:rPr>
              <a:t>period</a:t>
            </a:r>
            <a:r>
              <a:rPr kumimoji="0" sz="2000" b="0" i="0" u="none" strike="noStrike" kern="0" cap="none" spc="-40" normalizeH="0" baseline="0" noProof="0" dirty="0">
                <a:ln>
                  <a:noFill/>
                </a:ln>
                <a:solidFill>
                  <a:srgbClr val="001F5F"/>
                </a:solidFill>
                <a:effectLst/>
                <a:uLnTx/>
                <a:uFillTx/>
                <a:latin typeface="Calibri"/>
                <a:cs typeface="Calibri"/>
              </a:rPr>
              <a:t> </a:t>
            </a:r>
            <a:r>
              <a:rPr kumimoji="0" sz="2000" b="0" i="0" u="none" strike="noStrike" kern="0" cap="none" spc="-25" normalizeH="0" baseline="0" noProof="0" dirty="0">
                <a:ln>
                  <a:noFill/>
                </a:ln>
                <a:solidFill>
                  <a:srgbClr val="001F5F"/>
                </a:solidFill>
                <a:effectLst/>
                <a:uLnTx/>
                <a:uFillTx/>
                <a:latin typeface="Calibri"/>
                <a:cs typeface="Calibri"/>
              </a:rPr>
              <a:t>of </a:t>
            </a:r>
            <a:r>
              <a:rPr kumimoji="0" sz="2000" b="0" i="0" u="none" strike="noStrike" kern="0" cap="none" spc="0" normalizeH="0" baseline="0" noProof="0" dirty="0">
                <a:ln>
                  <a:noFill/>
                </a:ln>
                <a:solidFill>
                  <a:srgbClr val="001F5F"/>
                </a:solidFill>
                <a:effectLst/>
                <a:uLnTx/>
                <a:uFillTx/>
                <a:latin typeface="Calibri"/>
                <a:cs typeface="Calibri"/>
              </a:rPr>
              <a:t>school</a:t>
            </a:r>
            <a:r>
              <a:rPr kumimoji="0" sz="2000" b="0" i="0" u="none" strike="noStrike" kern="0" cap="none" spc="-15" normalizeH="0" baseline="0" noProof="0" dirty="0">
                <a:ln>
                  <a:noFill/>
                </a:ln>
                <a:solidFill>
                  <a:srgbClr val="001F5F"/>
                </a:solidFill>
                <a:effectLst/>
                <a:uLnTx/>
                <a:uFillTx/>
                <a:latin typeface="Calibri"/>
                <a:cs typeface="Calibri"/>
              </a:rPr>
              <a:t> </a:t>
            </a:r>
            <a:r>
              <a:rPr kumimoji="0" sz="2000" b="0" i="0" u="none" strike="noStrike" kern="0" cap="none" spc="-10" normalizeH="0" baseline="0" noProof="0" dirty="0">
                <a:ln>
                  <a:noFill/>
                </a:ln>
                <a:solidFill>
                  <a:srgbClr val="001F5F"/>
                </a:solidFill>
                <a:effectLst/>
                <a:uLnTx/>
                <a:uFillTx/>
                <a:latin typeface="Calibri"/>
                <a:cs typeface="Calibri"/>
              </a:rPr>
              <a:t>absence </a:t>
            </a:r>
            <a:r>
              <a:rPr kumimoji="0" sz="2000" b="0" i="0" u="none" strike="noStrike" kern="0" cap="none" spc="0" normalizeH="0" baseline="0" noProof="0" dirty="0">
                <a:ln>
                  <a:noFill/>
                </a:ln>
                <a:solidFill>
                  <a:srgbClr val="001F5F"/>
                </a:solidFill>
                <a:effectLst/>
                <a:uLnTx/>
                <a:uFillTx/>
                <a:latin typeface="Calibri"/>
                <a:cs typeface="Calibri"/>
              </a:rPr>
              <a:t>can</a:t>
            </a:r>
            <a:r>
              <a:rPr kumimoji="0" sz="2000" b="0" i="0" u="none" strike="noStrike" kern="0" cap="none" spc="-15" normalizeH="0" baseline="0" noProof="0" dirty="0">
                <a:ln>
                  <a:noFill/>
                </a:ln>
                <a:solidFill>
                  <a:srgbClr val="001F5F"/>
                </a:solidFill>
                <a:effectLst/>
                <a:uLnTx/>
                <a:uFillTx/>
                <a:latin typeface="Calibri"/>
                <a:cs typeface="Calibri"/>
              </a:rPr>
              <a:t> </a:t>
            </a:r>
            <a:r>
              <a:rPr kumimoji="0" sz="2000" b="0" i="0" u="none" strike="noStrike" kern="0" cap="none" spc="0" normalizeH="0" baseline="0" noProof="0" dirty="0">
                <a:ln>
                  <a:noFill/>
                </a:ln>
                <a:solidFill>
                  <a:srgbClr val="001F5F"/>
                </a:solidFill>
                <a:effectLst/>
                <a:uLnTx/>
                <a:uFillTx/>
                <a:latin typeface="Calibri"/>
                <a:cs typeface="Calibri"/>
              </a:rPr>
              <a:t>be</a:t>
            </a:r>
            <a:r>
              <a:rPr kumimoji="0" sz="2000" b="0" i="0" u="none" strike="noStrike" kern="0" cap="none" spc="-25" normalizeH="0" baseline="0" noProof="0" dirty="0">
                <a:ln>
                  <a:noFill/>
                </a:ln>
                <a:solidFill>
                  <a:srgbClr val="001F5F"/>
                </a:solidFill>
                <a:effectLst/>
                <a:uLnTx/>
                <a:uFillTx/>
                <a:latin typeface="Calibri"/>
                <a:cs typeface="Calibri"/>
              </a:rPr>
              <a:t> </a:t>
            </a:r>
            <a:r>
              <a:rPr kumimoji="0" sz="2000" b="0" i="0" u="none" strike="noStrike" kern="0" cap="none" spc="0" normalizeH="0" baseline="0" noProof="0" dirty="0">
                <a:ln>
                  <a:noFill/>
                </a:ln>
                <a:solidFill>
                  <a:srgbClr val="001F5F"/>
                </a:solidFill>
                <a:effectLst/>
                <a:uLnTx/>
                <a:uFillTx/>
                <a:latin typeface="Calibri"/>
                <a:cs typeface="Calibri"/>
              </a:rPr>
              <a:t>a</a:t>
            </a:r>
            <a:r>
              <a:rPr kumimoji="0" sz="2000" b="0" i="0" u="none" strike="noStrike" kern="0" cap="none" spc="-10" normalizeH="0" baseline="0" noProof="0" dirty="0">
                <a:ln>
                  <a:noFill/>
                </a:ln>
                <a:solidFill>
                  <a:srgbClr val="001F5F"/>
                </a:solidFill>
                <a:effectLst/>
                <a:uLnTx/>
                <a:uFillTx/>
                <a:latin typeface="Calibri"/>
                <a:cs typeface="Calibri"/>
              </a:rPr>
              <a:t> trigger</a:t>
            </a:r>
            <a:endParaRPr kumimoji="0" sz="2000" b="0" i="0" u="none" strike="noStrike" kern="0" cap="none" spc="0" normalizeH="0" baseline="0" noProof="0" dirty="0">
              <a:ln>
                <a:noFill/>
              </a:ln>
              <a:solidFill>
                <a:sysClr val="windowText" lastClr="000000"/>
              </a:solidFill>
              <a:effectLst/>
              <a:uLnTx/>
              <a:uFillTx/>
              <a:latin typeface="Calibri"/>
              <a:cs typeface="Calibri"/>
            </a:endParaRPr>
          </a:p>
          <a:p>
            <a:pPr marL="375285" marR="0" lvl="0" indent="0" defTabSz="91440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001F5F"/>
                </a:solidFill>
                <a:effectLst/>
                <a:uLnTx/>
                <a:uFillTx/>
                <a:latin typeface="Calibri"/>
                <a:cs typeface="Calibri"/>
              </a:rPr>
              <a:t>for</a:t>
            </a:r>
            <a:r>
              <a:rPr kumimoji="0" sz="2000" b="0" i="0" u="none" strike="noStrike" kern="0" cap="none" spc="-60" normalizeH="0" baseline="0" noProof="0" dirty="0">
                <a:ln>
                  <a:noFill/>
                </a:ln>
                <a:solidFill>
                  <a:srgbClr val="001F5F"/>
                </a:solidFill>
                <a:effectLst/>
                <a:uLnTx/>
                <a:uFillTx/>
                <a:latin typeface="Calibri"/>
                <a:cs typeface="Calibri"/>
              </a:rPr>
              <a:t> </a:t>
            </a:r>
            <a:r>
              <a:rPr kumimoji="0" sz="2000" b="0" i="0" u="none" strike="noStrike" kern="0" cap="none" spc="-20" normalizeH="0" baseline="0" noProof="0" dirty="0">
                <a:ln>
                  <a:noFill/>
                </a:ln>
                <a:solidFill>
                  <a:srgbClr val="001F5F"/>
                </a:solidFill>
                <a:effectLst/>
                <a:uLnTx/>
                <a:uFillTx/>
                <a:latin typeface="Calibri"/>
                <a:cs typeface="Calibri"/>
              </a:rPr>
              <a:t>EBSA</a:t>
            </a:r>
            <a:endParaRPr kumimoji="0" sz="20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25" name="object 25"/>
          <p:cNvGrpSpPr/>
          <p:nvPr/>
        </p:nvGrpSpPr>
        <p:grpSpPr>
          <a:xfrm>
            <a:off x="2405888" y="1486280"/>
            <a:ext cx="7152640" cy="3966210"/>
            <a:chOff x="2405888" y="1486280"/>
            <a:chExt cx="7152640" cy="3966210"/>
          </a:xfrm>
        </p:grpSpPr>
        <p:sp>
          <p:nvSpPr>
            <p:cNvPr id="26" name="object 26"/>
            <p:cNvSpPr/>
            <p:nvPr/>
          </p:nvSpPr>
          <p:spPr>
            <a:xfrm>
              <a:off x="2499487" y="1492630"/>
              <a:ext cx="2186940" cy="1487805"/>
            </a:xfrm>
            <a:custGeom>
              <a:avLst/>
              <a:gdLst/>
              <a:ahLst/>
              <a:cxnLst/>
              <a:rect l="l" t="t" r="r" b="b"/>
              <a:pathLst>
                <a:path w="2186940" h="1487805">
                  <a:moveTo>
                    <a:pt x="333375" y="0"/>
                  </a:moveTo>
                  <a:lnTo>
                    <a:pt x="0" y="79502"/>
                  </a:lnTo>
                  <a:lnTo>
                    <a:pt x="79501" y="412877"/>
                  </a:lnTo>
                  <a:lnTo>
                    <a:pt x="143001" y="309626"/>
                  </a:lnTo>
                  <a:lnTo>
                    <a:pt x="2059559" y="1487805"/>
                  </a:lnTo>
                  <a:lnTo>
                    <a:pt x="2186432" y="1281303"/>
                  </a:lnTo>
                  <a:lnTo>
                    <a:pt x="269875" y="103124"/>
                  </a:lnTo>
                  <a:lnTo>
                    <a:pt x="333375" y="0"/>
                  </a:lnTo>
                  <a:close/>
                </a:path>
              </a:pathLst>
            </a:custGeom>
            <a:solidFill>
              <a:srgbClr val="7470B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2499487" y="1492630"/>
              <a:ext cx="2186940" cy="1487805"/>
            </a:xfrm>
            <a:custGeom>
              <a:avLst/>
              <a:gdLst/>
              <a:ahLst/>
              <a:cxnLst/>
              <a:rect l="l" t="t" r="r" b="b"/>
              <a:pathLst>
                <a:path w="2186940" h="1487805">
                  <a:moveTo>
                    <a:pt x="2059559" y="1487805"/>
                  </a:moveTo>
                  <a:lnTo>
                    <a:pt x="143001" y="309626"/>
                  </a:lnTo>
                  <a:lnTo>
                    <a:pt x="79501" y="412877"/>
                  </a:lnTo>
                  <a:lnTo>
                    <a:pt x="0" y="79502"/>
                  </a:lnTo>
                  <a:lnTo>
                    <a:pt x="333375" y="0"/>
                  </a:lnTo>
                  <a:lnTo>
                    <a:pt x="269875" y="103124"/>
                  </a:lnTo>
                  <a:lnTo>
                    <a:pt x="2186432" y="1281303"/>
                  </a:lnTo>
                  <a:lnTo>
                    <a:pt x="2059559" y="1487805"/>
                  </a:lnTo>
                  <a:close/>
                </a:path>
              </a:pathLst>
            </a:custGeom>
            <a:ln w="12700">
              <a:solidFill>
                <a:srgbClr val="2C2C4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7320915" y="4250563"/>
              <a:ext cx="1967230" cy="1195070"/>
            </a:xfrm>
            <a:custGeom>
              <a:avLst/>
              <a:gdLst/>
              <a:ahLst/>
              <a:cxnLst/>
              <a:rect l="l" t="t" r="r" b="b"/>
              <a:pathLst>
                <a:path w="1967229" h="1195070">
                  <a:moveTo>
                    <a:pt x="110743" y="0"/>
                  </a:moveTo>
                  <a:lnTo>
                    <a:pt x="0" y="215392"/>
                  </a:lnTo>
                  <a:lnTo>
                    <a:pt x="1696084" y="1087374"/>
                  </a:lnTo>
                  <a:lnTo>
                    <a:pt x="1640712" y="1195070"/>
                  </a:lnTo>
                  <a:lnTo>
                    <a:pt x="1966976" y="1090295"/>
                  </a:lnTo>
                  <a:lnTo>
                    <a:pt x="1862201" y="764032"/>
                  </a:lnTo>
                  <a:lnTo>
                    <a:pt x="1806828" y="871855"/>
                  </a:lnTo>
                  <a:lnTo>
                    <a:pt x="110743" y="0"/>
                  </a:lnTo>
                  <a:close/>
                </a:path>
              </a:pathLst>
            </a:custGeom>
            <a:solidFill>
              <a:srgbClr val="7470B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7320915" y="4250563"/>
              <a:ext cx="1967230" cy="1195070"/>
            </a:xfrm>
            <a:custGeom>
              <a:avLst/>
              <a:gdLst/>
              <a:ahLst/>
              <a:cxnLst/>
              <a:rect l="l" t="t" r="r" b="b"/>
              <a:pathLst>
                <a:path w="1967229" h="1195070">
                  <a:moveTo>
                    <a:pt x="110743" y="0"/>
                  </a:moveTo>
                  <a:lnTo>
                    <a:pt x="1806828" y="871855"/>
                  </a:lnTo>
                  <a:lnTo>
                    <a:pt x="1862201" y="764032"/>
                  </a:lnTo>
                  <a:lnTo>
                    <a:pt x="1966976" y="1090295"/>
                  </a:lnTo>
                  <a:lnTo>
                    <a:pt x="1640712" y="1195070"/>
                  </a:lnTo>
                  <a:lnTo>
                    <a:pt x="1696084" y="1087374"/>
                  </a:lnTo>
                  <a:lnTo>
                    <a:pt x="0" y="215392"/>
                  </a:lnTo>
                  <a:lnTo>
                    <a:pt x="110743" y="0"/>
                  </a:lnTo>
                  <a:close/>
                </a:path>
              </a:pathLst>
            </a:custGeom>
            <a:ln w="12700">
              <a:solidFill>
                <a:srgbClr val="2C2C4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7624317" y="3186683"/>
              <a:ext cx="1927860" cy="485140"/>
            </a:xfrm>
            <a:custGeom>
              <a:avLst/>
              <a:gdLst/>
              <a:ahLst/>
              <a:cxnLst/>
              <a:rect l="l" t="t" r="r" b="b"/>
              <a:pathLst>
                <a:path w="1927859" h="485139">
                  <a:moveTo>
                    <a:pt x="1685289" y="0"/>
                  </a:moveTo>
                  <a:lnTo>
                    <a:pt x="1685289" y="121157"/>
                  </a:lnTo>
                  <a:lnTo>
                    <a:pt x="0" y="121157"/>
                  </a:lnTo>
                  <a:lnTo>
                    <a:pt x="0" y="363474"/>
                  </a:lnTo>
                  <a:lnTo>
                    <a:pt x="1685289" y="363474"/>
                  </a:lnTo>
                  <a:lnTo>
                    <a:pt x="1685289" y="484631"/>
                  </a:lnTo>
                  <a:lnTo>
                    <a:pt x="1927605" y="242315"/>
                  </a:lnTo>
                  <a:lnTo>
                    <a:pt x="1685289" y="0"/>
                  </a:lnTo>
                  <a:close/>
                </a:path>
              </a:pathLst>
            </a:custGeom>
            <a:solidFill>
              <a:srgbClr val="7470B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7624317" y="3186683"/>
              <a:ext cx="1927860" cy="485140"/>
            </a:xfrm>
            <a:custGeom>
              <a:avLst/>
              <a:gdLst/>
              <a:ahLst/>
              <a:cxnLst/>
              <a:rect l="l" t="t" r="r" b="b"/>
              <a:pathLst>
                <a:path w="1927859" h="485139">
                  <a:moveTo>
                    <a:pt x="0" y="121157"/>
                  </a:moveTo>
                  <a:lnTo>
                    <a:pt x="1685289" y="121157"/>
                  </a:lnTo>
                  <a:lnTo>
                    <a:pt x="1685289" y="0"/>
                  </a:lnTo>
                  <a:lnTo>
                    <a:pt x="1927605" y="242315"/>
                  </a:lnTo>
                  <a:lnTo>
                    <a:pt x="1685289" y="484631"/>
                  </a:lnTo>
                  <a:lnTo>
                    <a:pt x="1685289" y="363474"/>
                  </a:lnTo>
                  <a:lnTo>
                    <a:pt x="0" y="363474"/>
                  </a:lnTo>
                  <a:lnTo>
                    <a:pt x="0" y="121157"/>
                  </a:lnTo>
                  <a:close/>
                </a:path>
              </a:pathLst>
            </a:custGeom>
            <a:ln w="12700">
              <a:solidFill>
                <a:srgbClr val="2C2C4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2412238" y="3316223"/>
              <a:ext cx="2192020" cy="887730"/>
            </a:xfrm>
            <a:custGeom>
              <a:avLst/>
              <a:gdLst/>
              <a:ahLst/>
              <a:cxnLst/>
              <a:rect l="l" t="t" r="r" b="b"/>
              <a:pathLst>
                <a:path w="2192020" h="887729">
                  <a:moveTo>
                    <a:pt x="298576" y="0"/>
                  </a:moveTo>
                  <a:lnTo>
                    <a:pt x="0" y="168148"/>
                  </a:lnTo>
                  <a:lnTo>
                    <a:pt x="168275" y="466725"/>
                  </a:lnTo>
                  <a:lnTo>
                    <a:pt x="200787" y="350012"/>
                  </a:lnTo>
                  <a:lnTo>
                    <a:pt x="2126488" y="887730"/>
                  </a:lnTo>
                  <a:lnTo>
                    <a:pt x="2191639" y="654303"/>
                  </a:lnTo>
                  <a:lnTo>
                    <a:pt x="265938" y="116586"/>
                  </a:lnTo>
                  <a:lnTo>
                    <a:pt x="298576" y="0"/>
                  </a:lnTo>
                  <a:close/>
                </a:path>
              </a:pathLst>
            </a:custGeom>
            <a:solidFill>
              <a:srgbClr val="7470B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2412238" y="3316223"/>
              <a:ext cx="2192020" cy="887730"/>
            </a:xfrm>
            <a:custGeom>
              <a:avLst/>
              <a:gdLst/>
              <a:ahLst/>
              <a:cxnLst/>
              <a:rect l="l" t="t" r="r" b="b"/>
              <a:pathLst>
                <a:path w="2192020" h="887729">
                  <a:moveTo>
                    <a:pt x="2126488" y="887730"/>
                  </a:moveTo>
                  <a:lnTo>
                    <a:pt x="200787" y="350012"/>
                  </a:lnTo>
                  <a:lnTo>
                    <a:pt x="168275" y="466725"/>
                  </a:lnTo>
                  <a:lnTo>
                    <a:pt x="0" y="168148"/>
                  </a:lnTo>
                  <a:lnTo>
                    <a:pt x="298576" y="0"/>
                  </a:lnTo>
                  <a:lnTo>
                    <a:pt x="265938" y="116586"/>
                  </a:lnTo>
                  <a:lnTo>
                    <a:pt x="2191639" y="654303"/>
                  </a:lnTo>
                  <a:lnTo>
                    <a:pt x="2126488" y="887730"/>
                  </a:lnTo>
                  <a:close/>
                </a:path>
              </a:pathLst>
            </a:custGeom>
            <a:ln w="12700">
              <a:solidFill>
                <a:srgbClr val="2C2C4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4" name="Content Placeholder 8">
            <a:extLst>
              <a:ext uri="{FF2B5EF4-FFF2-40B4-BE49-F238E27FC236}">
                <a16:creationId xmlns:a16="http://schemas.microsoft.com/office/drawing/2014/main" id="{080F0C2E-E7CE-E83E-4CE6-E0F6B8C0C56C}"/>
              </a:ext>
            </a:extLst>
          </p:cNvPr>
          <p:cNvPicPr>
            <a:picLocks noChangeAspect="1"/>
          </p:cNvPicPr>
          <p:nvPr/>
        </p:nvPicPr>
        <p:blipFill>
          <a:blip r:embed="rId3">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4" name="object 4"/>
          <p:cNvSpPr txBox="1"/>
          <p:nvPr/>
        </p:nvSpPr>
        <p:spPr>
          <a:xfrm>
            <a:off x="236320" y="1666493"/>
            <a:ext cx="8216563" cy="830997"/>
          </a:xfrm>
          <a:prstGeom prst="rect">
            <a:avLst/>
          </a:prstGeom>
        </p:spPr>
        <p:txBody>
          <a:bodyPr vert="horz" wrap="square" lIns="0" tIns="60960" rIns="0" bIns="0" rtlCol="0">
            <a:spAutoFit/>
          </a:bodyPr>
          <a:lstStyle/>
          <a:p>
            <a:pPr marL="12700" marR="5080" lvl="0" indent="0" algn="just" defTabSz="914400" eaLnBrk="1" fontAlgn="auto" latinLnBrk="0" hangingPunct="1">
              <a:lnSpc>
                <a:spcPts val="3020"/>
              </a:lnSpc>
              <a:spcBef>
                <a:spcPts val="480"/>
              </a:spcBef>
              <a:spcAft>
                <a:spcPts val="0"/>
              </a:spcAft>
              <a:buClrTx/>
              <a:buSzTx/>
              <a:buFontTx/>
              <a:buNone/>
              <a:tabLst/>
              <a:defRPr/>
            </a:pPr>
            <a:r>
              <a:rPr lang="en-GB" sz="2800" kern="0" dirty="0">
                <a:solidFill>
                  <a:srgbClr val="FFFFFF"/>
                </a:solidFill>
                <a:latin typeface="Calibri"/>
                <a:cs typeface="Calibri"/>
              </a:rPr>
              <a:t>T</a:t>
            </a:r>
            <a:r>
              <a:rPr kumimoji="0" sz="2800" b="0" i="0" u="none" strike="noStrike" kern="0" cap="none" spc="0" normalizeH="0" baseline="0" noProof="0" dirty="0">
                <a:ln>
                  <a:noFill/>
                </a:ln>
                <a:solidFill>
                  <a:srgbClr val="FFFFFF"/>
                </a:solidFill>
                <a:effectLst/>
                <a:uLnTx/>
                <a:uFillTx/>
                <a:latin typeface="Calibri"/>
                <a:cs typeface="Calibri"/>
              </a:rPr>
              <a:t>he</a:t>
            </a:r>
            <a:r>
              <a:rPr kumimoji="0" sz="2800" b="0" i="0" u="none" strike="noStrike" kern="0" cap="none" spc="-100"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CYP</a:t>
            </a:r>
            <a:r>
              <a:rPr kumimoji="0" sz="2800" b="0" i="0" u="none" strike="noStrike" kern="0" cap="none" spc="-90"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experience</a:t>
            </a:r>
            <a:r>
              <a:rPr kumimoji="0" lang="en-GB" sz="2800" b="0" i="0" u="none" strike="noStrike" kern="0" cap="none" spc="0" normalizeH="0" baseline="0" noProof="0" dirty="0">
                <a:ln>
                  <a:noFill/>
                </a:ln>
                <a:solidFill>
                  <a:srgbClr val="FFFFFF"/>
                </a:solidFill>
                <a:effectLst/>
                <a:uLnTx/>
                <a:uFillTx/>
                <a:latin typeface="Calibri"/>
                <a:cs typeface="Calibri"/>
              </a:rPr>
              <a:t>s</a:t>
            </a:r>
            <a:r>
              <a:rPr kumimoji="0" sz="2800" b="0" i="0" u="none" strike="noStrike" kern="0" cap="none" spc="-95" normalizeH="0" baseline="0" noProof="0" dirty="0">
                <a:ln>
                  <a:noFill/>
                </a:ln>
                <a:solidFill>
                  <a:srgbClr val="FFFFFF"/>
                </a:solidFill>
                <a:effectLst/>
                <a:uLnTx/>
                <a:uFillTx/>
                <a:latin typeface="Calibri"/>
                <a:cs typeface="Calibri"/>
              </a:rPr>
              <a:t> </a:t>
            </a:r>
            <a:r>
              <a:rPr kumimoji="0" sz="2800" b="0" i="0" u="none" strike="noStrike" kern="0" cap="none" spc="-10" normalizeH="0" baseline="0" noProof="0" dirty="0">
                <a:ln>
                  <a:noFill/>
                </a:ln>
                <a:solidFill>
                  <a:srgbClr val="FFFFFF"/>
                </a:solidFill>
                <a:effectLst/>
                <a:uLnTx/>
                <a:uFillTx/>
                <a:latin typeface="Calibri"/>
                <a:cs typeface="Calibri"/>
              </a:rPr>
              <a:t>significant</a:t>
            </a:r>
            <a:r>
              <a:rPr kumimoji="0" sz="2800" b="0" i="0" u="none" strike="noStrike" kern="0" cap="none" spc="-80"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distress</a:t>
            </a:r>
            <a:r>
              <a:rPr kumimoji="0" sz="2800" b="0" i="0" u="none" strike="noStrike" kern="0" cap="none" spc="-75" normalizeH="0" baseline="0" noProof="0" dirty="0">
                <a:ln>
                  <a:noFill/>
                </a:ln>
                <a:solidFill>
                  <a:srgbClr val="FFFFFF"/>
                </a:solidFill>
                <a:effectLst/>
                <a:uLnTx/>
                <a:uFillTx/>
                <a:latin typeface="Calibri"/>
                <a:cs typeface="Calibri"/>
              </a:rPr>
              <a:t> </a:t>
            </a:r>
            <a:r>
              <a:rPr kumimoji="0" sz="2800" b="0" i="0" u="none" strike="noStrike" kern="0" cap="none" spc="-25" normalizeH="0" baseline="0" noProof="0" dirty="0">
                <a:ln>
                  <a:noFill/>
                </a:ln>
                <a:solidFill>
                  <a:srgbClr val="FFFFFF"/>
                </a:solidFill>
                <a:effectLst/>
                <a:uLnTx/>
                <a:uFillTx/>
                <a:latin typeface="Calibri"/>
                <a:cs typeface="Calibri"/>
              </a:rPr>
              <a:t>in </a:t>
            </a:r>
            <a:r>
              <a:rPr kumimoji="0" sz="2800" b="0" i="0" u="none" strike="noStrike" kern="0" cap="none" spc="-10" normalizeH="0" baseline="0" noProof="0" dirty="0">
                <a:ln>
                  <a:noFill/>
                </a:ln>
                <a:solidFill>
                  <a:srgbClr val="FFFFFF"/>
                </a:solidFill>
                <a:effectLst/>
                <a:uLnTx/>
                <a:uFillTx/>
                <a:latin typeface="Calibri"/>
                <a:cs typeface="Calibri"/>
              </a:rPr>
              <a:t>attending</a:t>
            </a:r>
            <a:r>
              <a:rPr kumimoji="0" sz="2800" b="0" i="0" u="none" strike="noStrike" kern="0" cap="none" spc="-80"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school</a:t>
            </a:r>
            <a:r>
              <a:rPr kumimoji="0" sz="2800" b="0" i="0" u="none" strike="noStrike" kern="0" cap="none" spc="-75"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and/or</a:t>
            </a:r>
            <a:r>
              <a:rPr kumimoji="0" sz="2800" b="0" i="0" u="none" strike="noStrike" kern="0" cap="none" spc="-55"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taking</a:t>
            </a:r>
            <a:r>
              <a:rPr kumimoji="0" sz="2800" b="0" i="0" u="none" strike="noStrike" kern="0" cap="none" spc="-95"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part</a:t>
            </a:r>
            <a:r>
              <a:rPr kumimoji="0" sz="2800" b="0" i="0" u="none" strike="noStrike" kern="0" cap="none" spc="-80"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in</a:t>
            </a:r>
            <a:r>
              <a:rPr kumimoji="0" sz="2800" b="0" i="0" u="none" strike="noStrike" kern="0" cap="none" spc="-85"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some</a:t>
            </a:r>
            <a:r>
              <a:rPr kumimoji="0" sz="2800" b="0" i="0" u="none" strike="noStrike" kern="0" cap="none" spc="-75" normalizeH="0" baseline="0" noProof="0" dirty="0">
                <a:ln>
                  <a:noFill/>
                </a:ln>
                <a:solidFill>
                  <a:srgbClr val="FFFFFF"/>
                </a:solidFill>
                <a:effectLst/>
                <a:uLnTx/>
                <a:uFillTx/>
                <a:latin typeface="Calibri"/>
                <a:cs typeface="Calibri"/>
              </a:rPr>
              <a:t> </a:t>
            </a:r>
            <a:r>
              <a:rPr kumimoji="0" sz="2800" b="0" i="0" u="none" strike="noStrike" kern="0" cap="none" spc="0" normalizeH="0" baseline="0" noProof="0" dirty="0">
                <a:ln>
                  <a:noFill/>
                </a:ln>
                <a:solidFill>
                  <a:srgbClr val="FFFFFF"/>
                </a:solidFill>
                <a:effectLst/>
                <a:uLnTx/>
                <a:uFillTx/>
                <a:latin typeface="Calibri"/>
                <a:cs typeface="Calibri"/>
              </a:rPr>
              <a:t>aspects</a:t>
            </a:r>
            <a:r>
              <a:rPr kumimoji="0" sz="2800" b="0" i="0" u="none" strike="noStrike" kern="0" cap="none" spc="-60" normalizeH="0" baseline="0" noProof="0" dirty="0">
                <a:ln>
                  <a:noFill/>
                </a:ln>
                <a:solidFill>
                  <a:srgbClr val="FFFFFF"/>
                </a:solidFill>
                <a:effectLst/>
                <a:uLnTx/>
                <a:uFillTx/>
                <a:latin typeface="Calibri"/>
                <a:cs typeface="Calibri"/>
              </a:rPr>
              <a:t> </a:t>
            </a:r>
            <a:r>
              <a:rPr kumimoji="0" sz="2800" b="0" i="0" u="none" strike="noStrike" kern="0" cap="none" spc="-25" normalizeH="0" baseline="0" noProof="0" dirty="0">
                <a:ln>
                  <a:noFill/>
                </a:ln>
                <a:solidFill>
                  <a:srgbClr val="FFFFFF"/>
                </a:solidFill>
                <a:effectLst/>
                <a:uLnTx/>
                <a:uFillTx/>
                <a:latin typeface="Calibri"/>
                <a:cs typeface="Calibri"/>
              </a:rPr>
              <a:t>of </a:t>
            </a:r>
            <a:r>
              <a:rPr kumimoji="0" sz="2800" b="0" i="0" u="none" strike="noStrike" kern="0" cap="none" spc="0" normalizeH="0" baseline="0" noProof="0" dirty="0">
                <a:ln>
                  <a:noFill/>
                </a:ln>
                <a:solidFill>
                  <a:srgbClr val="FFFFFF"/>
                </a:solidFill>
                <a:effectLst/>
                <a:uLnTx/>
                <a:uFillTx/>
                <a:latin typeface="Calibri"/>
                <a:cs typeface="Calibri"/>
              </a:rPr>
              <a:t>school</a:t>
            </a:r>
            <a:r>
              <a:rPr kumimoji="0" sz="2800" b="0" i="0" u="none" strike="noStrike" kern="0" cap="none" spc="-55" normalizeH="0" baseline="0" noProof="0" dirty="0">
                <a:ln>
                  <a:noFill/>
                </a:ln>
                <a:solidFill>
                  <a:srgbClr val="FFFFFF"/>
                </a:solidFill>
                <a:effectLst/>
                <a:uLnTx/>
                <a:uFillTx/>
                <a:latin typeface="Calibri"/>
                <a:cs typeface="Calibri"/>
              </a:rPr>
              <a:t> </a:t>
            </a:r>
            <a:r>
              <a:rPr kumimoji="0" sz="2800" b="0" i="0" u="none" strike="noStrike" kern="0" cap="none" spc="-20" normalizeH="0" baseline="0" noProof="0" dirty="0">
                <a:ln>
                  <a:noFill/>
                </a:ln>
                <a:solidFill>
                  <a:srgbClr val="FFFFFF"/>
                </a:solidFill>
                <a:effectLst/>
                <a:uLnTx/>
                <a:uFillTx/>
                <a:latin typeface="Calibri"/>
                <a:cs typeface="Calibri"/>
              </a:rPr>
              <a:t>life?</a:t>
            </a:r>
            <a:endParaRPr kumimoji="0" sz="28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8" name="object 8"/>
          <p:cNvGrpSpPr/>
          <p:nvPr/>
        </p:nvGrpSpPr>
        <p:grpSpPr>
          <a:xfrm>
            <a:off x="885348" y="2946782"/>
            <a:ext cx="9587722" cy="3403600"/>
            <a:chOff x="786079" y="2953639"/>
            <a:chExt cx="8945245" cy="3403600"/>
          </a:xfrm>
        </p:grpSpPr>
        <p:sp>
          <p:nvSpPr>
            <p:cNvPr id="9" name="object 9"/>
            <p:cNvSpPr/>
            <p:nvPr/>
          </p:nvSpPr>
          <p:spPr>
            <a:xfrm>
              <a:off x="795604" y="2963164"/>
              <a:ext cx="8926195" cy="3384550"/>
            </a:xfrm>
            <a:custGeom>
              <a:avLst/>
              <a:gdLst/>
              <a:ahLst/>
              <a:cxnLst/>
              <a:rect l="l" t="t" r="r" b="b"/>
              <a:pathLst>
                <a:path w="8926195" h="3384550">
                  <a:moveTo>
                    <a:pt x="7233970" y="0"/>
                  </a:moveTo>
                  <a:lnTo>
                    <a:pt x="7233970" y="846074"/>
                  </a:lnTo>
                  <a:lnTo>
                    <a:pt x="0" y="846074"/>
                  </a:lnTo>
                  <a:lnTo>
                    <a:pt x="0" y="2538095"/>
                  </a:lnTo>
                  <a:lnTo>
                    <a:pt x="7233970" y="2538095"/>
                  </a:lnTo>
                  <a:lnTo>
                    <a:pt x="7233970" y="3384042"/>
                  </a:lnTo>
                  <a:lnTo>
                    <a:pt x="8925864" y="1692021"/>
                  </a:lnTo>
                  <a:lnTo>
                    <a:pt x="7233970" y="0"/>
                  </a:lnTo>
                  <a:close/>
                </a:path>
              </a:pathLst>
            </a:custGeom>
            <a:solidFill>
              <a:srgbClr val="D5DC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795604" y="2963164"/>
              <a:ext cx="8926195" cy="3384550"/>
            </a:xfrm>
            <a:custGeom>
              <a:avLst/>
              <a:gdLst/>
              <a:ahLst/>
              <a:cxnLst/>
              <a:rect l="l" t="t" r="r" b="b"/>
              <a:pathLst>
                <a:path w="8926195" h="3384550">
                  <a:moveTo>
                    <a:pt x="0" y="846074"/>
                  </a:moveTo>
                  <a:lnTo>
                    <a:pt x="7233970" y="846074"/>
                  </a:lnTo>
                  <a:lnTo>
                    <a:pt x="7233970" y="0"/>
                  </a:lnTo>
                  <a:lnTo>
                    <a:pt x="8925864" y="1692021"/>
                  </a:lnTo>
                  <a:lnTo>
                    <a:pt x="7233970" y="3384042"/>
                  </a:lnTo>
                  <a:lnTo>
                    <a:pt x="7233970" y="2538095"/>
                  </a:lnTo>
                  <a:lnTo>
                    <a:pt x="0" y="2538095"/>
                  </a:lnTo>
                  <a:lnTo>
                    <a:pt x="0" y="846074"/>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8272131" y="3891516"/>
            <a:ext cx="1277442" cy="1090683"/>
          </a:xfrm>
          <a:prstGeom prst="rect">
            <a:avLst/>
          </a:prstGeom>
        </p:spPr>
        <p:txBody>
          <a:bodyPr vert="horz" wrap="square" lIns="0" tIns="31750" rIns="0" bIns="0" rtlCol="0">
            <a:spAutoFit/>
          </a:bodyPr>
          <a:lstStyle/>
          <a:p>
            <a:pPr marL="12700" marR="5080" lvl="0" indent="0" algn="ctr" defTabSz="914400" eaLnBrk="1" fontAlgn="auto" latinLnBrk="0" hangingPunct="1">
              <a:lnSpc>
                <a:spcPct val="85900"/>
              </a:lnSpc>
              <a:spcBef>
                <a:spcPts val="250"/>
              </a:spcBef>
              <a:spcAft>
                <a:spcPts val="0"/>
              </a:spcAft>
              <a:buClrTx/>
              <a:buSzTx/>
              <a:buFontTx/>
              <a:buNone/>
              <a:tabLst/>
              <a:defRPr/>
            </a:pPr>
            <a:r>
              <a:rPr kumimoji="0" sz="1600" b="0" i="0" u="none" strike="noStrike" kern="0" cap="none" spc="0" normalizeH="0" baseline="0" noProof="0" dirty="0">
                <a:ln>
                  <a:noFill/>
                </a:ln>
                <a:solidFill>
                  <a:srgbClr val="391F50"/>
                </a:solidFill>
                <a:effectLst/>
                <a:uLnTx/>
                <a:uFillTx/>
                <a:latin typeface="Arial"/>
                <a:cs typeface="Arial"/>
              </a:rPr>
              <a:t>Complete</a:t>
            </a:r>
            <a:r>
              <a:rPr kumimoji="0" sz="1600" b="0" i="0" u="none" strike="noStrike" kern="0" cap="none" spc="-25" normalizeH="0" baseline="0" noProof="0" dirty="0">
                <a:ln>
                  <a:noFill/>
                </a:ln>
                <a:solidFill>
                  <a:srgbClr val="391F50"/>
                </a:solidFill>
                <a:effectLst/>
                <a:uLnTx/>
                <a:uFillTx/>
                <a:latin typeface="Arial"/>
                <a:cs typeface="Arial"/>
              </a:rPr>
              <a:t> </a:t>
            </a:r>
            <a:r>
              <a:rPr kumimoji="0" sz="1600" b="0" i="0" u="none" strike="noStrike" kern="0" cap="none" spc="-10" normalizeH="0" baseline="0" noProof="0" dirty="0">
                <a:ln>
                  <a:noFill/>
                </a:ln>
                <a:solidFill>
                  <a:srgbClr val="391F50"/>
                </a:solidFill>
                <a:effectLst/>
                <a:uLnTx/>
                <a:uFillTx/>
                <a:latin typeface="Arial"/>
                <a:cs typeface="Arial"/>
              </a:rPr>
              <a:t>school </a:t>
            </a:r>
            <a:r>
              <a:rPr kumimoji="0" sz="1600" b="0" i="0" u="none" strike="noStrike" kern="0" cap="none" spc="0" normalizeH="0" baseline="0" noProof="0" dirty="0">
                <a:ln>
                  <a:noFill/>
                </a:ln>
                <a:solidFill>
                  <a:srgbClr val="391F50"/>
                </a:solidFill>
                <a:effectLst/>
                <a:uLnTx/>
                <a:uFillTx/>
                <a:latin typeface="Arial"/>
                <a:cs typeface="Arial"/>
              </a:rPr>
              <a:t>absence</a:t>
            </a:r>
            <a:r>
              <a:rPr kumimoji="0" sz="1600" b="0" i="0" u="none" strike="noStrike" kern="0" cap="none" spc="-35" normalizeH="0" baseline="0" noProof="0" dirty="0">
                <a:ln>
                  <a:noFill/>
                </a:ln>
                <a:solidFill>
                  <a:srgbClr val="391F50"/>
                </a:solidFill>
                <a:effectLst/>
                <a:uLnTx/>
                <a:uFillTx/>
                <a:latin typeface="Arial"/>
                <a:cs typeface="Arial"/>
              </a:rPr>
              <a:t> </a:t>
            </a:r>
            <a:r>
              <a:rPr kumimoji="0" sz="1600" b="0" i="0" u="none" strike="noStrike" kern="0" cap="none" spc="0" normalizeH="0" baseline="0" noProof="0" dirty="0">
                <a:ln>
                  <a:noFill/>
                </a:ln>
                <a:solidFill>
                  <a:srgbClr val="391F50"/>
                </a:solidFill>
                <a:effectLst/>
                <a:uLnTx/>
                <a:uFillTx/>
                <a:latin typeface="Arial"/>
                <a:cs typeface="Arial"/>
              </a:rPr>
              <a:t>for </a:t>
            </a:r>
            <a:r>
              <a:rPr kumimoji="0" sz="1600" b="0" i="0" u="none" strike="noStrike" kern="0" cap="none" spc="-25" normalizeH="0" baseline="0" noProof="0" dirty="0">
                <a:ln>
                  <a:noFill/>
                </a:ln>
                <a:solidFill>
                  <a:srgbClr val="391F50"/>
                </a:solidFill>
                <a:effectLst/>
                <a:uLnTx/>
                <a:uFillTx/>
                <a:latin typeface="Arial"/>
                <a:cs typeface="Arial"/>
              </a:rPr>
              <a:t>an </a:t>
            </a:r>
            <a:r>
              <a:rPr kumimoji="0" sz="1600" b="0" i="0" u="none" strike="noStrike" kern="0" cap="none" spc="0" normalizeH="0" baseline="0" noProof="0" dirty="0">
                <a:ln>
                  <a:noFill/>
                </a:ln>
                <a:solidFill>
                  <a:srgbClr val="391F50"/>
                </a:solidFill>
                <a:effectLst/>
                <a:uLnTx/>
                <a:uFillTx/>
                <a:latin typeface="Arial"/>
                <a:cs typeface="Arial"/>
              </a:rPr>
              <a:t>extended</a:t>
            </a:r>
            <a:r>
              <a:rPr kumimoji="0" sz="1600" b="0" i="0" u="none" strike="noStrike" kern="0" cap="none" spc="-45" normalizeH="0" baseline="0" noProof="0" dirty="0">
                <a:ln>
                  <a:noFill/>
                </a:ln>
                <a:solidFill>
                  <a:srgbClr val="391F50"/>
                </a:solidFill>
                <a:effectLst/>
                <a:uLnTx/>
                <a:uFillTx/>
                <a:latin typeface="Arial"/>
                <a:cs typeface="Arial"/>
              </a:rPr>
              <a:t> </a:t>
            </a:r>
            <a:r>
              <a:rPr kumimoji="0" sz="1600" b="0" i="0" u="none" strike="noStrike" kern="0" cap="none" spc="-10" normalizeH="0" baseline="0" noProof="0" dirty="0">
                <a:ln>
                  <a:noFill/>
                </a:ln>
                <a:solidFill>
                  <a:srgbClr val="391F50"/>
                </a:solidFill>
                <a:effectLst/>
                <a:uLnTx/>
                <a:uFillTx/>
                <a:latin typeface="Arial"/>
                <a:cs typeface="Arial"/>
              </a:rPr>
              <a:t>period </a:t>
            </a:r>
            <a:r>
              <a:rPr kumimoji="0" sz="1600" b="0" i="0" u="none" strike="noStrike" kern="0" cap="none" spc="0" normalizeH="0" baseline="0" noProof="0" dirty="0">
                <a:ln>
                  <a:noFill/>
                </a:ln>
                <a:solidFill>
                  <a:srgbClr val="391F50"/>
                </a:solidFill>
                <a:effectLst/>
                <a:uLnTx/>
                <a:uFillTx/>
                <a:latin typeface="Arial"/>
                <a:cs typeface="Arial"/>
              </a:rPr>
              <a:t>of</a:t>
            </a:r>
            <a:r>
              <a:rPr kumimoji="0" sz="1600" b="0" i="0" u="none" strike="noStrike" kern="0" cap="none" spc="-10" normalizeH="0" baseline="0" noProof="0" dirty="0">
                <a:ln>
                  <a:noFill/>
                </a:ln>
                <a:solidFill>
                  <a:srgbClr val="391F50"/>
                </a:solidFill>
                <a:effectLst/>
                <a:uLnTx/>
                <a:uFillTx/>
                <a:latin typeface="Arial"/>
                <a:cs typeface="Arial"/>
              </a:rPr>
              <a:t> </a:t>
            </a:r>
            <a:r>
              <a:rPr kumimoji="0" sz="1600" b="0" i="0" u="none" strike="noStrike" kern="0" cap="none" spc="-20" normalizeH="0" baseline="0" noProof="0" dirty="0">
                <a:ln>
                  <a:noFill/>
                </a:ln>
                <a:solidFill>
                  <a:srgbClr val="391F50"/>
                </a:solidFill>
                <a:effectLst/>
                <a:uLnTx/>
                <a:uFillTx/>
                <a:latin typeface="Arial"/>
                <a:cs typeface="Arial"/>
              </a:rPr>
              <a:t>time</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12" name="object 12"/>
          <p:cNvSpPr txBox="1"/>
          <p:nvPr/>
        </p:nvSpPr>
        <p:spPr>
          <a:xfrm>
            <a:off x="6804837" y="3976624"/>
            <a:ext cx="1277442" cy="878959"/>
          </a:xfrm>
          <a:prstGeom prst="rect">
            <a:avLst/>
          </a:prstGeom>
        </p:spPr>
        <p:txBody>
          <a:bodyPr vert="horz" wrap="square" lIns="0" tIns="31750" rIns="0" bIns="0" rtlCol="0">
            <a:spAutoFit/>
          </a:bodyPr>
          <a:lstStyle/>
          <a:p>
            <a:pPr marL="12700" marR="5080" lvl="0" indent="-1270" algn="ctr" defTabSz="914400" eaLnBrk="1" fontAlgn="auto" latinLnBrk="0" hangingPunct="1">
              <a:lnSpc>
                <a:spcPct val="85900"/>
              </a:lnSpc>
              <a:spcBef>
                <a:spcPts val="250"/>
              </a:spcBef>
              <a:spcAft>
                <a:spcPts val="0"/>
              </a:spcAft>
              <a:buClrTx/>
              <a:buSzTx/>
              <a:buFontTx/>
              <a:buNone/>
              <a:tabLst/>
              <a:defRPr/>
            </a:pPr>
            <a:r>
              <a:rPr kumimoji="0" sz="1600" b="0" i="0" u="none" strike="noStrike" kern="0" cap="none" spc="-10" normalizeH="0" baseline="0" noProof="0" dirty="0">
                <a:ln>
                  <a:noFill/>
                </a:ln>
                <a:solidFill>
                  <a:srgbClr val="391F50"/>
                </a:solidFill>
                <a:effectLst/>
                <a:uLnTx/>
                <a:uFillTx/>
                <a:latin typeface="Arial"/>
                <a:cs typeface="Arial"/>
              </a:rPr>
              <a:t>Complete </a:t>
            </a:r>
            <a:r>
              <a:rPr kumimoji="0" sz="1600" b="0" i="0" u="none" strike="noStrike" kern="0" cap="none" spc="0" normalizeH="0" baseline="0" noProof="0" dirty="0">
                <a:ln>
                  <a:noFill/>
                </a:ln>
                <a:solidFill>
                  <a:srgbClr val="391F50"/>
                </a:solidFill>
                <a:effectLst/>
                <a:uLnTx/>
                <a:uFillTx/>
                <a:latin typeface="Arial"/>
                <a:cs typeface="Arial"/>
              </a:rPr>
              <a:t>absence</a:t>
            </a:r>
            <a:r>
              <a:rPr kumimoji="0" sz="1600" b="0" i="0" u="none" strike="noStrike" kern="0" cap="none" spc="-35" normalizeH="0" baseline="0" noProof="0" dirty="0">
                <a:ln>
                  <a:noFill/>
                </a:ln>
                <a:solidFill>
                  <a:srgbClr val="391F50"/>
                </a:solidFill>
                <a:effectLst/>
                <a:uLnTx/>
                <a:uFillTx/>
                <a:latin typeface="Arial"/>
                <a:cs typeface="Arial"/>
              </a:rPr>
              <a:t> </a:t>
            </a:r>
            <a:r>
              <a:rPr kumimoji="0" sz="1600" b="0" i="0" u="none" strike="noStrike" kern="0" cap="none" spc="-20" normalizeH="0" baseline="0" noProof="0" dirty="0">
                <a:ln>
                  <a:noFill/>
                </a:ln>
                <a:solidFill>
                  <a:srgbClr val="391F50"/>
                </a:solidFill>
                <a:effectLst/>
                <a:uLnTx/>
                <a:uFillTx/>
                <a:latin typeface="Arial"/>
                <a:cs typeface="Arial"/>
              </a:rPr>
              <a:t>from </a:t>
            </a:r>
            <a:r>
              <a:rPr kumimoji="0" sz="1600" b="0" i="0" u="none" strike="noStrike" kern="0" cap="none" spc="0" normalizeH="0" baseline="0" noProof="0" dirty="0">
                <a:ln>
                  <a:noFill/>
                </a:ln>
                <a:solidFill>
                  <a:srgbClr val="391F50"/>
                </a:solidFill>
                <a:effectLst/>
                <a:uLnTx/>
                <a:uFillTx/>
                <a:latin typeface="Arial"/>
                <a:cs typeface="Arial"/>
              </a:rPr>
              <a:t>school</a:t>
            </a:r>
            <a:r>
              <a:rPr kumimoji="0" sz="1600" b="0" i="0" u="none" strike="noStrike" kern="0" cap="none" spc="-20" normalizeH="0" baseline="0" noProof="0" dirty="0">
                <a:ln>
                  <a:noFill/>
                </a:ln>
                <a:solidFill>
                  <a:srgbClr val="391F50"/>
                </a:solidFill>
                <a:effectLst/>
                <a:uLnTx/>
                <a:uFillTx/>
                <a:latin typeface="Arial"/>
                <a:cs typeface="Arial"/>
              </a:rPr>
              <a:t> </a:t>
            </a:r>
            <a:r>
              <a:rPr kumimoji="0" sz="1600" b="0" i="0" u="none" strike="noStrike" kern="0" cap="none" spc="0" normalizeH="0" baseline="0" noProof="0" dirty="0">
                <a:ln>
                  <a:noFill/>
                </a:ln>
                <a:solidFill>
                  <a:srgbClr val="391F50"/>
                </a:solidFill>
                <a:effectLst/>
                <a:uLnTx/>
                <a:uFillTx/>
                <a:latin typeface="Arial"/>
                <a:cs typeface="Arial"/>
              </a:rPr>
              <a:t>for</a:t>
            </a:r>
            <a:r>
              <a:rPr kumimoji="0" sz="1600" b="0" i="0" u="none" strike="noStrike" kern="0" cap="none" spc="-10" normalizeH="0" baseline="0" noProof="0" dirty="0">
                <a:ln>
                  <a:noFill/>
                </a:ln>
                <a:solidFill>
                  <a:srgbClr val="391F50"/>
                </a:solidFill>
                <a:effectLst/>
                <a:uLnTx/>
                <a:uFillTx/>
                <a:latin typeface="Arial"/>
                <a:cs typeface="Arial"/>
              </a:rPr>
              <a:t> </a:t>
            </a:r>
            <a:r>
              <a:rPr kumimoji="0" sz="1600" b="0" i="0" u="none" strike="noStrike" kern="0" cap="none" spc="-50" normalizeH="0" baseline="0" noProof="0" dirty="0">
                <a:ln>
                  <a:noFill/>
                </a:ln>
                <a:solidFill>
                  <a:srgbClr val="391F50"/>
                </a:solidFill>
                <a:effectLst/>
                <a:uLnTx/>
                <a:uFillTx/>
                <a:latin typeface="Arial"/>
                <a:cs typeface="Arial"/>
              </a:rPr>
              <a:t>a</a:t>
            </a:r>
            <a:r>
              <a:rPr kumimoji="0" sz="1600" b="0" i="0" u="none" strike="noStrike" kern="0" cap="none" spc="0" normalizeH="0" baseline="0" noProof="0" dirty="0">
                <a:ln>
                  <a:noFill/>
                </a:ln>
                <a:solidFill>
                  <a:srgbClr val="391F50"/>
                </a:solidFill>
                <a:effectLst/>
                <a:uLnTx/>
                <a:uFillTx/>
                <a:latin typeface="Arial"/>
                <a:cs typeface="Arial"/>
              </a:rPr>
              <a:t> period</a:t>
            </a:r>
            <a:r>
              <a:rPr kumimoji="0" sz="1600" b="0" i="0" u="none" strike="noStrike" kern="0" cap="none" spc="-35" normalizeH="0" baseline="0" noProof="0" dirty="0">
                <a:ln>
                  <a:noFill/>
                </a:ln>
                <a:solidFill>
                  <a:srgbClr val="391F50"/>
                </a:solidFill>
                <a:effectLst/>
                <a:uLnTx/>
                <a:uFillTx/>
                <a:latin typeface="Arial"/>
                <a:cs typeface="Arial"/>
              </a:rPr>
              <a:t> </a:t>
            </a:r>
            <a:r>
              <a:rPr kumimoji="0" sz="1600" b="0" i="0" u="none" strike="noStrike" kern="0" cap="none" spc="0" normalizeH="0" baseline="0" noProof="0" dirty="0">
                <a:ln>
                  <a:noFill/>
                </a:ln>
                <a:solidFill>
                  <a:srgbClr val="391F50"/>
                </a:solidFill>
                <a:effectLst/>
                <a:uLnTx/>
                <a:uFillTx/>
                <a:latin typeface="Arial"/>
                <a:cs typeface="Arial"/>
              </a:rPr>
              <a:t>of</a:t>
            </a:r>
            <a:r>
              <a:rPr kumimoji="0" sz="1600" b="0" i="0" u="none" strike="noStrike" kern="0" cap="none" spc="-5" normalizeH="0" baseline="0" noProof="0" dirty="0">
                <a:ln>
                  <a:noFill/>
                </a:ln>
                <a:solidFill>
                  <a:srgbClr val="391F50"/>
                </a:solidFill>
                <a:effectLst/>
                <a:uLnTx/>
                <a:uFillTx/>
                <a:latin typeface="Arial"/>
                <a:cs typeface="Arial"/>
              </a:rPr>
              <a:t> </a:t>
            </a:r>
            <a:r>
              <a:rPr kumimoji="0" sz="1600" b="0" i="0" u="none" strike="noStrike" kern="0" cap="none" spc="-20" normalizeH="0" baseline="0" noProof="0" dirty="0">
                <a:ln>
                  <a:noFill/>
                </a:ln>
                <a:solidFill>
                  <a:srgbClr val="391F50"/>
                </a:solidFill>
                <a:effectLst/>
                <a:uLnTx/>
                <a:uFillTx/>
                <a:latin typeface="Arial"/>
                <a:cs typeface="Arial"/>
              </a:rPr>
              <a:t>time</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14" name="object 14"/>
          <p:cNvSpPr txBox="1"/>
          <p:nvPr/>
        </p:nvSpPr>
        <p:spPr>
          <a:xfrm>
            <a:off x="4644848" y="3976624"/>
            <a:ext cx="1755952" cy="1090683"/>
          </a:xfrm>
          <a:prstGeom prst="rect">
            <a:avLst/>
          </a:prstGeom>
        </p:spPr>
        <p:txBody>
          <a:bodyPr vert="horz" wrap="square" lIns="0" tIns="31750" rIns="0" bIns="0" rtlCol="0">
            <a:spAutoFit/>
          </a:bodyPr>
          <a:lstStyle/>
          <a:p>
            <a:pPr marL="12700" marR="5080" lvl="0" indent="0" algn="ctr" defTabSz="914400" eaLnBrk="1" fontAlgn="auto" latinLnBrk="0" hangingPunct="1">
              <a:lnSpc>
                <a:spcPct val="86100"/>
              </a:lnSpc>
              <a:spcBef>
                <a:spcPts val="250"/>
              </a:spcBef>
              <a:spcAft>
                <a:spcPts val="0"/>
              </a:spcAft>
              <a:buClrTx/>
              <a:buSzTx/>
              <a:buFontTx/>
              <a:buNone/>
              <a:tabLst/>
              <a:defRPr/>
            </a:pPr>
            <a:r>
              <a:rPr kumimoji="0" sz="1600" b="0" i="0" u="none" strike="noStrike" kern="0" cap="none" spc="0" normalizeH="0" baseline="0" noProof="0" dirty="0">
                <a:ln>
                  <a:noFill/>
                </a:ln>
                <a:solidFill>
                  <a:srgbClr val="391F50"/>
                </a:solidFill>
                <a:effectLst/>
                <a:uLnTx/>
                <a:uFillTx/>
                <a:latin typeface="Arial"/>
                <a:cs typeface="Arial"/>
              </a:rPr>
              <a:t>Periodic</a:t>
            </a:r>
            <a:r>
              <a:rPr kumimoji="0" sz="1600" b="0" i="0" u="none" strike="noStrike" kern="0" cap="none" spc="-40" normalizeH="0" baseline="0" noProof="0" dirty="0">
                <a:ln>
                  <a:noFill/>
                </a:ln>
                <a:solidFill>
                  <a:srgbClr val="391F50"/>
                </a:solidFill>
                <a:effectLst/>
                <a:uLnTx/>
                <a:uFillTx/>
                <a:latin typeface="Arial"/>
                <a:cs typeface="Arial"/>
              </a:rPr>
              <a:t> </a:t>
            </a:r>
            <a:r>
              <a:rPr kumimoji="0" sz="1600" b="0" i="0" u="none" strike="noStrike" kern="0" cap="none" spc="-10" normalizeH="0" baseline="0" noProof="0" dirty="0">
                <a:ln>
                  <a:noFill/>
                </a:ln>
                <a:solidFill>
                  <a:srgbClr val="391F50"/>
                </a:solidFill>
                <a:effectLst/>
                <a:uLnTx/>
                <a:uFillTx/>
                <a:latin typeface="Arial"/>
                <a:cs typeface="Arial"/>
              </a:rPr>
              <a:t>absences, </a:t>
            </a:r>
            <a:r>
              <a:rPr kumimoji="0" sz="1600" b="0" i="0" u="none" strike="noStrike" kern="0" cap="none" spc="0" normalizeH="0" baseline="0" noProof="0" dirty="0">
                <a:ln>
                  <a:noFill/>
                </a:ln>
                <a:solidFill>
                  <a:srgbClr val="391F50"/>
                </a:solidFill>
                <a:effectLst/>
                <a:uLnTx/>
                <a:uFillTx/>
                <a:latin typeface="Arial"/>
                <a:cs typeface="Arial"/>
              </a:rPr>
              <a:t>missing</a:t>
            </a:r>
            <a:r>
              <a:rPr kumimoji="0" sz="1600" b="0" i="0" u="none" strike="noStrike" kern="0" cap="none" spc="-35" normalizeH="0" baseline="0" noProof="0" dirty="0">
                <a:ln>
                  <a:noFill/>
                </a:ln>
                <a:solidFill>
                  <a:srgbClr val="391F50"/>
                </a:solidFill>
                <a:effectLst/>
                <a:uLnTx/>
                <a:uFillTx/>
                <a:latin typeface="Arial"/>
                <a:cs typeface="Arial"/>
              </a:rPr>
              <a:t> </a:t>
            </a:r>
            <a:r>
              <a:rPr kumimoji="0" sz="1600" b="0" i="0" u="none" strike="noStrike" kern="0" cap="none" spc="-10" normalizeH="0" baseline="0" noProof="0" dirty="0">
                <a:ln>
                  <a:noFill/>
                </a:ln>
                <a:solidFill>
                  <a:srgbClr val="391F50"/>
                </a:solidFill>
                <a:effectLst/>
                <a:uLnTx/>
                <a:uFillTx/>
                <a:latin typeface="Arial"/>
                <a:cs typeface="Arial"/>
              </a:rPr>
              <a:t>classes, </a:t>
            </a:r>
            <a:r>
              <a:rPr kumimoji="0" sz="1600" b="0" i="0" u="none" strike="noStrike" kern="0" cap="none" spc="0" normalizeH="0" baseline="0" noProof="0" dirty="0">
                <a:ln>
                  <a:noFill/>
                </a:ln>
                <a:solidFill>
                  <a:srgbClr val="391F50"/>
                </a:solidFill>
                <a:effectLst/>
                <a:uLnTx/>
                <a:uFillTx/>
                <a:latin typeface="Arial"/>
                <a:cs typeface="Arial"/>
              </a:rPr>
              <a:t>not</a:t>
            </a:r>
            <a:r>
              <a:rPr kumimoji="0" sz="1600" b="0" i="0" u="none" strike="noStrike" kern="0" cap="none" spc="-15" normalizeH="0" baseline="0" noProof="0" dirty="0">
                <a:ln>
                  <a:noFill/>
                </a:ln>
                <a:solidFill>
                  <a:srgbClr val="391F50"/>
                </a:solidFill>
                <a:effectLst/>
                <a:uLnTx/>
                <a:uFillTx/>
                <a:latin typeface="Arial"/>
                <a:cs typeface="Arial"/>
              </a:rPr>
              <a:t> </a:t>
            </a:r>
            <a:r>
              <a:rPr kumimoji="0" sz="1600" b="0" i="0" u="none" strike="noStrike" kern="0" cap="none" spc="0" normalizeH="0" baseline="0" noProof="0" dirty="0">
                <a:ln>
                  <a:noFill/>
                </a:ln>
                <a:solidFill>
                  <a:srgbClr val="391F50"/>
                </a:solidFill>
                <a:effectLst/>
                <a:uLnTx/>
                <a:uFillTx/>
                <a:latin typeface="Arial"/>
                <a:cs typeface="Arial"/>
              </a:rPr>
              <a:t>staying</a:t>
            </a:r>
            <a:r>
              <a:rPr kumimoji="0" sz="1600" b="0" i="0" u="none" strike="noStrike" kern="0" cap="none" spc="-15" normalizeH="0" baseline="0" noProof="0" dirty="0">
                <a:ln>
                  <a:noFill/>
                </a:ln>
                <a:solidFill>
                  <a:srgbClr val="391F50"/>
                </a:solidFill>
                <a:effectLst/>
                <a:uLnTx/>
                <a:uFillTx/>
                <a:latin typeface="Arial"/>
                <a:cs typeface="Arial"/>
              </a:rPr>
              <a:t> </a:t>
            </a:r>
            <a:r>
              <a:rPr kumimoji="0" sz="1600" b="0" i="0" u="none" strike="noStrike" kern="0" cap="none" spc="0" normalizeH="0" baseline="0" noProof="0" dirty="0">
                <a:ln>
                  <a:noFill/>
                </a:ln>
                <a:solidFill>
                  <a:srgbClr val="391F50"/>
                </a:solidFill>
                <a:effectLst/>
                <a:uLnTx/>
                <a:uFillTx/>
                <a:latin typeface="Arial"/>
                <a:cs typeface="Arial"/>
              </a:rPr>
              <a:t>in</a:t>
            </a:r>
            <a:r>
              <a:rPr kumimoji="0" sz="1600" b="0" i="0" u="none" strike="noStrike" kern="0" cap="none" spc="-15" normalizeH="0" baseline="0" noProof="0" dirty="0">
                <a:ln>
                  <a:noFill/>
                </a:ln>
                <a:solidFill>
                  <a:srgbClr val="391F50"/>
                </a:solidFill>
                <a:effectLst/>
                <a:uLnTx/>
                <a:uFillTx/>
                <a:latin typeface="Arial"/>
                <a:cs typeface="Arial"/>
              </a:rPr>
              <a:t> </a:t>
            </a:r>
            <a:r>
              <a:rPr kumimoji="0" sz="1600" b="0" i="0" u="none" strike="noStrike" kern="0" cap="none" spc="-20" normalizeH="0" baseline="0" noProof="0" dirty="0">
                <a:ln>
                  <a:noFill/>
                </a:ln>
                <a:solidFill>
                  <a:srgbClr val="391F50"/>
                </a:solidFill>
                <a:effectLst/>
                <a:uLnTx/>
                <a:uFillTx/>
                <a:latin typeface="Arial"/>
                <a:cs typeface="Arial"/>
              </a:rPr>
              <a:t>class </a:t>
            </a:r>
            <a:r>
              <a:rPr kumimoji="0" sz="1600" b="0" i="0" u="none" strike="noStrike" kern="0" cap="none" spc="0" normalizeH="0" baseline="0" noProof="0" dirty="0">
                <a:ln>
                  <a:noFill/>
                </a:ln>
                <a:solidFill>
                  <a:srgbClr val="391F50"/>
                </a:solidFill>
                <a:effectLst/>
                <a:uLnTx/>
                <a:uFillTx/>
                <a:latin typeface="Arial"/>
                <a:cs typeface="Arial"/>
              </a:rPr>
              <a:t>or</a:t>
            </a:r>
            <a:r>
              <a:rPr kumimoji="0" sz="1600" b="0" i="0" u="none" strike="noStrike" kern="0" cap="none" spc="-20" normalizeH="0" baseline="0" noProof="0" dirty="0">
                <a:ln>
                  <a:noFill/>
                </a:ln>
                <a:solidFill>
                  <a:srgbClr val="391F50"/>
                </a:solidFill>
                <a:effectLst/>
                <a:uLnTx/>
                <a:uFillTx/>
                <a:latin typeface="Arial"/>
                <a:cs typeface="Arial"/>
              </a:rPr>
              <a:t> </a:t>
            </a:r>
            <a:r>
              <a:rPr kumimoji="0" sz="1600" b="0" i="0" u="none" strike="noStrike" kern="0" cap="none" spc="0" normalizeH="0" baseline="0" noProof="0" dirty="0">
                <a:ln>
                  <a:noFill/>
                </a:ln>
                <a:solidFill>
                  <a:srgbClr val="391F50"/>
                </a:solidFill>
                <a:effectLst/>
                <a:uLnTx/>
                <a:uFillTx/>
                <a:latin typeface="Arial"/>
                <a:cs typeface="Arial"/>
              </a:rPr>
              <a:t>avoiding</a:t>
            </a:r>
            <a:r>
              <a:rPr kumimoji="0" sz="1600" b="0" i="0" u="none" strike="noStrike" kern="0" cap="none" spc="-20" normalizeH="0" baseline="0" noProof="0" dirty="0">
                <a:ln>
                  <a:noFill/>
                </a:ln>
                <a:solidFill>
                  <a:srgbClr val="391F50"/>
                </a:solidFill>
                <a:effectLst/>
                <a:uLnTx/>
                <a:uFillTx/>
                <a:latin typeface="Arial"/>
                <a:cs typeface="Arial"/>
              </a:rPr>
              <a:t> some </a:t>
            </a:r>
            <a:r>
              <a:rPr kumimoji="0" sz="1600" b="0" i="0" u="none" strike="noStrike" kern="0" cap="none" spc="0" normalizeH="0" baseline="0" noProof="0" dirty="0">
                <a:ln>
                  <a:noFill/>
                </a:ln>
                <a:solidFill>
                  <a:srgbClr val="391F50"/>
                </a:solidFill>
                <a:effectLst/>
                <a:uLnTx/>
                <a:uFillTx/>
                <a:latin typeface="Arial"/>
                <a:cs typeface="Arial"/>
              </a:rPr>
              <a:t>school</a:t>
            </a:r>
            <a:r>
              <a:rPr kumimoji="0" sz="1600" b="0" i="0" u="none" strike="noStrike" kern="0" cap="none" spc="-15" normalizeH="0" baseline="0" noProof="0" dirty="0">
                <a:ln>
                  <a:noFill/>
                </a:ln>
                <a:solidFill>
                  <a:srgbClr val="391F50"/>
                </a:solidFill>
                <a:effectLst/>
                <a:uLnTx/>
                <a:uFillTx/>
                <a:latin typeface="Arial"/>
                <a:cs typeface="Arial"/>
              </a:rPr>
              <a:t> </a:t>
            </a:r>
            <a:r>
              <a:rPr kumimoji="0" sz="1600" b="0" i="0" u="none" strike="noStrike" kern="0" cap="none" spc="-10" normalizeH="0" baseline="0" noProof="0" dirty="0">
                <a:ln>
                  <a:noFill/>
                </a:ln>
                <a:solidFill>
                  <a:srgbClr val="391F50"/>
                </a:solidFill>
                <a:effectLst/>
                <a:uLnTx/>
                <a:uFillTx/>
                <a:latin typeface="Arial"/>
                <a:cs typeface="Arial"/>
              </a:rPr>
              <a:t>spaces</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15" name="object 15"/>
          <p:cNvSpPr txBox="1"/>
          <p:nvPr/>
        </p:nvSpPr>
        <p:spPr>
          <a:xfrm>
            <a:off x="3393226" y="3976624"/>
            <a:ext cx="1061770" cy="1090683"/>
          </a:xfrm>
          <a:prstGeom prst="rect">
            <a:avLst/>
          </a:prstGeom>
        </p:spPr>
        <p:txBody>
          <a:bodyPr vert="horz" wrap="square" lIns="0" tIns="31750" rIns="0" bIns="0" rtlCol="0">
            <a:spAutoFit/>
          </a:bodyPr>
          <a:lstStyle/>
          <a:p>
            <a:pPr marL="12700" marR="5080" lvl="0" indent="-1270" algn="ctr" defTabSz="914400" eaLnBrk="1" fontAlgn="auto" latinLnBrk="0" hangingPunct="1">
              <a:lnSpc>
                <a:spcPct val="86100"/>
              </a:lnSpc>
              <a:spcBef>
                <a:spcPts val="250"/>
              </a:spcBef>
              <a:spcAft>
                <a:spcPts val="0"/>
              </a:spcAft>
              <a:buClrTx/>
              <a:buSzTx/>
              <a:buFontTx/>
              <a:buNone/>
              <a:tabLst/>
              <a:defRPr/>
            </a:pPr>
            <a:r>
              <a:rPr kumimoji="0" sz="1600" b="0" i="0" u="none" strike="noStrike" kern="0" cap="none" spc="-10" normalizeH="0" baseline="0" noProof="0" dirty="0">
                <a:ln>
                  <a:noFill/>
                </a:ln>
                <a:solidFill>
                  <a:srgbClr val="391F50"/>
                </a:solidFill>
                <a:effectLst/>
                <a:uLnTx/>
                <a:uFillTx/>
                <a:latin typeface="Arial"/>
                <a:cs typeface="Arial"/>
              </a:rPr>
              <a:t>Repeated lateness, </a:t>
            </a:r>
            <a:r>
              <a:rPr kumimoji="0" sz="1600" b="0" i="0" u="none" strike="noStrike" kern="0" cap="none" spc="0" normalizeH="0" baseline="0" noProof="0" dirty="0">
                <a:ln>
                  <a:noFill/>
                </a:ln>
                <a:solidFill>
                  <a:srgbClr val="391F50"/>
                </a:solidFill>
                <a:effectLst/>
                <a:uLnTx/>
                <a:uFillTx/>
                <a:latin typeface="Arial"/>
                <a:cs typeface="Arial"/>
              </a:rPr>
              <a:t>followed</a:t>
            </a:r>
            <a:r>
              <a:rPr kumimoji="0" sz="1600" b="0" i="0" u="none" strike="noStrike" kern="0" cap="none" spc="-45" normalizeH="0" baseline="0" noProof="0" dirty="0">
                <a:ln>
                  <a:noFill/>
                </a:ln>
                <a:solidFill>
                  <a:srgbClr val="391F50"/>
                </a:solidFill>
                <a:effectLst/>
                <a:uLnTx/>
                <a:uFillTx/>
                <a:latin typeface="Arial"/>
                <a:cs typeface="Arial"/>
              </a:rPr>
              <a:t> </a:t>
            </a:r>
            <a:r>
              <a:rPr kumimoji="0" sz="1600" b="0" i="0" u="none" strike="noStrike" kern="0" cap="none" spc="-25" normalizeH="0" baseline="0" noProof="0" dirty="0">
                <a:ln>
                  <a:noFill/>
                </a:ln>
                <a:solidFill>
                  <a:srgbClr val="391F50"/>
                </a:solidFill>
                <a:effectLst/>
                <a:uLnTx/>
                <a:uFillTx/>
                <a:latin typeface="Arial"/>
                <a:cs typeface="Arial"/>
              </a:rPr>
              <a:t>by </a:t>
            </a:r>
            <a:r>
              <a:rPr kumimoji="0" sz="1600" b="0" i="0" u="none" strike="noStrike" kern="0" cap="none" spc="-10" normalizeH="0" baseline="0" noProof="0" dirty="0">
                <a:ln>
                  <a:noFill/>
                </a:ln>
                <a:solidFill>
                  <a:srgbClr val="391F50"/>
                </a:solidFill>
                <a:effectLst/>
                <a:uLnTx/>
                <a:uFillTx/>
                <a:latin typeface="Arial"/>
                <a:cs typeface="Arial"/>
              </a:rPr>
              <a:t>school attendance</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16" name="object 16"/>
          <p:cNvSpPr txBox="1"/>
          <p:nvPr/>
        </p:nvSpPr>
        <p:spPr>
          <a:xfrm>
            <a:off x="2005407" y="4072271"/>
            <a:ext cx="1251622" cy="1090683"/>
          </a:xfrm>
          <a:prstGeom prst="rect">
            <a:avLst/>
          </a:prstGeom>
        </p:spPr>
        <p:txBody>
          <a:bodyPr vert="horz" wrap="square" lIns="0" tIns="31750" rIns="0" bIns="0" rtlCol="0">
            <a:spAutoFit/>
          </a:bodyPr>
          <a:lstStyle/>
          <a:p>
            <a:pPr marL="12700" marR="5080" lvl="0" indent="0" algn="ctr" defTabSz="914400" eaLnBrk="1" fontAlgn="auto" latinLnBrk="0" hangingPunct="1">
              <a:lnSpc>
                <a:spcPct val="85900"/>
              </a:lnSpc>
              <a:spcBef>
                <a:spcPts val="250"/>
              </a:spcBef>
              <a:spcAft>
                <a:spcPts val="0"/>
              </a:spcAft>
              <a:buClrTx/>
              <a:buSzTx/>
              <a:buFontTx/>
              <a:buNone/>
              <a:tabLst/>
              <a:defRPr/>
            </a:pPr>
            <a:r>
              <a:rPr kumimoji="0" sz="1600" b="0" i="0" u="none" strike="noStrike" kern="0" cap="none" spc="0" normalizeH="0" baseline="0" noProof="0" dirty="0">
                <a:ln>
                  <a:noFill/>
                </a:ln>
                <a:solidFill>
                  <a:srgbClr val="391F50"/>
                </a:solidFill>
                <a:effectLst/>
                <a:uLnTx/>
                <a:uFillTx/>
                <a:latin typeface="Arial"/>
                <a:cs typeface="Arial"/>
              </a:rPr>
              <a:t>Behaviour</a:t>
            </a:r>
            <a:r>
              <a:rPr kumimoji="0" sz="1600" b="0" i="0" u="none" strike="noStrike" kern="0" cap="none" spc="-25" normalizeH="0" baseline="0" noProof="0" dirty="0">
                <a:ln>
                  <a:noFill/>
                </a:ln>
                <a:solidFill>
                  <a:srgbClr val="391F50"/>
                </a:solidFill>
                <a:effectLst/>
                <a:uLnTx/>
                <a:uFillTx/>
                <a:latin typeface="Arial"/>
                <a:cs typeface="Arial"/>
              </a:rPr>
              <a:t> </a:t>
            </a:r>
            <a:r>
              <a:rPr kumimoji="0" sz="1600" b="0" i="0" u="none" strike="noStrike" kern="0" cap="none" spc="0" normalizeH="0" baseline="0" noProof="0" dirty="0">
                <a:ln>
                  <a:noFill/>
                </a:ln>
                <a:solidFill>
                  <a:srgbClr val="391F50"/>
                </a:solidFill>
                <a:effectLst/>
                <a:uLnTx/>
                <a:uFillTx/>
                <a:latin typeface="Arial"/>
                <a:cs typeface="Arial"/>
              </a:rPr>
              <a:t>in</a:t>
            </a:r>
            <a:r>
              <a:rPr kumimoji="0" sz="1600" b="0" i="0" u="none" strike="noStrike" kern="0" cap="none" spc="-20" normalizeH="0" baseline="0" noProof="0" dirty="0">
                <a:ln>
                  <a:noFill/>
                </a:ln>
                <a:solidFill>
                  <a:srgbClr val="391F50"/>
                </a:solidFill>
                <a:effectLst/>
                <a:uLnTx/>
                <a:uFillTx/>
                <a:latin typeface="Arial"/>
                <a:cs typeface="Arial"/>
              </a:rPr>
              <a:t> </a:t>
            </a:r>
            <a:r>
              <a:rPr kumimoji="0" sz="1600" b="0" i="0" u="none" strike="noStrike" kern="0" cap="none" spc="-25" normalizeH="0" baseline="0" noProof="0" dirty="0">
                <a:ln>
                  <a:noFill/>
                </a:ln>
                <a:solidFill>
                  <a:srgbClr val="391F50"/>
                </a:solidFill>
                <a:effectLst/>
                <a:uLnTx/>
                <a:uFillTx/>
                <a:latin typeface="Arial"/>
                <a:cs typeface="Arial"/>
              </a:rPr>
              <a:t>the </a:t>
            </a:r>
            <a:r>
              <a:rPr kumimoji="0" sz="1600" b="0" i="0" u="none" strike="noStrike" kern="0" cap="none" spc="0" normalizeH="0" baseline="0" noProof="0" dirty="0">
                <a:ln>
                  <a:noFill/>
                </a:ln>
                <a:solidFill>
                  <a:srgbClr val="391F50"/>
                </a:solidFill>
                <a:effectLst/>
                <a:uLnTx/>
                <a:uFillTx/>
                <a:latin typeface="Arial"/>
                <a:cs typeface="Arial"/>
              </a:rPr>
              <a:t>mornings</a:t>
            </a:r>
            <a:r>
              <a:rPr kumimoji="0" sz="1600" b="0" i="0" u="none" strike="noStrike" kern="0" cap="none" spc="-40" normalizeH="0" baseline="0" noProof="0" dirty="0">
                <a:ln>
                  <a:noFill/>
                </a:ln>
                <a:solidFill>
                  <a:srgbClr val="391F50"/>
                </a:solidFill>
                <a:effectLst/>
                <a:uLnTx/>
                <a:uFillTx/>
                <a:latin typeface="Arial"/>
                <a:cs typeface="Arial"/>
              </a:rPr>
              <a:t> </a:t>
            </a:r>
            <a:r>
              <a:rPr kumimoji="0" sz="1600" b="0" i="0" u="none" strike="noStrike" kern="0" cap="none" spc="-25" normalizeH="0" baseline="0" noProof="0" dirty="0">
                <a:ln>
                  <a:noFill/>
                </a:ln>
                <a:solidFill>
                  <a:srgbClr val="391F50"/>
                </a:solidFill>
                <a:effectLst/>
                <a:uLnTx/>
                <a:uFillTx/>
                <a:latin typeface="Arial"/>
                <a:cs typeface="Arial"/>
              </a:rPr>
              <a:t>to </a:t>
            </a:r>
            <a:r>
              <a:rPr kumimoji="0" sz="1600" b="0" i="0" u="none" strike="noStrike" kern="0" cap="none" spc="0" normalizeH="0" baseline="0" noProof="0" dirty="0">
                <a:ln>
                  <a:noFill/>
                </a:ln>
                <a:solidFill>
                  <a:srgbClr val="391F50"/>
                </a:solidFill>
                <a:effectLst/>
                <a:uLnTx/>
                <a:uFillTx/>
                <a:latin typeface="Arial"/>
                <a:cs typeface="Arial"/>
              </a:rPr>
              <a:t>avoid</a:t>
            </a:r>
            <a:r>
              <a:rPr kumimoji="0" sz="1600" b="0" i="0" u="none" strike="noStrike" kern="0" cap="none" spc="-25" normalizeH="0" baseline="0" noProof="0" dirty="0">
                <a:ln>
                  <a:noFill/>
                </a:ln>
                <a:solidFill>
                  <a:srgbClr val="391F50"/>
                </a:solidFill>
                <a:effectLst/>
                <a:uLnTx/>
                <a:uFillTx/>
                <a:latin typeface="Arial"/>
                <a:cs typeface="Arial"/>
              </a:rPr>
              <a:t> </a:t>
            </a:r>
            <a:r>
              <a:rPr kumimoji="0" sz="1600" b="0" i="0" u="none" strike="noStrike" kern="0" cap="none" spc="-10" normalizeH="0" baseline="0" noProof="0" dirty="0">
                <a:ln>
                  <a:noFill/>
                </a:ln>
                <a:solidFill>
                  <a:srgbClr val="391F50"/>
                </a:solidFill>
                <a:effectLst/>
                <a:uLnTx/>
                <a:uFillTx/>
                <a:latin typeface="Arial"/>
                <a:cs typeface="Arial"/>
              </a:rPr>
              <a:t>attending school</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17" name="object 17"/>
          <p:cNvSpPr txBox="1"/>
          <p:nvPr/>
        </p:nvSpPr>
        <p:spPr>
          <a:xfrm>
            <a:off x="927799" y="4146698"/>
            <a:ext cx="1077608" cy="667234"/>
          </a:xfrm>
          <a:prstGeom prst="rect">
            <a:avLst/>
          </a:prstGeom>
        </p:spPr>
        <p:txBody>
          <a:bodyPr vert="horz" wrap="square" lIns="0" tIns="31750" rIns="0" bIns="0" rtlCol="0">
            <a:spAutoFit/>
          </a:bodyPr>
          <a:lstStyle/>
          <a:p>
            <a:pPr marL="12065" marR="5080" lvl="0" indent="-635" algn="ctr" defTabSz="914400" eaLnBrk="1" fontAlgn="auto" latinLnBrk="0" hangingPunct="1">
              <a:lnSpc>
                <a:spcPct val="86100"/>
              </a:lnSpc>
              <a:spcBef>
                <a:spcPts val="250"/>
              </a:spcBef>
              <a:spcAft>
                <a:spcPts val="0"/>
              </a:spcAft>
              <a:buClrTx/>
              <a:buSzTx/>
              <a:buFontTx/>
              <a:buNone/>
              <a:tabLst/>
              <a:defRPr/>
            </a:pPr>
            <a:r>
              <a:rPr kumimoji="0" sz="1600" b="0" i="0" u="none" strike="noStrike" kern="0" cap="none" spc="-10" normalizeH="0" baseline="0" noProof="0" dirty="0">
                <a:ln>
                  <a:noFill/>
                </a:ln>
                <a:solidFill>
                  <a:srgbClr val="391F50"/>
                </a:solidFill>
                <a:effectLst/>
                <a:uLnTx/>
                <a:uFillTx/>
                <a:latin typeface="Arial"/>
                <a:cs typeface="Arial"/>
              </a:rPr>
              <a:t>School </a:t>
            </a:r>
            <a:r>
              <a:rPr kumimoji="0" sz="1600" b="0" i="0" u="none" strike="noStrike" kern="0" cap="none" spc="0" normalizeH="0" baseline="0" noProof="0" dirty="0">
                <a:ln>
                  <a:noFill/>
                </a:ln>
                <a:solidFill>
                  <a:srgbClr val="391F50"/>
                </a:solidFill>
                <a:effectLst/>
                <a:uLnTx/>
                <a:uFillTx/>
                <a:latin typeface="Arial"/>
                <a:cs typeface="Arial"/>
              </a:rPr>
              <a:t>attendence</a:t>
            </a:r>
            <a:r>
              <a:rPr kumimoji="0" sz="1600" b="0" i="0" u="none" strike="noStrike" kern="0" cap="none" spc="-30" normalizeH="0" baseline="0" noProof="0" dirty="0">
                <a:ln>
                  <a:noFill/>
                </a:ln>
                <a:solidFill>
                  <a:srgbClr val="391F50"/>
                </a:solidFill>
                <a:effectLst/>
                <a:uLnTx/>
                <a:uFillTx/>
                <a:latin typeface="Arial"/>
                <a:cs typeface="Arial"/>
              </a:rPr>
              <a:t> </a:t>
            </a:r>
            <a:r>
              <a:rPr kumimoji="0" sz="1600" b="0" i="0" u="none" strike="noStrike" kern="0" cap="none" spc="-20" normalizeH="0" baseline="0" noProof="0" dirty="0">
                <a:ln>
                  <a:noFill/>
                </a:ln>
                <a:solidFill>
                  <a:srgbClr val="391F50"/>
                </a:solidFill>
                <a:effectLst/>
                <a:uLnTx/>
                <a:uFillTx/>
                <a:latin typeface="Arial"/>
                <a:cs typeface="Arial"/>
              </a:rPr>
              <a:t>with </a:t>
            </a:r>
            <a:r>
              <a:rPr kumimoji="0" sz="1600" b="0" i="0" u="none" strike="noStrike" kern="0" cap="none" spc="-10" normalizeH="0" baseline="0" noProof="0" dirty="0">
                <a:ln>
                  <a:noFill/>
                </a:ln>
                <a:solidFill>
                  <a:srgbClr val="391F50"/>
                </a:solidFill>
                <a:effectLst/>
                <a:uLnTx/>
                <a:uFillTx/>
                <a:latin typeface="Arial"/>
                <a:cs typeface="Arial"/>
              </a:rPr>
              <a:t>anxiety</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pic>
        <p:nvPicPr>
          <p:cNvPr id="18" name="Content Placeholder 8">
            <a:extLst>
              <a:ext uri="{FF2B5EF4-FFF2-40B4-BE49-F238E27FC236}">
                <a16:creationId xmlns:a16="http://schemas.microsoft.com/office/drawing/2014/main" id="{52F9C6FC-F23A-5DE1-16F0-0A07A7601774}"/>
              </a:ext>
            </a:extLst>
          </p:cNvPr>
          <p:cNvPicPr>
            <a:picLocks noChangeAspect="1"/>
          </p:cNvPicPr>
          <p:nvPr/>
        </p:nvPicPr>
        <p:blipFill>
          <a:blip r:embed="rId3">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2">
            <a:extLst>
              <a:ext uri="{FF2B5EF4-FFF2-40B4-BE49-F238E27FC236}">
                <a16:creationId xmlns:a16="http://schemas.microsoft.com/office/drawing/2014/main" id="{5A65696A-E94F-790C-C648-22F5A2569ADD}"/>
              </a:ext>
            </a:extLst>
          </p:cNvPr>
          <p:cNvSpPr>
            <a:spLocks noGrp="1" noChangeArrowheads="1"/>
          </p:cNvSpPr>
          <p:nvPr>
            <p:ph type="title"/>
          </p:nvPr>
        </p:nvSpPr>
        <p:spPr>
          <a:xfrm>
            <a:off x="1933576" y="188913"/>
            <a:ext cx="8391525" cy="1143000"/>
          </a:xfrm>
        </p:spPr>
        <p:txBody>
          <a:bodyPr>
            <a:normAutofit fontScale="90000"/>
          </a:bodyPr>
          <a:lstStyle/>
          <a:p>
            <a:pPr>
              <a:defRPr/>
            </a:pPr>
            <a:r>
              <a:rPr lang="en-GB" altLang="en-US" b="1" dirty="0">
                <a:latin typeface="Arial" panose="020B0604020202020204" pitchFamily="34" charset="0"/>
                <a:cs typeface="Arial" panose="020B0604020202020204" pitchFamily="34" charset="0"/>
              </a:rPr>
              <a:t>DSM-5 Four Areas of Difference</a:t>
            </a:r>
          </a:p>
        </p:txBody>
      </p:sp>
      <p:sp>
        <p:nvSpPr>
          <p:cNvPr id="9" name="Block Arc 8">
            <a:extLst>
              <a:ext uri="{FF2B5EF4-FFF2-40B4-BE49-F238E27FC236}">
                <a16:creationId xmlns:a16="http://schemas.microsoft.com/office/drawing/2014/main" id="{7234F130-E2A5-FBE0-40FA-9EF9B4A92655}"/>
              </a:ext>
            </a:extLst>
          </p:cNvPr>
          <p:cNvSpPr/>
          <p:nvPr/>
        </p:nvSpPr>
        <p:spPr>
          <a:xfrm>
            <a:off x="1899802" y="836713"/>
            <a:ext cx="8156638" cy="5378009"/>
          </a:xfrm>
          <a:prstGeom prst="blockArc">
            <a:avLst>
              <a:gd name="adj1" fmla="val 10876601"/>
              <a:gd name="adj2" fmla="val 21561701"/>
              <a:gd name="adj3" fmla="val 23518"/>
            </a:avLst>
          </a:prstGeom>
          <a:blipFill dpi="0" rotWithShape="1">
            <a:blip r:embed="rId3"/>
            <a:srcRect/>
            <a:stretch>
              <a:fillRect/>
            </a:stretch>
          </a:blipFill>
          <a:ln w="76200">
            <a:noFill/>
          </a:ln>
          <a:effectLst>
            <a:reflection blurRad="6350" stA="50000" endA="295" endPos="92000" dist="101600" dir="5400000" sy="-100000" algn="bl" rotWithShape="0"/>
            <a:softEdge rad="152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grpSp>
        <p:nvGrpSpPr>
          <p:cNvPr id="3" name="Group 2">
            <a:extLst>
              <a:ext uri="{FF2B5EF4-FFF2-40B4-BE49-F238E27FC236}">
                <a16:creationId xmlns:a16="http://schemas.microsoft.com/office/drawing/2014/main" id="{045762E8-5705-BA39-0960-3E9A4A82CCED}"/>
              </a:ext>
            </a:extLst>
          </p:cNvPr>
          <p:cNvGrpSpPr>
            <a:grpSpLocks/>
          </p:cNvGrpSpPr>
          <p:nvPr/>
        </p:nvGrpSpPr>
        <p:grpSpPr bwMode="auto">
          <a:xfrm>
            <a:off x="1631950" y="5060951"/>
            <a:ext cx="9036050" cy="1571625"/>
            <a:chOff x="375802" y="5935357"/>
            <a:chExt cx="8444670" cy="1572145"/>
          </a:xfrm>
        </p:grpSpPr>
        <p:sp>
          <p:nvSpPr>
            <p:cNvPr id="2" name="Left-Right Arrow 1">
              <a:extLst>
                <a:ext uri="{FF2B5EF4-FFF2-40B4-BE49-F238E27FC236}">
                  <a16:creationId xmlns:a16="http://schemas.microsoft.com/office/drawing/2014/main" id="{E8826BEF-CF4F-FA58-4334-5564EAB093DB}"/>
                </a:ext>
              </a:extLst>
            </p:cNvPr>
            <p:cNvSpPr/>
            <p:nvPr/>
          </p:nvSpPr>
          <p:spPr>
            <a:xfrm>
              <a:off x="375802" y="5935357"/>
              <a:ext cx="8444670" cy="7924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0247" name="Group 9">
              <a:extLst>
                <a:ext uri="{FF2B5EF4-FFF2-40B4-BE49-F238E27FC236}">
                  <a16:creationId xmlns:a16="http://schemas.microsoft.com/office/drawing/2014/main" id="{23F5019F-02A9-D557-33AC-84D95EE43CE9}"/>
                </a:ext>
              </a:extLst>
            </p:cNvPr>
            <p:cNvGrpSpPr>
              <a:grpSpLocks/>
            </p:cNvGrpSpPr>
            <p:nvPr/>
          </p:nvGrpSpPr>
          <p:grpSpPr bwMode="auto">
            <a:xfrm>
              <a:off x="1261846" y="6430284"/>
              <a:ext cx="6572121" cy="1077218"/>
              <a:chOff x="1226325" y="5811501"/>
              <a:chExt cx="6572121" cy="1077218"/>
            </a:xfrm>
          </p:grpSpPr>
          <p:sp>
            <p:nvSpPr>
              <p:cNvPr id="10248" name="TextBox 15">
                <a:extLst>
                  <a:ext uri="{FF2B5EF4-FFF2-40B4-BE49-F238E27FC236}">
                    <a16:creationId xmlns:a16="http://schemas.microsoft.com/office/drawing/2014/main" id="{CBF0D13F-7A0B-3363-74F6-8DA4ACCD2080}"/>
                  </a:ext>
                </a:extLst>
              </p:cNvPr>
              <p:cNvSpPr txBox="1">
                <a:spLocks noChangeArrowheads="1"/>
              </p:cNvSpPr>
              <p:nvPr/>
            </p:nvSpPr>
            <p:spPr bwMode="auto">
              <a:xfrm>
                <a:off x="1226325" y="5811501"/>
                <a:ext cx="20774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a:latin typeface="Calibri" panose="020F0502020204030204" pitchFamily="34" charset="0"/>
                  </a:rPr>
                  <a:t>Learning disabilities</a:t>
                </a:r>
              </a:p>
            </p:txBody>
          </p:sp>
          <p:sp>
            <p:nvSpPr>
              <p:cNvPr id="10249" name="TextBox 14">
                <a:extLst>
                  <a:ext uri="{FF2B5EF4-FFF2-40B4-BE49-F238E27FC236}">
                    <a16:creationId xmlns:a16="http://schemas.microsoft.com/office/drawing/2014/main" id="{2CAB0503-A9DF-7A20-DE5E-2A5E6F6D647E}"/>
                  </a:ext>
                </a:extLst>
              </p:cNvPr>
              <p:cNvSpPr txBox="1">
                <a:spLocks noChangeArrowheads="1"/>
              </p:cNvSpPr>
              <p:nvPr/>
            </p:nvSpPr>
            <p:spPr bwMode="auto">
              <a:xfrm>
                <a:off x="6060102" y="5811501"/>
                <a:ext cx="17383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a:latin typeface="Calibri" panose="020F0502020204030204" pitchFamily="34" charset="0"/>
                  </a:rPr>
                  <a:t>High achievers</a:t>
                </a:r>
              </a:p>
            </p:txBody>
          </p:sp>
        </p:grpSp>
      </p:grpSp>
      <p:sp>
        <p:nvSpPr>
          <p:cNvPr id="10245" name="Rectangle 3">
            <a:extLst>
              <a:ext uri="{FF2B5EF4-FFF2-40B4-BE49-F238E27FC236}">
                <a16:creationId xmlns:a16="http://schemas.microsoft.com/office/drawing/2014/main" id="{39D690AD-390D-1B56-ABCB-4BC711C7CB6A}"/>
              </a:ext>
            </a:extLst>
          </p:cNvPr>
          <p:cNvSpPr txBox="1">
            <a:spLocks noChangeArrowheads="1"/>
          </p:cNvSpPr>
          <p:nvPr/>
        </p:nvSpPr>
        <p:spPr bwMode="auto">
          <a:xfrm>
            <a:off x="1981200" y="1979614"/>
            <a:ext cx="8229600"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r>
              <a:rPr lang="en-GB" altLang="en-US" b="1">
                <a:latin typeface="Arial" panose="020B0604020202020204" pitchFamily="34" charset="0"/>
                <a:cs typeface="Arial" panose="020B0604020202020204" pitchFamily="34" charset="0"/>
              </a:rPr>
              <a:t>Social interaction</a:t>
            </a:r>
          </a:p>
          <a:p>
            <a:pPr algn="ctr" eaLnBrk="1" hangingPunct="1"/>
            <a:r>
              <a:rPr lang="en-GB" altLang="en-US">
                <a:latin typeface="Arial" panose="020B0604020202020204" pitchFamily="34" charset="0"/>
                <a:cs typeface="Arial" panose="020B0604020202020204" pitchFamily="34" charset="0"/>
              </a:rPr>
              <a:t>Understanding and using speech and non-verbal language to communicate</a:t>
            </a:r>
          </a:p>
          <a:p>
            <a:pPr algn="ctr" eaLnBrk="1" hangingPunct="1"/>
            <a:r>
              <a:rPr lang="en-GB" altLang="en-US">
                <a:latin typeface="Arial" panose="020B0604020202020204" pitchFamily="34" charset="0"/>
                <a:cs typeface="Arial" panose="020B0604020202020204" pitchFamily="34" charset="0"/>
              </a:rPr>
              <a:t>Flexibility of thought and behaviour</a:t>
            </a:r>
          </a:p>
          <a:p>
            <a:pPr algn="ctr" eaLnBrk="1" hangingPunct="1"/>
            <a:r>
              <a:rPr lang="en-GB" altLang="en-US">
                <a:latin typeface="Arial" panose="020B0604020202020204" pitchFamily="34" charset="0"/>
                <a:cs typeface="Arial" panose="020B0604020202020204" pitchFamily="34" charset="0"/>
              </a:rPr>
              <a:t>Sensory processing difficulties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6" name="object 6"/>
          <p:cNvPicPr/>
          <p:nvPr/>
        </p:nvPicPr>
        <p:blipFill>
          <a:blip r:embed="rId3" cstate="print"/>
          <a:stretch>
            <a:fillRect/>
          </a:stretch>
        </p:blipFill>
        <p:spPr>
          <a:xfrm>
            <a:off x="1533525" y="624331"/>
            <a:ext cx="7616190" cy="6080544"/>
          </a:xfrm>
          <a:prstGeom prst="rect">
            <a:avLst/>
          </a:prstGeom>
        </p:spPr>
      </p:pic>
      <p:sp>
        <p:nvSpPr>
          <p:cNvPr id="7" name="object 7"/>
          <p:cNvSpPr txBox="1"/>
          <p:nvPr/>
        </p:nvSpPr>
        <p:spPr>
          <a:xfrm>
            <a:off x="4502277" y="2849371"/>
            <a:ext cx="1646555" cy="1315085"/>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3600" b="1" i="0" u="none" strike="noStrike" kern="0" cap="none" spc="-10" normalizeH="0" baseline="0" noProof="0" dirty="0">
                <a:ln>
                  <a:noFill/>
                </a:ln>
                <a:solidFill>
                  <a:srgbClr val="001F5F"/>
                </a:solidFill>
                <a:effectLst/>
                <a:uLnTx/>
                <a:uFillTx/>
                <a:latin typeface="Calibri"/>
                <a:cs typeface="Calibri"/>
              </a:rPr>
              <a:t>Impact:</a:t>
            </a:r>
            <a:endParaRPr kumimoji="0" sz="3600" b="0" i="0" u="none" strike="noStrike" kern="0" cap="none" spc="0" normalizeH="0" baseline="0" noProof="0">
              <a:ln>
                <a:noFill/>
              </a:ln>
              <a:solidFill>
                <a:sysClr val="windowText" lastClr="000000"/>
              </a:solidFill>
              <a:effectLst/>
              <a:uLnTx/>
              <a:uFillTx/>
              <a:latin typeface="Calibri"/>
              <a:cs typeface="Calibri"/>
            </a:endParaRPr>
          </a:p>
          <a:p>
            <a:pPr marL="12700" marR="5080" lvl="0" indent="0" algn="ctr" defTabSz="914400" eaLnBrk="1" fontAlgn="auto" latinLnBrk="0" hangingPunct="1">
              <a:lnSpc>
                <a:spcPct val="100000"/>
              </a:lnSpc>
              <a:spcBef>
                <a:spcPts val="7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(short</a:t>
            </a:r>
            <a:r>
              <a:rPr kumimoji="0" sz="2400" b="0" i="0" u="none" strike="noStrike" kern="0" cap="none" spc="-25" normalizeH="0" baseline="0" noProof="0" dirty="0">
                <a:ln>
                  <a:noFill/>
                </a:ln>
                <a:solidFill>
                  <a:srgbClr val="001F5F"/>
                </a:solidFill>
                <a:effectLst/>
                <a:uLnTx/>
                <a:uFillTx/>
                <a:latin typeface="Calibri"/>
                <a:cs typeface="Calibri"/>
              </a:rPr>
              <a:t> </a:t>
            </a:r>
            <a:r>
              <a:rPr kumimoji="0" sz="2400" b="0" i="0" u="none" strike="noStrike" kern="0" cap="none" spc="0" normalizeH="0" baseline="0" noProof="0" dirty="0">
                <a:ln>
                  <a:noFill/>
                </a:ln>
                <a:solidFill>
                  <a:srgbClr val="001F5F"/>
                </a:solidFill>
                <a:effectLst/>
                <a:uLnTx/>
                <a:uFillTx/>
                <a:latin typeface="Calibri"/>
                <a:cs typeface="Calibri"/>
              </a:rPr>
              <a:t>&amp;</a:t>
            </a:r>
            <a:r>
              <a:rPr kumimoji="0" sz="2400" b="0" i="0" u="none" strike="noStrike" kern="0" cap="none" spc="-15" normalizeH="0" baseline="0" noProof="0" dirty="0">
                <a:ln>
                  <a:noFill/>
                </a:ln>
                <a:solidFill>
                  <a:srgbClr val="001F5F"/>
                </a:solidFill>
                <a:effectLst/>
                <a:uLnTx/>
                <a:uFillTx/>
                <a:latin typeface="Calibri"/>
                <a:cs typeface="Calibri"/>
              </a:rPr>
              <a:t> </a:t>
            </a:r>
            <a:r>
              <a:rPr kumimoji="0" sz="2400" b="0" i="0" u="none" strike="noStrike" kern="0" cap="none" spc="-20" normalizeH="0" baseline="0" noProof="0" dirty="0">
                <a:ln>
                  <a:noFill/>
                </a:ln>
                <a:solidFill>
                  <a:srgbClr val="001F5F"/>
                </a:solidFill>
                <a:effectLst/>
                <a:uLnTx/>
                <a:uFillTx/>
                <a:latin typeface="Calibri"/>
                <a:cs typeface="Calibri"/>
              </a:rPr>
              <a:t>long </a:t>
            </a:r>
            <a:r>
              <a:rPr kumimoji="0" sz="2400" b="0" i="0" u="none" strike="noStrike" kern="0" cap="none" spc="-10" normalizeH="0" baseline="0" noProof="0" dirty="0">
                <a:ln>
                  <a:noFill/>
                </a:ln>
                <a:solidFill>
                  <a:srgbClr val="001F5F"/>
                </a:solidFill>
                <a:effectLst/>
                <a:uLnTx/>
                <a:uFillTx/>
                <a:latin typeface="Calibri"/>
                <a:cs typeface="Calibri"/>
              </a:rPr>
              <a:t>term)</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grpSp>
        <p:nvGrpSpPr>
          <p:cNvPr id="8" name="object 8"/>
          <p:cNvGrpSpPr/>
          <p:nvPr/>
        </p:nvGrpSpPr>
        <p:grpSpPr>
          <a:xfrm>
            <a:off x="1667636" y="153162"/>
            <a:ext cx="4696460" cy="2419350"/>
            <a:chOff x="1667636" y="153162"/>
            <a:chExt cx="4696460" cy="2419350"/>
          </a:xfrm>
        </p:grpSpPr>
        <p:sp>
          <p:nvSpPr>
            <p:cNvPr id="9" name="object 9"/>
            <p:cNvSpPr/>
            <p:nvPr/>
          </p:nvSpPr>
          <p:spPr>
            <a:xfrm>
              <a:off x="1686686" y="643381"/>
              <a:ext cx="1989455" cy="1910080"/>
            </a:xfrm>
            <a:custGeom>
              <a:avLst/>
              <a:gdLst/>
              <a:ahLst/>
              <a:cxnLst/>
              <a:rect l="l" t="t" r="r" b="b"/>
              <a:pathLst>
                <a:path w="1989454" h="1910080">
                  <a:moveTo>
                    <a:pt x="994410" y="0"/>
                  </a:moveTo>
                  <a:lnTo>
                    <a:pt x="944783" y="1168"/>
                  </a:lnTo>
                  <a:lnTo>
                    <a:pt x="895785" y="4638"/>
                  </a:lnTo>
                  <a:lnTo>
                    <a:pt x="847474" y="10355"/>
                  </a:lnTo>
                  <a:lnTo>
                    <a:pt x="799906" y="18263"/>
                  </a:lnTo>
                  <a:lnTo>
                    <a:pt x="753139" y="28309"/>
                  </a:lnTo>
                  <a:lnTo>
                    <a:pt x="707229" y="40436"/>
                  </a:lnTo>
                  <a:lnTo>
                    <a:pt x="662233" y="54591"/>
                  </a:lnTo>
                  <a:lnTo>
                    <a:pt x="618209" y="70719"/>
                  </a:lnTo>
                  <a:lnTo>
                    <a:pt x="575213" y="88764"/>
                  </a:lnTo>
                  <a:lnTo>
                    <a:pt x="533302" y="108673"/>
                  </a:lnTo>
                  <a:lnTo>
                    <a:pt x="492534" y="130391"/>
                  </a:lnTo>
                  <a:lnTo>
                    <a:pt x="452965" y="153862"/>
                  </a:lnTo>
                  <a:lnTo>
                    <a:pt x="414652" y="179032"/>
                  </a:lnTo>
                  <a:lnTo>
                    <a:pt x="377653" y="205847"/>
                  </a:lnTo>
                  <a:lnTo>
                    <a:pt x="342024" y="234251"/>
                  </a:lnTo>
                  <a:lnTo>
                    <a:pt x="307822" y="264189"/>
                  </a:lnTo>
                  <a:lnTo>
                    <a:pt x="275104" y="295608"/>
                  </a:lnTo>
                  <a:lnTo>
                    <a:pt x="243928" y="328452"/>
                  </a:lnTo>
                  <a:lnTo>
                    <a:pt x="214350" y="362666"/>
                  </a:lnTo>
                  <a:lnTo>
                    <a:pt x="186428" y="398196"/>
                  </a:lnTo>
                  <a:lnTo>
                    <a:pt x="160218" y="434988"/>
                  </a:lnTo>
                  <a:lnTo>
                    <a:pt x="135777" y="472985"/>
                  </a:lnTo>
                  <a:lnTo>
                    <a:pt x="113162" y="512134"/>
                  </a:lnTo>
                  <a:lnTo>
                    <a:pt x="92431" y="552380"/>
                  </a:lnTo>
                  <a:lnTo>
                    <a:pt x="73639" y="593668"/>
                  </a:lnTo>
                  <a:lnTo>
                    <a:pt x="56845" y="635943"/>
                  </a:lnTo>
                  <a:lnTo>
                    <a:pt x="42106" y="679150"/>
                  </a:lnTo>
                  <a:lnTo>
                    <a:pt x="29478" y="723235"/>
                  </a:lnTo>
                  <a:lnTo>
                    <a:pt x="19017" y="768144"/>
                  </a:lnTo>
                  <a:lnTo>
                    <a:pt x="10783" y="813820"/>
                  </a:lnTo>
                  <a:lnTo>
                    <a:pt x="4830" y="860211"/>
                  </a:lnTo>
                  <a:lnTo>
                    <a:pt x="1217" y="907260"/>
                  </a:lnTo>
                  <a:lnTo>
                    <a:pt x="0" y="954913"/>
                  </a:lnTo>
                  <a:lnTo>
                    <a:pt x="1217" y="1002576"/>
                  </a:lnTo>
                  <a:lnTo>
                    <a:pt x="4830" y="1049635"/>
                  </a:lnTo>
                  <a:lnTo>
                    <a:pt x="10783" y="1096033"/>
                  </a:lnTo>
                  <a:lnTo>
                    <a:pt x="19017" y="1141717"/>
                  </a:lnTo>
                  <a:lnTo>
                    <a:pt x="29478" y="1186631"/>
                  </a:lnTo>
                  <a:lnTo>
                    <a:pt x="42106" y="1230721"/>
                  </a:lnTo>
                  <a:lnTo>
                    <a:pt x="56845" y="1273933"/>
                  </a:lnTo>
                  <a:lnTo>
                    <a:pt x="73639" y="1316210"/>
                  </a:lnTo>
                  <a:lnTo>
                    <a:pt x="92431" y="1357500"/>
                  </a:lnTo>
                  <a:lnTo>
                    <a:pt x="113162" y="1397747"/>
                  </a:lnTo>
                  <a:lnTo>
                    <a:pt x="135777" y="1436896"/>
                  </a:lnTo>
                  <a:lnTo>
                    <a:pt x="160218" y="1474893"/>
                  </a:lnTo>
                  <a:lnTo>
                    <a:pt x="186428" y="1511684"/>
                  </a:lnTo>
                  <a:lnTo>
                    <a:pt x="214350" y="1547212"/>
                  </a:lnTo>
                  <a:lnTo>
                    <a:pt x="243928" y="1581425"/>
                  </a:lnTo>
                  <a:lnTo>
                    <a:pt x="275104" y="1614266"/>
                  </a:lnTo>
                  <a:lnTo>
                    <a:pt x="307822" y="1645682"/>
                  </a:lnTo>
                  <a:lnTo>
                    <a:pt x="342024" y="1675617"/>
                  </a:lnTo>
                  <a:lnTo>
                    <a:pt x="377653" y="1704018"/>
                  </a:lnTo>
                  <a:lnTo>
                    <a:pt x="414652" y="1730829"/>
                  </a:lnTo>
                  <a:lnTo>
                    <a:pt x="452965" y="1755995"/>
                  </a:lnTo>
                  <a:lnTo>
                    <a:pt x="492534" y="1779462"/>
                  </a:lnTo>
                  <a:lnTo>
                    <a:pt x="533302" y="1801176"/>
                  </a:lnTo>
                  <a:lnTo>
                    <a:pt x="575213" y="1821081"/>
                  </a:lnTo>
                  <a:lnTo>
                    <a:pt x="618209" y="1839123"/>
                  </a:lnTo>
                  <a:lnTo>
                    <a:pt x="662233" y="1855247"/>
                  </a:lnTo>
                  <a:lnTo>
                    <a:pt x="707229" y="1869399"/>
                  </a:lnTo>
                  <a:lnTo>
                    <a:pt x="753139" y="1881524"/>
                  </a:lnTo>
                  <a:lnTo>
                    <a:pt x="799906" y="1891567"/>
                  </a:lnTo>
                  <a:lnTo>
                    <a:pt x="847474" y="1899473"/>
                  </a:lnTo>
                  <a:lnTo>
                    <a:pt x="895785" y="1905188"/>
                  </a:lnTo>
                  <a:lnTo>
                    <a:pt x="944783" y="1908657"/>
                  </a:lnTo>
                  <a:lnTo>
                    <a:pt x="994410" y="1909826"/>
                  </a:lnTo>
                  <a:lnTo>
                    <a:pt x="1044048" y="1908657"/>
                  </a:lnTo>
                  <a:lnTo>
                    <a:pt x="1093056" y="1905188"/>
                  </a:lnTo>
                  <a:lnTo>
                    <a:pt x="1141377" y="1899473"/>
                  </a:lnTo>
                  <a:lnTo>
                    <a:pt x="1188954" y="1891567"/>
                  </a:lnTo>
                  <a:lnTo>
                    <a:pt x="1235730" y="1881524"/>
                  </a:lnTo>
                  <a:lnTo>
                    <a:pt x="1281648" y="1869399"/>
                  </a:lnTo>
                  <a:lnTo>
                    <a:pt x="1326651" y="1855247"/>
                  </a:lnTo>
                  <a:lnTo>
                    <a:pt x="1370682" y="1839123"/>
                  </a:lnTo>
                  <a:lnTo>
                    <a:pt x="1413684" y="1821081"/>
                  </a:lnTo>
                  <a:lnTo>
                    <a:pt x="1455601" y="1801176"/>
                  </a:lnTo>
                  <a:lnTo>
                    <a:pt x="1496375" y="1779462"/>
                  </a:lnTo>
                  <a:lnTo>
                    <a:pt x="1535949" y="1755995"/>
                  </a:lnTo>
                  <a:lnTo>
                    <a:pt x="1574266" y="1730829"/>
                  </a:lnTo>
                  <a:lnTo>
                    <a:pt x="1611269" y="1704018"/>
                  </a:lnTo>
                  <a:lnTo>
                    <a:pt x="1646902" y="1675617"/>
                  </a:lnTo>
                  <a:lnTo>
                    <a:pt x="1681107" y="1645682"/>
                  </a:lnTo>
                  <a:lnTo>
                    <a:pt x="1713827" y="1614266"/>
                  </a:lnTo>
                  <a:lnTo>
                    <a:pt x="1745006" y="1581425"/>
                  </a:lnTo>
                  <a:lnTo>
                    <a:pt x="1774586" y="1547212"/>
                  </a:lnTo>
                  <a:lnTo>
                    <a:pt x="1802510" y="1511684"/>
                  </a:lnTo>
                  <a:lnTo>
                    <a:pt x="1828722" y="1474893"/>
                  </a:lnTo>
                  <a:lnTo>
                    <a:pt x="1853165" y="1436896"/>
                  </a:lnTo>
                  <a:lnTo>
                    <a:pt x="1875781" y="1397747"/>
                  </a:lnTo>
                  <a:lnTo>
                    <a:pt x="1896513" y="1357500"/>
                  </a:lnTo>
                  <a:lnTo>
                    <a:pt x="1915305" y="1316210"/>
                  </a:lnTo>
                  <a:lnTo>
                    <a:pt x="1932099" y="1273933"/>
                  </a:lnTo>
                  <a:lnTo>
                    <a:pt x="1946839" y="1230721"/>
                  </a:lnTo>
                  <a:lnTo>
                    <a:pt x="1959468" y="1186631"/>
                  </a:lnTo>
                  <a:lnTo>
                    <a:pt x="1969928" y="1141717"/>
                  </a:lnTo>
                  <a:lnTo>
                    <a:pt x="1978163" y="1096033"/>
                  </a:lnTo>
                  <a:lnTo>
                    <a:pt x="1984116" y="1049635"/>
                  </a:lnTo>
                  <a:lnTo>
                    <a:pt x="1987729" y="1002576"/>
                  </a:lnTo>
                  <a:lnTo>
                    <a:pt x="1988947" y="954913"/>
                  </a:lnTo>
                  <a:lnTo>
                    <a:pt x="1987729" y="907260"/>
                  </a:lnTo>
                  <a:lnTo>
                    <a:pt x="1984116" y="860211"/>
                  </a:lnTo>
                  <a:lnTo>
                    <a:pt x="1978163" y="813820"/>
                  </a:lnTo>
                  <a:lnTo>
                    <a:pt x="1969928" y="768144"/>
                  </a:lnTo>
                  <a:lnTo>
                    <a:pt x="1959468" y="723235"/>
                  </a:lnTo>
                  <a:lnTo>
                    <a:pt x="1946839" y="679150"/>
                  </a:lnTo>
                  <a:lnTo>
                    <a:pt x="1932099" y="635943"/>
                  </a:lnTo>
                  <a:lnTo>
                    <a:pt x="1915305" y="593668"/>
                  </a:lnTo>
                  <a:lnTo>
                    <a:pt x="1896513" y="552380"/>
                  </a:lnTo>
                  <a:lnTo>
                    <a:pt x="1875781" y="512134"/>
                  </a:lnTo>
                  <a:lnTo>
                    <a:pt x="1853165" y="472985"/>
                  </a:lnTo>
                  <a:lnTo>
                    <a:pt x="1828722" y="434988"/>
                  </a:lnTo>
                  <a:lnTo>
                    <a:pt x="1802510" y="398196"/>
                  </a:lnTo>
                  <a:lnTo>
                    <a:pt x="1774586" y="362666"/>
                  </a:lnTo>
                  <a:lnTo>
                    <a:pt x="1745006" y="328452"/>
                  </a:lnTo>
                  <a:lnTo>
                    <a:pt x="1713827" y="295608"/>
                  </a:lnTo>
                  <a:lnTo>
                    <a:pt x="1681107" y="264189"/>
                  </a:lnTo>
                  <a:lnTo>
                    <a:pt x="1646902" y="234251"/>
                  </a:lnTo>
                  <a:lnTo>
                    <a:pt x="1611269" y="205847"/>
                  </a:lnTo>
                  <a:lnTo>
                    <a:pt x="1574266" y="179032"/>
                  </a:lnTo>
                  <a:lnTo>
                    <a:pt x="1535949" y="153862"/>
                  </a:lnTo>
                  <a:lnTo>
                    <a:pt x="1496375" y="130391"/>
                  </a:lnTo>
                  <a:lnTo>
                    <a:pt x="1455601" y="108673"/>
                  </a:lnTo>
                  <a:lnTo>
                    <a:pt x="1413684" y="88764"/>
                  </a:lnTo>
                  <a:lnTo>
                    <a:pt x="1370682" y="70719"/>
                  </a:lnTo>
                  <a:lnTo>
                    <a:pt x="1326651" y="54591"/>
                  </a:lnTo>
                  <a:lnTo>
                    <a:pt x="1281648" y="40436"/>
                  </a:lnTo>
                  <a:lnTo>
                    <a:pt x="1235730" y="28309"/>
                  </a:lnTo>
                  <a:lnTo>
                    <a:pt x="1188954" y="18263"/>
                  </a:lnTo>
                  <a:lnTo>
                    <a:pt x="1141377" y="10355"/>
                  </a:lnTo>
                  <a:lnTo>
                    <a:pt x="1093056" y="4638"/>
                  </a:lnTo>
                  <a:lnTo>
                    <a:pt x="1044048" y="1168"/>
                  </a:lnTo>
                  <a:lnTo>
                    <a:pt x="99441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1686686" y="643381"/>
              <a:ext cx="1989455" cy="1910080"/>
            </a:xfrm>
            <a:custGeom>
              <a:avLst/>
              <a:gdLst/>
              <a:ahLst/>
              <a:cxnLst/>
              <a:rect l="l" t="t" r="r" b="b"/>
              <a:pathLst>
                <a:path w="1989454" h="1910080">
                  <a:moveTo>
                    <a:pt x="0" y="954913"/>
                  </a:moveTo>
                  <a:lnTo>
                    <a:pt x="1217" y="907260"/>
                  </a:lnTo>
                  <a:lnTo>
                    <a:pt x="4830" y="860211"/>
                  </a:lnTo>
                  <a:lnTo>
                    <a:pt x="10783" y="813820"/>
                  </a:lnTo>
                  <a:lnTo>
                    <a:pt x="19017" y="768144"/>
                  </a:lnTo>
                  <a:lnTo>
                    <a:pt x="29478" y="723235"/>
                  </a:lnTo>
                  <a:lnTo>
                    <a:pt x="42106" y="679150"/>
                  </a:lnTo>
                  <a:lnTo>
                    <a:pt x="56845" y="635943"/>
                  </a:lnTo>
                  <a:lnTo>
                    <a:pt x="73639" y="593668"/>
                  </a:lnTo>
                  <a:lnTo>
                    <a:pt x="92431" y="552380"/>
                  </a:lnTo>
                  <a:lnTo>
                    <a:pt x="113162" y="512134"/>
                  </a:lnTo>
                  <a:lnTo>
                    <a:pt x="135777" y="472985"/>
                  </a:lnTo>
                  <a:lnTo>
                    <a:pt x="160218" y="434988"/>
                  </a:lnTo>
                  <a:lnTo>
                    <a:pt x="186428" y="398196"/>
                  </a:lnTo>
                  <a:lnTo>
                    <a:pt x="214350" y="362666"/>
                  </a:lnTo>
                  <a:lnTo>
                    <a:pt x="243928" y="328452"/>
                  </a:lnTo>
                  <a:lnTo>
                    <a:pt x="275104" y="295608"/>
                  </a:lnTo>
                  <a:lnTo>
                    <a:pt x="307822" y="264189"/>
                  </a:lnTo>
                  <a:lnTo>
                    <a:pt x="342024" y="234251"/>
                  </a:lnTo>
                  <a:lnTo>
                    <a:pt x="377653" y="205847"/>
                  </a:lnTo>
                  <a:lnTo>
                    <a:pt x="414652" y="179032"/>
                  </a:lnTo>
                  <a:lnTo>
                    <a:pt x="452965" y="153862"/>
                  </a:lnTo>
                  <a:lnTo>
                    <a:pt x="492534" y="130391"/>
                  </a:lnTo>
                  <a:lnTo>
                    <a:pt x="533302" y="108673"/>
                  </a:lnTo>
                  <a:lnTo>
                    <a:pt x="575213" y="88764"/>
                  </a:lnTo>
                  <a:lnTo>
                    <a:pt x="618209" y="70719"/>
                  </a:lnTo>
                  <a:lnTo>
                    <a:pt x="662233" y="54591"/>
                  </a:lnTo>
                  <a:lnTo>
                    <a:pt x="707229" y="40436"/>
                  </a:lnTo>
                  <a:lnTo>
                    <a:pt x="753139" y="28309"/>
                  </a:lnTo>
                  <a:lnTo>
                    <a:pt x="799906" y="18263"/>
                  </a:lnTo>
                  <a:lnTo>
                    <a:pt x="847474" y="10355"/>
                  </a:lnTo>
                  <a:lnTo>
                    <a:pt x="895785" y="4638"/>
                  </a:lnTo>
                  <a:lnTo>
                    <a:pt x="944783" y="1168"/>
                  </a:lnTo>
                  <a:lnTo>
                    <a:pt x="994410" y="0"/>
                  </a:lnTo>
                  <a:lnTo>
                    <a:pt x="1044048" y="1168"/>
                  </a:lnTo>
                  <a:lnTo>
                    <a:pt x="1093056" y="4638"/>
                  </a:lnTo>
                  <a:lnTo>
                    <a:pt x="1141377" y="10355"/>
                  </a:lnTo>
                  <a:lnTo>
                    <a:pt x="1188954" y="18263"/>
                  </a:lnTo>
                  <a:lnTo>
                    <a:pt x="1235730" y="28309"/>
                  </a:lnTo>
                  <a:lnTo>
                    <a:pt x="1281648" y="40436"/>
                  </a:lnTo>
                  <a:lnTo>
                    <a:pt x="1326651" y="54591"/>
                  </a:lnTo>
                  <a:lnTo>
                    <a:pt x="1370682" y="70719"/>
                  </a:lnTo>
                  <a:lnTo>
                    <a:pt x="1413684" y="88764"/>
                  </a:lnTo>
                  <a:lnTo>
                    <a:pt x="1455601" y="108673"/>
                  </a:lnTo>
                  <a:lnTo>
                    <a:pt x="1496375" y="130391"/>
                  </a:lnTo>
                  <a:lnTo>
                    <a:pt x="1535949" y="153862"/>
                  </a:lnTo>
                  <a:lnTo>
                    <a:pt x="1574266" y="179032"/>
                  </a:lnTo>
                  <a:lnTo>
                    <a:pt x="1611269" y="205847"/>
                  </a:lnTo>
                  <a:lnTo>
                    <a:pt x="1646902" y="234251"/>
                  </a:lnTo>
                  <a:lnTo>
                    <a:pt x="1681107" y="264189"/>
                  </a:lnTo>
                  <a:lnTo>
                    <a:pt x="1713827" y="295608"/>
                  </a:lnTo>
                  <a:lnTo>
                    <a:pt x="1745006" y="328452"/>
                  </a:lnTo>
                  <a:lnTo>
                    <a:pt x="1774586" y="362666"/>
                  </a:lnTo>
                  <a:lnTo>
                    <a:pt x="1802510" y="398196"/>
                  </a:lnTo>
                  <a:lnTo>
                    <a:pt x="1828722" y="434988"/>
                  </a:lnTo>
                  <a:lnTo>
                    <a:pt x="1853165" y="472985"/>
                  </a:lnTo>
                  <a:lnTo>
                    <a:pt x="1875781" y="512134"/>
                  </a:lnTo>
                  <a:lnTo>
                    <a:pt x="1896513" y="552380"/>
                  </a:lnTo>
                  <a:lnTo>
                    <a:pt x="1915305" y="593668"/>
                  </a:lnTo>
                  <a:lnTo>
                    <a:pt x="1932099" y="635943"/>
                  </a:lnTo>
                  <a:lnTo>
                    <a:pt x="1946839" y="679150"/>
                  </a:lnTo>
                  <a:lnTo>
                    <a:pt x="1959468" y="723235"/>
                  </a:lnTo>
                  <a:lnTo>
                    <a:pt x="1969928" y="768144"/>
                  </a:lnTo>
                  <a:lnTo>
                    <a:pt x="1978163" y="813820"/>
                  </a:lnTo>
                  <a:lnTo>
                    <a:pt x="1984116" y="860211"/>
                  </a:lnTo>
                  <a:lnTo>
                    <a:pt x="1987729" y="907260"/>
                  </a:lnTo>
                  <a:lnTo>
                    <a:pt x="1988947" y="954913"/>
                  </a:lnTo>
                  <a:lnTo>
                    <a:pt x="1987729" y="1002576"/>
                  </a:lnTo>
                  <a:lnTo>
                    <a:pt x="1984116" y="1049635"/>
                  </a:lnTo>
                  <a:lnTo>
                    <a:pt x="1978163" y="1096033"/>
                  </a:lnTo>
                  <a:lnTo>
                    <a:pt x="1969928" y="1141717"/>
                  </a:lnTo>
                  <a:lnTo>
                    <a:pt x="1959468" y="1186631"/>
                  </a:lnTo>
                  <a:lnTo>
                    <a:pt x="1946839" y="1230721"/>
                  </a:lnTo>
                  <a:lnTo>
                    <a:pt x="1932099" y="1273933"/>
                  </a:lnTo>
                  <a:lnTo>
                    <a:pt x="1915305" y="1316210"/>
                  </a:lnTo>
                  <a:lnTo>
                    <a:pt x="1896513" y="1357500"/>
                  </a:lnTo>
                  <a:lnTo>
                    <a:pt x="1875781" y="1397747"/>
                  </a:lnTo>
                  <a:lnTo>
                    <a:pt x="1853165" y="1436896"/>
                  </a:lnTo>
                  <a:lnTo>
                    <a:pt x="1828722" y="1474893"/>
                  </a:lnTo>
                  <a:lnTo>
                    <a:pt x="1802510" y="1511684"/>
                  </a:lnTo>
                  <a:lnTo>
                    <a:pt x="1774586" y="1547212"/>
                  </a:lnTo>
                  <a:lnTo>
                    <a:pt x="1745006" y="1581425"/>
                  </a:lnTo>
                  <a:lnTo>
                    <a:pt x="1713827" y="1614266"/>
                  </a:lnTo>
                  <a:lnTo>
                    <a:pt x="1681107" y="1645682"/>
                  </a:lnTo>
                  <a:lnTo>
                    <a:pt x="1646902" y="1675617"/>
                  </a:lnTo>
                  <a:lnTo>
                    <a:pt x="1611269" y="1704018"/>
                  </a:lnTo>
                  <a:lnTo>
                    <a:pt x="1574266" y="1730829"/>
                  </a:lnTo>
                  <a:lnTo>
                    <a:pt x="1535949" y="1755995"/>
                  </a:lnTo>
                  <a:lnTo>
                    <a:pt x="1496375" y="1779462"/>
                  </a:lnTo>
                  <a:lnTo>
                    <a:pt x="1455601" y="1801176"/>
                  </a:lnTo>
                  <a:lnTo>
                    <a:pt x="1413684" y="1821081"/>
                  </a:lnTo>
                  <a:lnTo>
                    <a:pt x="1370682" y="1839123"/>
                  </a:lnTo>
                  <a:lnTo>
                    <a:pt x="1326651" y="1855247"/>
                  </a:lnTo>
                  <a:lnTo>
                    <a:pt x="1281648" y="1869399"/>
                  </a:lnTo>
                  <a:lnTo>
                    <a:pt x="1235730" y="1881524"/>
                  </a:lnTo>
                  <a:lnTo>
                    <a:pt x="1188954" y="1891567"/>
                  </a:lnTo>
                  <a:lnTo>
                    <a:pt x="1141377" y="1899473"/>
                  </a:lnTo>
                  <a:lnTo>
                    <a:pt x="1093056" y="1905188"/>
                  </a:lnTo>
                  <a:lnTo>
                    <a:pt x="1044048" y="1908657"/>
                  </a:lnTo>
                  <a:lnTo>
                    <a:pt x="994410" y="1909826"/>
                  </a:lnTo>
                  <a:lnTo>
                    <a:pt x="944783" y="1908657"/>
                  </a:lnTo>
                  <a:lnTo>
                    <a:pt x="895785" y="1905188"/>
                  </a:lnTo>
                  <a:lnTo>
                    <a:pt x="847474" y="1899473"/>
                  </a:lnTo>
                  <a:lnTo>
                    <a:pt x="799906" y="1891567"/>
                  </a:lnTo>
                  <a:lnTo>
                    <a:pt x="753139" y="1881524"/>
                  </a:lnTo>
                  <a:lnTo>
                    <a:pt x="707229" y="1869399"/>
                  </a:lnTo>
                  <a:lnTo>
                    <a:pt x="662233" y="1855247"/>
                  </a:lnTo>
                  <a:lnTo>
                    <a:pt x="618209" y="1839123"/>
                  </a:lnTo>
                  <a:lnTo>
                    <a:pt x="575213" y="1821081"/>
                  </a:lnTo>
                  <a:lnTo>
                    <a:pt x="533302" y="1801176"/>
                  </a:lnTo>
                  <a:lnTo>
                    <a:pt x="492534" y="1779462"/>
                  </a:lnTo>
                  <a:lnTo>
                    <a:pt x="452965" y="1755995"/>
                  </a:lnTo>
                  <a:lnTo>
                    <a:pt x="414652" y="1730829"/>
                  </a:lnTo>
                  <a:lnTo>
                    <a:pt x="377653" y="1704018"/>
                  </a:lnTo>
                  <a:lnTo>
                    <a:pt x="342024" y="1675617"/>
                  </a:lnTo>
                  <a:lnTo>
                    <a:pt x="307822" y="1645682"/>
                  </a:lnTo>
                  <a:lnTo>
                    <a:pt x="275104" y="1614266"/>
                  </a:lnTo>
                  <a:lnTo>
                    <a:pt x="243928" y="1581425"/>
                  </a:lnTo>
                  <a:lnTo>
                    <a:pt x="214350" y="1547212"/>
                  </a:lnTo>
                  <a:lnTo>
                    <a:pt x="186428" y="1511684"/>
                  </a:lnTo>
                  <a:lnTo>
                    <a:pt x="160218" y="1474893"/>
                  </a:lnTo>
                  <a:lnTo>
                    <a:pt x="135777" y="1436896"/>
                  </a:lnTo>
                  <a:lnTo>
                    <a:pt x="113162" y="1397747"/>
                  </a:lnTo>
                  <a:lnTo>
                    <a:pt x="92431" y="1357500"/>
                  </a:lnTo>
                  <a:lnTo>
                    <a:pt x="73639" y="1316210"/>
                  </a:lnTo>
                  <a:lnTo>
                    <a:pt x="56845" y="1273933"/>
                  </a:lnTo>
                  <a:lnTo>
                    <a:pt x="42106" y="1230721"/>
                  </a:lnTo>
                  <a:lnTo>
                    <a:pt x="29478" y="1186631"/>
                  </a:lnTo>
                  <a:lnTo>
                    <a:pt x="19017" y="1141717"/>
                  </a:lnTo>
                  <a:lnTo>
                    <a:pt x="10783" y="1096033"/>
                  </a:lnTo>
                  <a:lnTo>
                    <a:pt x="4830" y="1049635"/>
                  </a:lnTo>
                  <a:lnTo>
                    <a:pt x="1217" y="1002576"/>
                  </a:lnTo>
                  <a:lnTo>
                    <a:pt x="0" y="954913"/>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355845" y="172212"/>
              <a:ext cx="1989455" cy="1910080"/>
            </a:xfrm>
            <a:custGeom>
              <a:avLst/>
              <a:gdLst/>
              <a:ahLst/>
              <a:cxnLst/>
              <a:rect l="l" t="t" r="r" b="b"/>
              <a:pathLst>
                <a:path w="1989454" h="1910080">
                  <a:moveTo>
                    <a:pt x="994409" y="0"/>
                  </a:moveTo>
                  <a:lnTo>
                    <a:pt x="944783" y="1168"/>
                  </a:lnTo>
                  <a:lnTo>
                    <a:pt x="895785" y="4637"/>
                  </a:lnTo>
                  <a:lnTo>
                    <a:pt x="847474" y="10352"/>
                  </a:lnTo>
                  <a:lnTo>
                    <a:pt x="799906" y="18258"/>
                  </a:lnTo>
                  <a:lnTo>
                    <a:pt x="753139" y="28301"/>
                  </a:lnTo>
                  <a:lnTo>
                    <a:pt x="707229" y="40425"/>
                  </a:lnTo>
                  <a:lnTo>
                    <a:pt x="662233" y="54576"/>
                  </a:lnTo>
                  <a:lnTo>
                    <a:pt x="618209" y="70700"/>
                  </a:lnTo>
                  <a:lnTo>
                    <a:pt x="575213" y="88741"/>
                  </a:lnTo>
                  <a:lnTo>
                    <a:pt x="533302" y="108646"/>
                  </a:lnTo>
                  <a:lnTo>
                    <a:pt x="492534" y="130358"/>
                  </a:lnTo>
                  <a:lnTo>
                    <a:pt x="452965" y="153824"/>
                  </a:lnTo>
                  <a:lnTo>
                    <a:pt x="414652" y="178989"/>
                  </a:lnTo>
                  <a:lnTo>
                    <a:pt x="377653" y="205797"/>
                  </a:lnTo>
                  <a:lnTo>
                    <a:pt x="342024" y="234196"/>
                  </a:lnTo>
                  <a:lnTo>
                    <a:pt x="307822" y="264129"/>
                  </a:lnTo>
                  <a:lnTo>
                    <a:pt x="275104" y="295542"/>
                  </a:lnTo>
                  <a:lnTo>
                    <a:pt x="243928" y="328380"/>
                  </a:lnTo>
                  <a:lnTo>
                    <a:pt x="214350" y="362588"/>
                  </a:lnTo>
                  <a:lnTo>
                    <a:pt x="186428" y="398113"/>
                  </a:lnTo>
                  <a:lnTo>
                    <a:pt x="160218" y="434899"/>
                  </a:lnTo>
                  <a:lnTo>
                    <a:pt x="135777" y="472891"/>
                  </a:lnTo>
                  <a:lnTo>
                    <a:pt x="113162" y="512035"/>
                  </a:lnTo>
                  <a:lnTo>
                    <a:pt x="92431" y="552276"/>
                  </a:lnTo>
                  <a:lnTo>
                    <a:pt x="73639" y="593559"/>
                  </a:lnTo>
                  <a:lnTo>
                    <a:pt x="56845" y="635830"/>
                  </a:lnTo>
                  <a:lnTo>
                    <a:pt x="42106" y="679034"/>
                  </a:lnTo>
                  <a:lnTo>
                    <a:pt x="29478" y="723116"/>
                  </a:lnTo>
                  <a:lnTo>
                    <a:pt x="19017" y="768022"/>
                  </a:lnTo>
                  <a:lnTo>
                    <a:pt x="10783" y="813696"/>
                  </a:lnTo>
                  <a:lnTo>
                    <a:pt x="4830" y="860085"/>
                  </a:lnTo>
                  <a:lnTo>
                    <a:pt x="1217" y="907133"/>
                  </a:lnTo>
                  <a:lnTo>
                    <a:pt x="0" y="954786"/>
                  </a:lnTo>
                  <a:lnTo>
                    <a:pt x="1217" y="1002449"/>
                  </a:lnTo>
                  <a:lnTo>
                    <a:pt x="4830" y="1049508"/>
                  </a:lnTo>
                  <a:lnTo>
                    <a:pt x="10783" y="1095906"/>
                  </a:lnTo>
                  <a:lnTo>
                    <a:pt x="19017" y="1141590"/>
                  </a:lnTo>
                  <a:lnTo>
                    <a:pt x="29478" y="1186504"/>
                  </a:lnTo>
                  <a:lnTo>
                    <a:pt x="42106" y="1230594"/>
                  </a:lnTo>
                  <a:lnTo>
                    <a:pt x="56845" y="1273806"/>
                  </a:lnTo>
                  <a:lnTo>
                    <a:pt x="73639" y="1316083"/>
                  </a:lnTo>
                  <a:lnTo>
                    <a:pt x="92431" y="1357373"/>
                  </a:lnTo>
                  <a:lnTo>
                    <a:pt x="113162" y="1397620"/>
                  </a:lnTo>
                  <a:lnTo>
                    <a:pt x="135777" y="1436769"/>
                  </a:lnTo>
                  <a:lnTo>
                    <a:pt x="160218" y="1474766"/>
                  </a:lnTo>
                  <a:lnTo>
                    <a:pt x="186428" y="1511557"/>
                  </a:lnTo>
                  <a:lnTo>
                    <a:pt x="214350" y="1547085"/>
                  </a:lnTo>
                  <a:lnTo>
                    <a:pt x="243928" y="1581298"/>
                  </a:lnTo>
                  <a:lnTo>
                    <a:pt x="275104" y="1614139"/>
                  </a:lnTo>
                  <a:lnTo>
                    <a:pt x="307822" y="1645555"/>
                  </a:lnTo>
                  <a:lnTo>
                    <a:pt x="342024" y="1675490"/>
                  </a:lnTo>
                  <a:lnTo>
                    <a:pt x="377653" y="1703891"/>
                  </a:lnTo>
                  <a:lnTo>
                    <a:pt x="414652" y="1730702"/>
                  </a:lnTo>
                  <a:lnTo>
                    <a:pt x="452965" y="1755868"/>
                  </a:lnTo>
                  <a:lnTo>
                    <a:pt x="492534" y="1779335"/>
                  </a:lnTo>
                  <a:lnTo>
                    <a:pt x="533302" y="1801049"/>
                  </a:lnTo>
                  <a:lnTo>
                    <a:pt x="575213" y="1820954"/>
                  </a:lnTo>
                  <a:lnTo>
                    <a:pt x="618209" y="1838996"/>
                  </a:lnTo>
                  <a:lnTo>
                    <a:pt x="662233" y="1855120"/>
                  </a:lnTo>
                  <a:lnTo>
                    <a:pt x="707229" y="1869272"/>
                  </a:lnTo>
                  <a:lnTo>
                    <a:pt x="753139" y="1881397"/>
                  </a:lnTo>
                  <a:lnTo>
                    <a:pt x="799906" y="1891440"/>
                  </a:lnTo>
                  <a:lnTo>
                    <a:pt x="847474" y="1899346"/>
                  </a:lnTo>
                  <a:lnTo>
                    <a:pt x="895785" y="1905061"/>
                  </a:lnTo>
                  <a:lnTo>
                    <a:pt x="944783" y="1908530"/>
                  </a:lnTo>
                  <a:lnTo>
                    <a:pt x="994409" y="1909699"/>
                  </a:lnTo>
                  <a:lnTo>
                    <a:pt x="1044048" y="1908530"/>
                  </a:lnTo>
                  <a:lnTo>
                    <a:pt x="1093056" y="1905061"/>
                  </a:lnTo>
                  <a:lnTo>
                    <a:pt x="1141377" y="1899346"/>
                  </a:lnTo>
                  <a:lnTo>
                    <a:pt x="1188954" y="1891440"/>
                  </a:lnTo>
                  <a:lnTo>
                    <a:pt x="1235730" y="1881397"/>
                  </a:lnTo>
                  <a:lnTo>
                    <a:pt x="1281648" y="1869272"/>
                  </a:lnTo>
                  <a:lnTo>
                    <a:pt x="1326651" y="1855120"/>
                  </a:lnTo>
                  <a:lnTo>
                    <a:pt x="1370682" y="1838996"/>
                  </a:lnTo>
                  <a:lnTo>
                    <a:pt x="1413684" y="1820954"/>
                  </a:lnTo>
                  <a:lnTo>
                    <a:pt x="1455601" y="1801049"/>
                  </a:lnTo>
                  <a:lnTo>
                    <a:pt x="1496375" y="1779335"/>
                  </a:lnTo>
                  <a:lnTo>
                    <a:pt x="1535949" y="1755868"/>
                  </a:lnTo>
                  <a:lnTo>
                    <a:pt x="1574266" y="1730702"/>
                  </a:lnTo>
                  <a:lnTo>
                    <a:pt x="1611269" y="1703891"/>
                  </a:lnTo>
                  <a:lnTo>
                    <a:pt x="1646902" y="1675490"/>
                  </a:lnTo>
                  <a:lnTo>
                    <a:pt x="1681107" y="1645555"/>
                  </a:lnTo>
                  <a:lnTo>
                    <a:pt x="1713827" y="1614139"/>
                  </a:lnTo>
                  <a:lnTo>
                    <a:pt x="1745006" y="1581298"/>
                  </a:lnTo>
                  <a:lnTo>
                    <a:pt x="1774586" y="1547085"/>
                  </a:lnTo>
                  <a:lnTo>
                    <a:pt x="1802510" y="1511557"/>
                  </a:lnTo>
                  <a:lnTo>
                    <a:pt x="1828722" y="1474766"/>
                  </a:lnTo>
                  <a:lnTo>
                    <a:pt x="1853165" y="1436769"/>
                  </a:lnTo>
                  <a:lnTo>
                    <a:pt x="1875781" y="1397620"/>
                  </a:lnTo>
                  <a:lnTo>
                    <a:pt x="1896513" y="1357373"/>
                  </a:lnTo>
                  <a:lnTo>
                    <a:pt x="1915305" y="1316083"/>
                  </a:lnTo>
                  <a:lnTo>
                    <a:pt x="1932099" y="1273806"/>
                  </a:lnTo>
                  <a:lnTo>
                    <a:pt x="1946839" y="1230594"/>
                  </a:lnTo>
                  <a:lnTo>
                    <a:pt x="1959468" y="1186504"/>
                  </a:lnTo>
                  <a:lnTo>
                    <a:pt x="1969928" y="1141590"/>
                  </a:lnTo>
                  <a:lnTo>
                    <a:pt x="1978163" y="1095906"/>
                  </a:lnTo>
                  <a:lnTo>
                    <a:pt x="1984116" y="1049508"/>
                  </a:lnTo>
                  <a:lnTo>
                    <a:pt x="1987729" y="1002449"/>
                  </a:lnTo>
                  <a:lnTo>
                    <a:pt x="1988946" y="954786"/>
                  </a:lnTo>
                  <a:lnTo>
                    <a:pt x="1987729" y="907133"/>
                  </a:lnTo>
                  <a:lnTo>
                    <a:pt x="1984116" y="860085"/>
                  </a:lnTo>
                  <a:lnTo>
                    <a:pt x="1978163" y="813696"/>
                  </a:lnTo>
                  <a:lnTo>
                    <a:pt x="1969928" y="768022"/>
                  </a:lnTo>
                  <a:lnTo>
                    <a:pt x="1959468" y="723116"/>
                  </a:lnTo>
                  <a:lnTo>
                    <a:pt x="1946839" y="679034"/>
                  </a:lnTo>
                  <a:lnTo>
                    <a:pt x="1932099" y="635830"/>
                  </a:lnTo>
                  <a:lnTo>
                    <a:pt x="1915305" y="593559"/>
                  </a:lnTo>
                  <a:lnTo>
                    <a:pt x="1896513" y="552276"/>
                  </a:lnTo>
                  <a:lnTo>
                    <a:pt x="1875781" y="512035"/>
                  </a:lnTo>
                  <a:lnTo>
                    <a:pt x="1853165" y="472891"/>
                  </a:lnTo>
                  <a:lnTo>
                    <a:pt x="1828722" y="434899"/>
                  </a:lnTo>
                  <a:lnTo>
                    <a:pt x="1802510" y="398113"/>
                  </a:lnTo>
                  <a:lnTo>
                    <a:pt x="1774586" y="362588"/>
                  </a:lnTo>
                  <a:lnTo>
                    <a:pt x="1745006" y="328380"/>
                  </a:lnTo>
                  <a:lnTo>
                    <a:pt x="1713827" y="295542"/>
                  </a:lnTo>
                  <a:lnTo>
                    <a:pt x="1681107" y="264129"/>
                  </a:lnTo>
                  <a:lnTo>
                    <a:pt x="1646902" y="234196"/>
                  </a:lnTo>
                  <a:lnTo>
                    <a:pt x="1611269" y="205797"/>
                  </a:lnTo>
                  <a:lnTo>
                    <a:pt x="1574266" y="178989"/>
                  </a:lnTo>
                  <a:lnTo>
                    <a:pt x="1535949" y="153824"/>
                  </a:lnTo>
                  <a:lnTo>
                    <a:pt x="1496375" y="130358"/>
                  </a:lnTo>
                  <a:lnTo>
                    <a:pt x="1455601" y="108646"/>
                  </a:lnTo>
                  <a:lnTo>
                    <a:pt x="1413684" y="88741"/>
                  </a:lnTo>
                  <a:lnTo>
                    <a:pt x="1370682" y="70700"/>
                  </a:lnTo>
                  <a:lnTo>
                    <a:pt x="1326651" y="54576"/>
                  </a:lnTo>
                  <a:lnTo>
                    <a:pt x="1281648" y="40425"/>
                  </a:lnTo>
                  <a:lnTo>
                    <a:pt x="1235730" y="28301"/>
                  </a:lnTo>
                  <a:lnTo>
                    <a:pt x="1188954" y="18258"/>
                  </a:lnTo>
                  <a:lnTo>
                    <a:pt x="1141377" y="10352"/>
                  </a:lnTo>
                  <a:lnTo>
                    <a:pt x="1093056" y="4637"/>
                  </a:lnTo>
                  <a:lnTo>
                    <a:pt x="1044048" y="1168"/>
                  </a:lnTo>
                  <a:lnTo>
                    <a:pt x="99440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4355845" y="172212"/>
              <a:ext cx="1989455" cy="1910080"/>
            </a:xfrm>
            <a:custGeom>
              <a:avLst/>
              <a:gdLst/>
              <a:ahLst/>
              <a:cxnLst/>
              <a:rect l="l" t="t" r="r" b="b"/>
              <a:pathLst>
                <a:path w="1989454" h="1910080">
                  <a:moveTo>
                    <a:pt x="0" y="954786"/>
                  </a:moveTo>
                  <a:lnTo>
                    <a:pt x="1217" y="907133"/>
                  </a:lnTo>
                  <a:lnTo>
                    <a:pt x="4830" y="860085"/>
                  </a:lnTo>
                  <a:lnTo>
                    <a:pt x="10783" y="813696"/>
                  </a:lnTo>
                  <a:lnTo>
                    <a:pt x="19017" y="768022"/>
                  </a:lnTo>
                  <a:lnTo>
                    <a:pt x="29478" y="723116"/>
                  </a:lnTo>
                  <a:lnTo>
                    <a:pt x="42106" y="679034"/>
                  </a:lnTo>
                  <a:lnTo>
                    <a:pt x="56845" y="635830"/>
                  </a:lnTo>
                  <a:lnTo>
                    <a:pt x="73639" y="593559"/>
                  </a:lnTo>
                  <a:lnTo>
                    <a:pt x="92431" y="552276"/>
                  </a:lnTo>
                  <a:lnTo>
                    <a:pt x="113162" y="512035"/>
                  </a:lnTo>
                  <a:lnTo>
                    <a:pt x="135777" y="472891"/>
                  </a:lnTo>
                  <a:lnTo>
                    <a:pt x="160218" y="434899"/>
                  </a:lnTo>
                  <a:lnTo>
                    <a:pt x="186428" y="398113"/>
                  </a:lnTo>
                  <a:lnTo>
                    <a:pt x="214350" y="362588"/>
                  </a:lnTo>
                  <a:lnTo>
                    <a:pt x="243928" y="328380"/>
                  </a:lnTo>
                  <a:lnTo>
                    <a:pt x="275104" y="295542"/>
                  </a:lnTo>
                  <a:lnTo>
                    <a:pt x="307822" y="264129"/>
                  </a:lnTo>
                  <a:lnTo>
                    <a:pt x="342024" y="234196"/>
                  </a:lnTo>
                  <a:lnTo>
                    <a:pt x="377653" y="205797"/>
                  </a:lnTo>
                  <a:lnTo>
                    <a:pt x="414652" y="178989"/>
                  </a:lnTo>
                  <a:lnTo>
                    <a:pt x="452965" y="153824"/>
                  </a:lnTo>
                  <a:lnTo>
                    <a:pt x="492534" y="130358"/>
                  </a:lnTo>
                  <a:lnTo>
                    <a:pt x="533302" y="108646"/>
                  </a:lnTo>
                  <a:lnTo>
                    <a:pt x="575213" y="88741"/>
                  </a:lnTo>
                  <a:lnTo>
                    <a:pt x="618209" y="70700"/>
                  </a:lnTo>
                  <a:lnTo>
                    <a:pt x="662233" y="54576"/>
                  </a:lnTo>
                  <a:lnTo>
                    <a:pt x="707229" y="40425"/>
                  </a:lnTo>
                  <a:lnTo>
                    <a:pt x="753139" y="28301"/>
                  </a:lnTo>
                  <a:lnTo>
                    <a:pt x="799906" y="18258"/>
                  </a:lnTo>
                  <a:lnTo>
                    <a:pt x="847474" y="10352"/>
                  </a:lnTo>
                  <a:lnTo>
                    <a:pt x="895785" y="4637"/>
                  </a:lnTo>
                  <a:lnTo>
                    <a:pt x="944783" y="1168"/>
                  </a:lnTo>
                  <a:lnTo>
                    <a:pt x="994409" y="0"/>
                  </a:lnTo>
                  <a:lnTo>
                    <a:pt x="1044048" y="1168"/>
                  </a:lnTo>
                  <a:lnTo>
                    <a:pt x="1093056" y="4637"/>
                  </a:lnTo>
                  <a:lnTo>
                    <a:pt x="1141377" y="10352"/>
                  </a:lnTo>
                  <a:lnTo>
                    <a:pt x="1188954" y="18258"/>
                  </a:lnTo>
                  <a:lnTo>
                    <a:pt x="1235730" y="28301"/>
                  </a:lnTo>
                  <a:lnTo>
                    <a:pt x="1281648" y="40425"/>
                  </a:lnTo>
                  <a:lnTo>
                    <a:pt x="1326651" y="54576"/>
                  </a:lnTo>
                  <a:lnTo>
                    <a:pt x="1370682" y="70700"/>
                  </a:lnTo>
                  <a:lnTo>
                    <a:pt x="1413684" y="88741"/>
                  </a:lnTo>
                  <a:lnTo>
                    <a:pt x="1455601" y="108646"/>
                  </a:lnTo>
                  <a:lnTo>
                    <a:pt x="1496375" y="130358"/>
                  </a:lnTo>
                  <a:lnTo>
                    <a:pt x="1535949" y="153824"/>
                  </a:lnTo>
                  <a:lnTo>
                    <a:pt x="1574266" y="178989"/>
                  </a:lnTo>
                  <a:lnTo>
                    <a:pt x="1611269" y="205797"/>
                  </a:lnTo>
                  <a:lnTo>
                    <a:pt x="1646902" y="234196"/>
                  </a:lnTo>
                  <a:lnTo>
                    <a:pt x="1681107" y="264129"/>
                  </a:lnTo>
                  <a:lnTo>
                    <a:pt x="1713827" y="295542"/>
                  </a:lnTo>
                  <a:lnTo>
                    <a:pt x="1745006" y="328380"/>
                  </a:lnTo>
                  <a:lnTo>
                    <a:pt x="1774586" y="362588"/>
                  </a:lnTo>
                  <a:lnTo>
                    <a:pt x="1802510" y="398113"/>
                  </a:lnTo>
                  <a:lnTo>
                    <a:pt x="1828722" y="434899"/>
                  </a:lnTo>
                  <a:lnTo>
                    <a:pt x="1853165" y="472891"/>
                  </a:lnTo>
                  <a:lnTo>
                    <a:pt x="1875781" y="512035"/>
                  </a:lnTo>
                  <a:lnTo>
                    <a:pt x="1896513" y="552276"/>
                  </a:lnTo>
                  <a:lnTo>
                    <a:pt x="1915305" y="593559"/>
                  </a:lnTo>
                  <a:lnTo>
                    <a:pt x="1932099" y="635830"/>
                  </a:lnTo>
                  <a:lnTo>
                    <a:pt x="1946839" y="679034"/>
                  </a:lnTo>
                  <a:lnTo>
                    <a:pt x="1959468" y="723116"/>
                  </a:lnTo>
                  <a:lnTo>
                    <a:pt x="1969928" y="768022"/>
                  </a:lnTo>
                  <a:lnTo>
                    <a:pt x="1978163" y="813696"/>
                  </a:lnTo>
                  <a:lnTo>
                    <a:pt x="1984116" y="860085"/>
                  </a:lnTo>
                  <a:lnTo>
                    <a:pt x="1987729" y="907133"/>
                  </a:lnTo>
                  <a:lnTo>
                    <a:pt x="1988946" y="954786"/>
                  </a:lnTo>
                  <a:lnTo>
                    <a:pt x="1987729" y="1002449"/>
                  </a:lnTo>
                  <a:lnTo>
                    <a:pt x="1984116" y="1049508"/>
                  </a:lnTo>
                  <a:lnTo>
                    <a:pt x="1978163" y="1095906"/>
                  </a:lnTo>
                  <a:lnTo>
                    <a:pt x="1969928" y="1141590"/>
                  </a:lnTo>
                  <a:lnTo>
                    <a:pt x="1959468" y="1186504"/>
                  </a:lnTo>
                  <a:lnTo>
                    <a:pt x="1946839" y="1230594"/>
                  </a:lnTo>
                  <a:lnTo>
                    <a:pt x="1932099" y="1273806"/>
                  </a:lnTo>
                  <a:lnTo>
                    <a:pt x="1915305" y="1316083"/>
                  </a:lnTo>
                  <a:lnTo>
                    <a:pt x="1896513" y="1357373"/>
                  </a:lnTo>
                  <a:lnTo>
                    <a:pt x="1875781" y="1397620"/>
                  </a:lnTo>
                  <a:lnTo>
                    <a:pt x="1853165" y="1436769"/>
                  </a:lnTo>
                  <a:lnTo>
                    <a:pt x="1828722" y="1474766"/>
                  </a:lnTo>
                  <a:lnTo>
                    <a:pt x="1802510" y="1511557"/>
                  </a:lnTo>
                  <a:lnTo>
                    <a:pt x="1774586" y="1547085"/>
                  </a:lnTo>
                  <a:lnTo>
                    <a:pt x="1745006" y="1581298"/>
                  </a:lnTo>
                  <a:lnTo>
                    <a:pt x="1713827" y="1614139"/>
                  </a:lnTo>
                  <a:lnTo>
                    <a:pt x="1681107" y="1645555"/>
                  </a:lnTo>
                  <a:lnTo>
                    <a:pt x="1646902" y="1675490"/>
                  </a:lnTo>
                  <a:lnTo>
                    <a:pt x="1611269" y="1703891"/>
                  </a:lnTo>
                  <a:lnTo>
                    <a:pt x="1574266" y="1730702"/>
                  </a:lnTo>
                  <a:lnTo>
                    <a:pt x="1535949" y="1755868"/>
                  </a:lnTo>
                  <a:lnTo>
                    <a:pt x="1496375" y="1779335"/>
                  </a:lnTo>
                  <a:lnTo>
                    <a:pt x="1455601" y="1801049"/>
                  </a:lnTo>
                  <a:lnTo>
                    <a:pt x="1413684" y="1820954"/>
                  </a:lnTo>
                  <a:lnTo>
                    <a:pt x="1370682" y="1838996"/>
                  </a:lnTo>
                  <a:lnTo>
                    <a:pt x="1326651" y="1855120"/>
                  </a:lnTo>
                  <a:lnTo>
                    <a:pt x="1281648" y="1869272"/>
                  </a:lnTo>
                  <a:lnTo>
                    <a:pt x="1235730" y="1881397"/>
                  </a:lnTo>
                  <a:lnTo>
                    <a:pt x="1188954" y="1891440"/>
                  </a:lnTo>
                  <a:lnTo>
                    <a:pt x="1141377" y="1899346"/>
                  </a:lnTo>
                  <a:lnTo>
                    <a:pt x="1093056" y="1905061"/>
                  </a:lnTo>
                  <a:lnTo>
                    <a:pt x="1044048" y="1908530"/>
                  </a:lnTo>
                  <a:lnTo>
                    <a:pt x="994409" y="1909699"/>
                  </a:lnTo>
                  <a:lnTo>
                    <a:pt x="944783" y="1908530"/>
                  </a:lnTo>
                  <a:lnTo>
                    <a:pt x="895785" y="1905061"/>
                  </a:lnTo>
                  <a:lnTo>
                    <a:pt x="847474" y="1899346"/>
                  </a:lnTo>
                  <a:lnTo>
                    <a:pt x="799906" y="1891440"/>
                  </a:lnTo>
                  <a:lnTo>
                    <a:pt x="753139" y="1881397"/>
                  </a:lnTo>
                  <a:lnTo>
                    <a:pt x="707229" y="1869272"/>
                  </a:lnTo>
                  <a:lnTo>
                    <a:pt x="662233" y="1855120"/>
                  </a:lnTo>
                  <a:lnTo>
                    <a:pt x="618209" y="1838996"/>
                  </a:lnTo>
                  <a:lnTo>
                    <a:pt x="575213" y="1820954"/>
                  </a:lnTo>
                  <a:lnTo>
                    <a:pt x="533302" y="1801049"/>
                  </a:lnTo>
                  <a:lnTo>
                    <a:pt x="492534" y="1779335"/>
                  </a:lnTo>
                  <a:lnTo>
                    <a:pt x="452965" y="1755868"/>
                  </a:lnTo>
                  <a:lnTo>
                    <a:pt x="414652" y="1730702"/>
                  </a:lnTo>
                  <a:lnTo>
                    <a:pt x="377653" y="1703891"/>
                  </a:lnTo>
                  <a:lnTo>
                    <a:pt x="342024" y="1675490"/>
                  </a:lnTo>
                  <a:lnTo>
                    <a:pt x="307822" y="1645555"/>
                  </a:lnTo>
                  <a:lnTo>
                    <a:pt x="275104" y="1614139"/>
                  </a:lnTo>
                  <a:lnTo>
                    <a:pt x="243928" y="1581298"/>
                  </a:lnTo>
                  <a:lnTo>
                    <a:pt x="214350" y="1547085"/>
                  </a:lnTo>
                  <a:lnTo>
                    <a:pt x="186428" y="1511557"/>
                  </a:lnTo>
                  <a:lnTo>
                    <a:pt x="160218" y="1474766"/>
                  </a:lnTo>
                  <a:lnTo>
                    <a:pt x="135777" y="1436769"/>
                  </a:lnTo>
                  <a:lnTo>
                    <a:pt x="113162" y="1397620"/>
                  </a:lnTo>
                  <a:lnTo>
                    <a:pt x="92431" y="1357373"/>
                  </a:lnTo>
                  <a:lnTo>
                    <a:pt x="73639" y="1316083"/>
                  </a:lnTo>
                  <a:lnTo>
                    <a:pt x="56845" y="1273806"/>
                  </a:lnTo>
                  <a:lnTo>
                    <a:pt x="42106" y="1230594"/>
                  </a:lnTo>
                  <a:lnTo>
                    <a:pt x="29478" y="1186504"/>
                  </a:lnTo>
                  <a:lnTo>
                    <a:pt x="19017" y="1141590"/>
                  </a:lnTo>
                  <a:lnTo>
                    <a:pt x="10783" y="1095906"/>
                  </a:lnTo>
                  <a:lnTo>
                    <a:pt x="4830" y="1049508"/>
                  </a:lnTo>
                  <a:lnTo>
                    <a:pt x="1217" y="1002449"/>
                  </a:lnTo>
                  <a:lnTo>
                    <a:pt x="0" y="954786"/>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1729232" y="1150111"/>
            <a:ext cx="1918970" cy="757555"/>
          </a:xfrm>
          <a:prstGeom prst="rect">
            <a:avLst/>
          </a:prstGeom>
        </p:spPr>
        <p:txBody>
          <a:bodyPr vert="horz" wrap="square" lIns="0" tIns="12700" rIns="0" bIns="0" rtlCol="0">
            <a:spAutoFit/>
          </a:bodyPr>
          <a:lstStyle/>
          <a:p>
            <a:pPr marL="281940" marR="5080" lvl="0" indent="-269875"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1)</a:t>
            </a:r>
            <a:r>
              <a:rPr kumimoji="0" sz="2400" b="0" i="0" u="none" strike="noStrike" kern="0" cap="none" spc="-40" normalizeH="0" baseline="0" noProof="0" dirty="0">
                <a:ln>
                  <a:noFill/>
                </a:ln>
                <a:solidFill>
                  <a:srgbClr val="001F5F"/>
                </a:solidFill>
                <a:effectLst/>
                <a:uLnTx/>
                <a:uFillTx/>
                <a:latin typeface="Calibri"/>
                <a:cs typeface="Calibri"/>
              </a:rPr>
              <a:t> </a:t>
            </a:r>
            <a:r>
              <a:rPr kumimoji="0" sz="2400" b="0" i="0" u="none" strike="noStrike" kern="0" cap="none" spc="0" normalizeH="0" baseline="0" noProof="0" dirty="0">
                <a:ln>
                  <a:noFill/>
                </a:ln>
                <a:solidFill>
                  <a:srgbClr val="001F5F"/>
                </a:solidFill>
                <a:effectLst/>
                <a:uLnTx/>
                <a:uFillTx/>
                <a:latin typeface="Calibri"/>
                <a:cs typeface="Calibri"/>
              </a:rPr>
              <a:t>CPY</a:t>
            </a:r>
            <a:r>
              <a:rPr kumimoji="0" sz="2400" b="0" i="0" u="none" strike="noStrike" kern="0" cap="none" spc="-25" normalizeH="0" baseline="0" noProof="0" dirty="0">
                <a:ln>
                  <a:noFill/>
                </a:ln>
                <a:solidFill>
                  <a:srgbClr val="001F5F"/>
                </a:solidFill>
                <a:effectLst/>
                <a:uLnTx/>
                <a:uFillTx/>
                <a:latin typeface="Calibri"/>
                <a:cs typeface="Calibri"/>
              </a:rPr>
              <a:t> </a:t>
            </a:r>
            <a:r>
              <a:rPr kumimoji="0" sz="2400" b="0" i="0" u="none" strike="noStrike" kern="0" cap="none" spc="-10" normalizeH="0" baseline="0" noProof="0" dirty="0">
                <a:ln>
                  <a:noFill/>
                </a:ln>
                <a:solidFill>
                  <a:srgbClr val="001F5F"/>
                </a:solidFill>
                <a:effectLst/>
                <a:uLnTx/>
                <a:uFillTx/>
                <a:latin typeface="Calibri"/>
                <a:cs typeface="Calibri"/>
              </a:rPr>
              <a:t>Anxiety/ depression</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4625721" y="502411"/>
            <a:ext cx="1468755" cy="1123315"/>
          </a:xfrm>
          <a:prstGeom prst="rect">
            <a:avLst/>
          </a:prstGeom>
        </p:spPr>
        <p:txBody>
          <a:bodyPr vert="horz" wrap="square" lIns="0" tIns="12700" rIns="0" bIns="0" rtlCol="0">
            <a:spAutoFit/>
          </a:bodyPr>
          <a:lstStyle/>
          <a:p>
            <a:pPr marL="12700" marR="5080" lvl="0" indent="164465"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2)</a:t>
            </a:r>
            <a:r>
              <a:rPr kumimoji="0" sz="2400" b="0" i="0" u="none" strike="noStrike" kern="0" cap="none" spc="-25" normalizeH="0" baseline="0" noProof="0" dirty="0">
                <a:ln>
                  <a:noFill/>
                </a:ln>
                <a:solidFill>
                  <a:srgbClr val="001F5F"/>
                </a:solidFill>
                <a:effectLst/>
                <a:uLnTx/>
                <a:uFillTx/>
                <a:latin typeface="Calibri"/>
                <a:cs typeface="Calibri"/>
              </a:rPr>
              <a:t> </a:t>
            </a:r>
            <a:r>
              <a:rPr kumimoji="0" sz="2400" b="0" i="0" u="none" strike="noStrike" kern="0" cap="none" spc="-10" normalizeH="0" baseline="0" noProof="0" dirty="0">
                <a:ln>
                  <a:noFill/>
                </a:ln>
                <a:solidFill>
                  <a:srgbClr val="001F5F"/>
                </a:solidFill>
                <a:effectLst/>
                <a:uLnTx/>
                <a:uFillTx/>
                <a:latin typeface="Calibri"/>
                <a:cs typeface="Calibri"/>
              </a:rPr>
              <a:t>Family </a:t>
            </a:r>
            <a:r>
              <a:rPr kumimoji="0" sz="2400" b="0" i="0" u="none" strike="noStrike" kern="0" cap="none" spc="0" normalizeH="0" baseline="0" noProof="0" dirty="0">
                <a:ln>
                  <a:noFill/>
                </a:ln>
                <a:solidFill>
                  <a:srgbClr val="001F5F"/>
                </a:solidFill>
                <a:effectLst/>
                <a:uLnTx/>
                <a:uFillTx/>
                <a:latin typeface="Calibri"/>
                <a:cs typeface="Calibri"/>
              </a:rPr>
              <a:t>conflict</a:t>
            </a:r>
            <a:r>
              <a:rPr kumimoji="0" sz="2400" b="0" i="0" u="none" strike="noStrike" kern="0" cap="none" spc="-65" normalizeH="0" baseline="0" noProof="0" dirty="0">
                <a:ln>
                  <a:noFill/>
                </a:ln>
                <a:solidFill>
                  <a:srgbClr val="001F5F"/>
                </a:solidFill>
                <a:effectLst/>
                <a:uLnTx/>
                <a:uFillTx/>
                <a:latin typeface="Calibri"/>
                <a:cs typeface="Calibri"/>
              </a:rPr>
              <a:t> </a:t>
            </a:r>
            <a:r>
              <a:rPr kumimoji="0" sz="2400" b="0" i="0" u="none" strike="noStrike" kern="0" cap="none" spc="-25" normalizeH="0" baseline="0" noProof="0" dirty="0">
                <a:ln>
                  <a:noFill/>
                </a:ln>
                <a:solidFill>
                  <a:srgbClr val="001F5F"/>
                </a:solidFill>
                <a:effectLst/>
                <a:uLnTx/>
                <a:uFillTx/>
                <a:latin typeface="Calibri"/>
                <a:cs typeface="Calibri"/>
              </a:rPr>
              <a:t>and</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63525"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10" normalizeH="0" baseline="0" noProof="0" dirty="0">
                <a:ln>
                  <a:noFill/>
                </a:ln>
                <a:solidFill>
                  <a:srgbClr val="001F5F"/>
                </a:solidFill>
                <a:effectLst/>
                <a:uLnTx/>
                <a:uFillTx/>
                <a:latin typeface="Calibri"/>
                <a:cs typeface="Calibri"/>
              </a:rPr>
              <a:t>distress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a:spLocks noGrp="1"/>
          </p:cNvSpPr>
          <p:nvPr>
            <p:ph type="title"/>
          </p:nvPr>
        </p:nvSpPr>
        <p:spPr>
          <a:xfrm>
            <a:off x="7408291" y="1140713"/>
            <a:ext cx="1233805" cy="787400"/>
          </a:xfrm>
          <a:prstGeom prst="rect">
            <a:avLst/>
          </a:prstGeom>
        </p:spPr>
        <p:txBody>
          <a:bodyPr vert="horz" wrap="square" lIns="0" tIns="12065" rIns="0" bIns="0" rtlCol="0">
            <a:spAutoFit/>
          </a:bodyPr>
          <a:lstStyle/>
          <a:p>
            <a:pPr marL="91440" marR="5080" indent="-79375">
              <a:lnSpc>
                <a:spcPct val="100000"/>
              </a:lnSpc>
              <a:spcBef>
                <a:spcPts val="95"/>
              </a:spcBef>
            </a:pPr>
            <a:r>
              <a:rPr sz="2500" b="0" dirty="0">
                <a:solidFill>
                  <a:srgbClr val="001F5F"/>
                </a:solidFill>
                <a:latin typeface="Calibri"/>
                <a:cs typeface="Calibri"/>
              </a:rPr>
              <a:t>3)Gaps</a:t>
            </a:r>
            <a:r>
              <a:rPr sz="2500" b="0" spc="-95" dirty="0">
                <a:solidFill>
                  <a:srgbClr val="001F5F"/>
                </a:solidFill>
                <a:latin typeface="Calibri"/>
                <a:cs typeface="Calibri"/>
              </a:rPr>
              <a:t> </a:t>
            </a:r>
            <a:r>
              <a:rPr sz="2500" b="0" spc="-25" dirty="0">
                <a:solidFill>
                  <a:srgbClr val="001F5F"/>
                </a:solidFill>
                <a:latin typeface="Calibri"/>
                <a:cs typeface="Calibri"/>
              </a:rPr>
              <a:t>in </a:t>
            </a:r>
            <a:r>
              <a:rPr sz="2500" b="0" spc="-10" dirty="0">
                <a:solidFill>
                  <a:srgbClr val="001F5F"/>
                </a:solidFill>
                <a:latin typeface="Calibri"/>
                <a:cs typeface="Calibri"/>
              </a:rPr>
              <a:t>learning</a:t>
            </a:r>
            <a:endParaRPr sz="2500">
              <a:latin typeface="Calibri"/>
              <a:cs typeface="Calibri"/>
            </a:endParaRPr>
          </a:p>
        </p:txBody>
      </p:sp>
      <p:sp>
        <p:nvSpPr>
          <p:cNvPr id="16" name="object 16"/>
          <p:cNvSpPr txBox="1"/>
          <p:nvPr/>
        </p:nvSpPr>
        <p:spPr>
          <a:xfrm>
            <a:off x="7197090" y="3448050"/>
            <a:ext cx="1930400" cy="1031240"/>
          </a:xfrm>
          <a:prstGeom prst="rect">
            <a:avLst/>
          </a:prstGeom>
        </p:spPr>
        <p:txBody>
          <a:bodyPr vert="horz" wrap="square" lIns="0" tIns="12065" rIns="0" bIns="0" rtlCol="0">
            <a:spAutoFit/>
          </a:bodyPr>
          <a:lstStyle/>
          <a:p>
            <a:pPr marL="12700" marR="5080" lvl="0" indent="441959" defTabSz="914400" eaLnBrk="1" fontAlgn="auto" latinLnBrk="0" hangingPunct="1">
              <a:lnSpc>
                <a:spcPct val="100000"/>
              </a:lnSpc>
              <a:spcBef>
                <a:spcPts val="95"/>
              </a:spcBef>
              <a:spcAft>
                <a:spcPts val="0"/>
              </a:spcAft>
              <a:buClrTx/>
              <a:buSzTx/>
              <a:buFontTx/>
              <a:buNone/>
              <a:tabLst/>
              <a:defRPr/>
            </a:pPr>
            <a:r>
              <a:rPr kumimoji="0" sz="2200" b="0" i="0" u="none" strike="noStrike" kern="0" cap="none" spc="0" normalizeH="0" baseline="0" noProof="0" dirty="0">
                <a:ln>
                  <a:noFill/>
                </a:ln>
                <a:solidFill>
                  <a:srgbClr val="001F5F"/>
                </a:solidFill>
                <a:effectLst/>
                <a:uLnTx/>
                <a:uFillTx/>
                <a:latin typeface="Calibri"/>
                <a:cs typeface="Calibri"/>
              </a:rPr>
              <a:t>4)</a:t>
            </a:r>
            <a:r>
              <a:rPr kumimoji="0" sz="2200" b="0" i="0" u="none" strike="noStrike" kern="0" cap="none" spc="-10" normalizeH="0" baseline="0" noProof="0" dirty="0">
                <a:ln>
                  <a:noFill/>
                </a:ln>
                <a:solidFill>
                  <a:srgbClr val="001F5F"/>
                </a:solidFill>
                <a:effectLst/>
                <a:uLnTx/>
                <a:uFillTx/>
                <a:latin typeface="Calibri"/>
                <a:cs typeface="Calibri"/>
              </a:rPr>
              <a:t> Family </a:t>
            </a:r>
            <a:r>
              <a:rPr kumimoji="0" sz="2200" b="0" i="0" u="none" strike="noStrike" kern="0" cap="none" spc="0" normalizeH="0" baseline="0" noProof="0" dirty="0">
                <a:ln>
                  <a:noFill/>
                </a:ln>
                <a:solidFill>
                  <a:srgbClr val="001F5F"/>
                </a:solidFill>
                <a:effectLst/>
                <a:uLnTx/>
                <a:uFillTx/>
                <a:latin typeface="Calibri"/>
                <a:cs typeface="Calibri"/>
              </a:rPr>
              <a:t>finances</a:t>
            </a:r>
            <a:r>
              <a:rPr kumimoji="0" sz="2200" b="0" i="0" u="none" strike="noStrike" kern="0" cap="none" spc="-30" normalizeH="0" baseline="0" noProof="0" dirty="0">
                <a:ln>
                  <a:noFill/>
                </a:ln>
                <a:solidFill>
                  <a:srgbClr val="001F5F"/>
                </a:solidFill>
                <a:effectLst/>
                <a:uLnTx/>
                <a:uFillTx/>
                <a:latin typeface="Calibri"/>
                <a:cs typeface="Calibri"/>
              </a:rPr>
              <a:t> </a:t>
            </a:r>
            <a:r>
              <a:rPr kumimoji="0" sz="2200" b="0" i="0" u="none" strike="noStrike" kern="0" cap="none" spc="0" normalizeH="0" baseline="0" noProof="0" dirty="0">
                <a:ln>
                  <a:noFill/>
                </a:ln>
                <a:solidFill>
                  <a:srgbClr val="001F5F"/>
                </a:solidFill>
                <a:effectLst/>
                <a:uLnTx/>
                <a:uFillTx/>
                <a:latin typeface="Calibri"/>
                <a:cs typeface="Calibri"/>
              </a:rPr>
              <a:t>and</a:t>
            </a:r>
            <a:r>
              <a:rPr kumimoji="0" sz="2200" b="0" i="0" u="none" strike="noStrike" kern="0" cap="none" spc="-25" normalizeH="0" baseline="0" noProof="0" dirty="0">
                <a:ln>
                  <a:noFill/>
                </a:ln>
                <a:solidFill>
                  <a:srgbClr val="001F5F"/>
                </a:solidFill>
                <a:effectLst/>
                <a:uLnTx/>
                <a:uFillTx/>
                <a:latin typeface="Calibri"/>
                <a:cs typeface="Calibri"/>
              </a:rPr>
              <a:t> </a:t>
            </a:r>
            <a:r>
              <a:rPr kumimoji="0" sz="2200" b="0" i="0" u="none" strike="noStrike" kern="0" cap="none" spc="-35" normalizeH="0" baseline="0" noProof="0" dirty="0">
                <a:ln>
                  <a:noFill/>
                </a:ln>
                <a:solidFill>
                  <a:srgbClr val="001F5F"/>
                </a:solidFill>
                <a:effectLst/>
                <a:uLnTx/>
                <a:uFillTx/>
                <a:latin typeface="Calibri"/>
                <a:cs typeface="Calibri"/>
              </a:rPr>
              <a:t>MH</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626745" marR="0" lvl="0" indent="0" defTabSz="914400" eaLnBrk="1" fontAlgn="auto" latinLnBrk="0" hangingPunct="1">
              <a:lnSpc>
                <a:spcPct val="100000"/>
              </a:lnSpc>
              <a:spcBef>
                <a:spcPts val="0"/>
              </a:spcBef>
              <a:spcAft>
                <a:spcPts val="0"/>
              </a:spcAft>
              <a:buClrTx/>
              <a:buSzTx/>
              <a:buFontTx/>
              <a:buNone/>
              <a:tabLst/>
              <a:defRPr/>
            </a:pPr>
            <a:r>
              <a:rPr kumimoji="0" sz="2200" b="0" i="0" u="none" strike="noStrike" kern="0" cap="none" spc="-10" normalizeH="0" baseline="0" noProof="0" dirty="0">
                <a:ln>
                  <a:noFill/>
                </a:ln>
                <a:solidFill>
                  <a:srgbClr val="001F5F"/>
                </a:solidFill>
                <a:effectLst/>
                <a:uLnTx/>
                <a:uFillTx/>
                <a:latin typeface="Calibri"/>
                <a:cs typeface="Calibri"/>
              </a:rPr>
              <a:t>issues</a:t>
            </a:r>
            <a:endParaRPr kumimoji="0" sz="22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5842253" y="5176520"/>
            <a:ext cx="1648460" cy="1123315"/>
          </a:xfrm>
          <a:prstGeom prst="rect">
            <a:avLst/>
          </a:prstGeom>
        </p:spPr>
        <p:txBody>
          <a:bodyPr vert="horz" wrap="square" lIns="0" tIns="12700" rIns="0" bIns="0" rtlCol="0">
            <a:spAutoFit/>
          </a:bodyPr>
          <a:lstStyle/>
          <a:p>
            <a:pPr marL="387350" marR="138430" lvl="0" indent="-239395"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5)</a:t>
            </a:r>
            <a:r>
              <a:rPr kumimoji="0" sz="2400" b="0" i="0" u="none" strike="noStrike" kern="0" cap="none" spc="-35" normalizeH="0" baseline="0" noProof="0" dirty="0">
                <a:ln>
                  <a:noFill/>
                </a:ln>
                <a:solidFill>
                  <a:srgbClr val="001F5F"/>
                </a:solidFill>
                <a:effectLst/>
                <a:uLnTx/>
                <a:uFillTx/>
                <a:latin typeface="Calibri"/>
                <a:cs typeface="Calibri"/>
              </a:rPr>
              <a:t> </a:t>
            </a:r>
            <a:r>
              <a:rPr kumimoji="0" sz="2400" b="0" i="0" u="none" strike="noStrike" kern="0" cap="none" spc="-10" normalizeH="0" baseline="0" noProof="0" dirty="0">
                <a:ln>
                  <a:noFill/>
                </a:ln>
                <a:solidFill>
                  <a:srgbClr val="001F5F"/>
                </a:solidFill>
                <a:effectLst/>
                <a:uLnTx/>
                <a:uFillTx/>
                <a:latin typeface="Calibri"/>
                <a:cs typeface="Calibri"/>
              </a:rPr>
              <a:t>Conflict- family/</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10" normalizeH="0" baseline="0" noProof="0" dirty="0">
                <a:ln>
                  <a:noFill/>
                </a:ln>
                <a:solidFill>
                  <a:srgbClr val="001F5F"/>
                </a:solidFill>
                <a:effectLst/>
                <a:uLnTx/>
                <a:uFillTx/>
                <a:latin typeface="Calibri"/>
                <a:cs typeface="Calibri"/>
              </a:rPr>
              <a:t>professionals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8" name="object 18"/>
          <p:cNvSpPr txBox="1"/>
          <p:nvPr/>
        </p:nvSpPr>
        <p:spPr>
          <a:xfrm>
            <a:off x="3169666" y="5215839"/>
            <a:ext cx="1431925" cy="941069"/>
          </a:xfrm>
          <a:prstGeom prst="rect">
            <a:avLst/>
          </a:prstGeom>
        </p:spPr>
        <p:txBody>
          <a:bodyPr vert="horz" wrap="square" lIns="0" tIns="13335" rIns="0" bIns="0" rtlCol="0">
            <a:spAutoFit/>
          </a:bodyPr>
          <a:lstStyle/>
          <a:p>
            <a:pPr marL="12065" marR="5080" lvl="0" indent="-1905" algn="ctr"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10" normalizeH="0" baseline="0" noProof="0" dirty="0">
                <a:ln>
                  <a:noFill/>
                </a:ln>
                <a:solidFill>
                  <a:srgbClr val="001F5F"/>
                </a:solidFill>
                <a:effectLst/>
                <a:uLnTx/>
                <a:uFillTx/>
                <a:latin typeface="Calibri"/>
                <a:cs typeface="Calibri"/>
              </a:rPr>
              <a:t>6)Reduced social opportunities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19" name="object 19"/>
          <p:cNvSpPr txBox="1"/>
          <p:nvPr/>
        </p:nvSpPr>
        <p:spPr>
          <a:xfrm>
            <a:off x="1711832" y="3259963"/>
            <a:ext cx="1564640" cy="986155"/>
          </a:xfrm>
          <a:prstGeom prst="rect">
            <a:avLst/>
          </a:prstGeom>
        </p:spPr>
        <p:txBody>
          <a:bodyPr vert="horz" wrap="square" lIns="0" tIns="12700" rIns="0" bIns="0" rtlCol="0">
            <a:spAutoFit/>
          </a:bodyPr>
          <a:lstStyle/>
          <a:p>
            <a:pPr marL="12700" marR="5080" lvl="0" indent="228600" defTabSz="914400" eaLnBrk="1" fontAlgn="auto" latinLnBrk="0" hangingPunct="1">
              <a:lnSpc>
                <a:spcPct val="100000"/>
              </a:lnSpc>
              <a:spcBef>
                <a:spcPts val="100"/>
              </a:spcBef>
              <a:spcAft>
                <a:spcPts val="0"/>
              </a:spcAft>
              <a:buClrTx/>
              <a:buSzTx/>
              <a:buFontTx/>
              <a:buNone/>
              <a:tabLst/>
              <a:defRPr/>
            </a:pPr>
            <a:r>
              <a:rPr kumimoji="0" sz="2100" b="0" i="0" u="none" strike="noStrike" kern="0" cap="none" spc="0" normalizeH="0" baseline="0" noProof="0" dirty="0">
                <a:ln>
                  <a:noFill/>
                </a:ln>
                <a:solidFill>
                  <a:srgbClr val="001F5F"/>
                </a:solidFill>
                <a:effectLst/>
                <a:uLnTx/>
                <a:uFillTx/>
                <a:latin typeface="Calibri"/>
                <a:cs typeface="Calibri"/>
              </a:rPr>
              <a:t>7)</a:t>
            </a:r>
            <a:r>
              <a:rPr kumimoji="0" sz="2100" b="0" i="0" u="none" strike="noStrike" kern="0" cap="none" spc="-10" normalizeH="0" baseline="0" noProof="0" dirty="0">
                <a:ln>
                  <a:noFill/>
                </a:ln>
                <a:solidFill>
                  <a:srgbClr val="001F5F"/>
                </a:solidFill>
                <a:effectLst/>
                <a:uLnTx/>
                <a:uFillTx/>
                <a:latin typeface="Calibri"/>
                <a:cs typeface="Calibri"/>
              </a:rPr>
              <a:t> Limited employment opportunities.</a:t>
            </a:r>
            <a:endParaRPr kumimoji="0" sz="2100" b="0" i="0" u="none" strike="noStrike" kern="0" cap="none" spc="0" normalizeH="0" baseline="0" noProof="0">
              <a:ln>
                <a:noFill/>
              </a:ln>
              <a:solidFill>
                <a:sysClr val="windowText" lastClr="000000"/>
              </a:solidFill>
              <a:effectLst/>
              <a:uLnTx/>
              <a:uFillTx/>
              <a:latin typeface="Calibri"/>
              <a:cs typeface="Calibri"/>
            </a:endParaRPr>
          </a:p>
        </p:txBody>
      </p:sp>
      <p:pic>
        <p:nvPicPr>
          <p:cNvPr id="20" name="Content Placeholder 8">
            <a:extLst>
              <a:ext uri="{FF2B5EF4-FFF2-40B4-BE49-F238E27FC236}">
                <a16:creationId xmlns:a16="http://schemas.microsoft.com/office/drawing/2014/main" id="{D2420DDC-4B06-655E-38C8-708E51A7DC1F}"/>
              </a:ext>
            </a:extLst>
          </p:cNvPr>
          <p:cNvPicPr>
            <a:picLocks noChangeAspect="1"/>
          </p:cNvPicPr>
          <p:nvPr/>
        </p:nvPicPr>
        <p:blipFill>
          <a:blip r:embed="rId4">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graphicFrame>
        <p:nvGraphicFramePr>
          <p:cNvPr id="3" name="object 3"/>
          <p:cNvGraphicFramePr>
            <a:graphicFrameLocks noGrp="1"/>
          </p:cNvGraphicFramePr>
          <p:nvPr>
            <p:extLst>
              <p:ext uri="{D42A27DB-BD31-4B8C-83A1-F6EECF244321}">
                <p14:modId xmlns:p14="http://schemas.microsoft.com/office/powerpoint/2010/main" val="2286383244"/>
              </p:ext>
            </p:extLst>
          </p:nvPr>
        </p:nvGraphicFramePr>
        <p:xfrm>
          <a:off x="144906" y="186181"/>
          <a:ext cx="11157502" cy="5822315"/>
        </p:xfrm>
        <a:graphic>
          <a:graphicData uri="http://schemas.openxmlformats.org/drawingml/2006/table">
            <a:tbl>
              <a:tblPr firstRow="1" bandRow="1">
                <a:tableStyleId>{2D5ABB26-0587-4C30-8999-92F81FD0307C}</a:tableStyleId>
              </a:tblPr>
              <a:tblGrid>
                <a:gridCol w="1187323">
                  <a:extLst>
                    <a:ext uri="{9D8B030D-6E8A-4147-A177-3AD203B41FA5}">
                      <a16:colId xmlns:a16="http://schemas.microsoft.com/office/drawing/2014/main" val="20000"/>
                    </a:ext>
                  </a:extLst>
                </a:gridCol>
                <a:gridCol w="3267139">
                  <a:extLst>
                    <a:ext uri="{9D8B030D-6E8A-4147-A177-3AD203B41FA5}">
                      <a16:colId xmlns:a16="http://schemas.microsoft.com/office/drawing/2014/main" val="20001"/>
                    </a:ext>
                  </a:extLst>
                </a:gridCol>
                <a:gridCol w="3268475">
                  <a:extLst>
                    <a:ext uri="{9D8B030D-6E8A-4147-A177-3AD203B41FA5}">
                      <a16:colId xmlns:a16="http://schemas.microsoft.com/office/drawing/2014/main" val="20002"/>
                    </a:ext>
                  </a:extLst>
                </a:gridCol>
                <a:gridCol w="3434565">
                  <a:extLst>
                    <a:ext uri="{9D8B030D-6E8A-4147-A177-3AD203B41FA5}">
                      <a16:colId xmlns:a16="http://schemas.microsoft.com/office/drawing/2014/main" val="20003"/>
                    </a:ext>
                  </a:extLst>
                </a:gridCol>
              </a:tblGrid>
              <a:tr h="346710">
                <a:tc>
                  <a:txBody>
                    <a:bodyPr/>
                    <a:lstStyle/>
                    <a:p>
                      <a:pPr>
                        <a:lnSpc>
                          <a:spcPct val="100000"/>
                        </a:lnSpc>
                      </a:pPr>
                      <a:endParaRPr sz="1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470B3"/>
                    </a:solidFill>
                  </a:tcPr>
                </a:tc>
                <a:tc>
                  <a:txBody>
                    <a:bodyPr/>
                    <a:lstStyle/>
                    <a:p>
                      <a:pPr algn="ctr">
                        <a:lnSpc>
                          <a:spcPct val="100000"/>
                        </a:lnSpc>
                        <a:spcBef>
                          <a:spcPts val="195"/>
                        </a:spcBef>
                      </a:pPr>
                      <a:r>
                        <a:rPr sz="1800" b="1" spc="-10" dirty="0">
                          <a:solidFill>
                            <a:srgbClr val="FFFFFF"/>
                          </a:solidFill>
                          <a:latin typeface="Calibri"/>
                          <a:cs typeface="Calibri"/>
                        </a:rPr>
                        <a:t>Pupil</a:t>
                      </a:r>
                      <a:endParaRPr sz="1800">
                        <a:latin typeface="Calibri"/>
                        <a:cs typeface="Calibri"/>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470B3"/>
                    </a:solidFill>
                  </a:tcPr>
                </a:tc>
                <a:tc>
                  <a:txBody>
                    <a:bodyPr/>
                    <a:lstStyle/>
                    <a:p>
                      <a:pPr marL="635" algn="ctr">
                        <a:lnSpc>
                          <a:spcPct val="100000"/>
                        </a:lnSpc>
                        <a:spcBef>
                          <a:spcPts val="195"/>
                        </a:spcBef>
                      </a:pPr>
                      <a:r>
                        <a:rPr sz="1800" b="1" spc="-10" dirty="0">
                          <a:solidFill>
                            <a:srgbClr val="FFFFFF"/>
                          </a:solidFill>
                          <a:latin typeface="Calibri"/>
                          <a:cs typeface="Calibri"/>
                        </a:rPr>
                        <a:t>Family</a:t>
                      </a:r>
                      <a:endParaRPr sz="1800">
                        <a:latin typeface="Calibri"/>
                        <a:cs typeface="Calibri"/>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470B3"/>
                    </a:solidFill>
                  </a:tcPr>
                </a:tc>
                <a:tc>
                  <a:txBody>
                    <a:bodyPr/>
                    <a:lstStyle/>
                    <a:p>
                      <a:pPr marL="1270" algn="ctr">
                        <a:lnSpc>
                          <a:spcPct val="100000"/>
                        </a:lnSpc>
                        <a:spcBef>
                          <a:spcPts val="195"/>
                        </a:spcBef>
                      </a:pPr>
                      <a:r>
                        <a:rPr sz="1800" b="1" spc="-10" dirty="0">
                          <a:solidFill>
                            <a:srgbClr val="FFFFFF"/>
                          </a:solidFill>
                          <a:latin typeface="Calibri"/>
                          <a:cs typeface="Calibri"/>
                        </a:rPr>
                        <a:t>School</a:t>
                      </a:r>
                      <a:endParaRPr sz="1800">
                        <a:latin typeface="Calibri"/>
                        <a:cs typeface="Calibri"/>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7470B3"/>
                    </a:solidFill>
                  </a:tcPr>
                </a:tc>
                <a:extLst>
                  <a:ext uri="{0D108BD9-81ED-4DB2-BD59-A6C34878D82A}">
                    <a16:rowId xmlns:a16="http://schemas.microsoft.com/office/drawing/2014/main" val="10000"/>
                  </a:ext>
                </a:extLst>
              </a:tr>
              <a:tr h="5475605">
                <a:tc>
                  <a:txBody>
                    <a:bodyPr/>
                    <a:lstStyle/>
                    <a:p>
                      <a:pPr algn="ctr">
                        <a:lnSpc>
                          <a:spcPct val="100000"/>
                        </a:lnSpc>
                        <a:spcBef>
                          <a:spcPts val="305"/>
                        </a:spcBef>
                      </a:pPr>
                      <a:r>
                        <a:rPr sz="2000" b="1" spc="-10" dirty="0">
                          <a:solidFill>
                            <a:srgbClr val="FFFFFF"/>
                          </a:solidFill>
                          <a:latin typeface="Calibri"/>
                          <a:cs typeface="Calibri"/>
                        </a:rPr>
                        <a:t>Vulnerability</a:t>
                      </a:r>
                      <a:r>
                        <a:rPr sz="2000" b="1" spc="-35" dirty="0">
                          <a:solidFill>
                            <a:srgbClr val="FFFFFF"/>
                          </a:solidFill>
                          <a:latin typeface="Calibri"/>
                          <a:cs typeface="Calibri"/>
                        </a:rPr>
                        <a:t> </a:t>
                      </a:r>
                      <a:r>
                        <a:rPr sz="2000" b="1" dirty="0">
                          <a:solidFill>
                            <a:srgbClr val="FFFFFF"/>
                          </a:solidFill>
                          <a:latin typeface="Calibri"/>
                          <a:cs typeface="Calibri"/>
                        </a:rPr>
                        <a:t>/</a:t>
                      </a:r>
                      <a:r>
                        <a:rPr sz="2000" b="1" spc="-15" dirty="0">
                          <a:solidFill>
                            <a:srgbClr val="FFFFFF"/>
                          </a:solidFill>
                          <a:latin typeface="Calibri"/>
                          <a:cs typeface="Calibri"/>
                        </a:rPr>
                        <a:t> </a:t>
                      </a:r>
                      <a:r>
                        <a:rPr sz="2000" b="1" dirty="0">
                          <a:solidFill>
                            <a:srgbClr val="FFFFFF"/>
                          </a:solidFill>
                          <a:latin typeface="Calibri"/>
                          <a:cs typeface="Calibri"/>
                        </a:rPr>
                        <a:t>Risk</a:t>
                      </a:r>
                      <a:r>
                        <a:rPr sz="2000" b="1" spc="-20" dirty="0">
                          <a:solidFill>
                            <a:srgbClr val="FFFFFF"/>
                          </a:solidFill>
                          <a:latin typeface="Calibri"/>
                          <a:cs typeface="Calibri"/>
                        </a:rPr>
                        <a:t> </a:t>
                      </a:r>
                      <a:r>
                        <a:rPr sz="2000" b="1" spc="-10" dirty="0">
                          <a:solidFill>
                            <a:srgbClr val="FFFFFF"/>
                          </a:solidFill>
                          <a:latin typeface="Calibri"/>
                          <a:cs typeface="Calibri"/>
                        </a:rPr>
                        <a:t>factors</a:t>
                      </a:r>
                      <a:endParaRPr sz="2000">
                        <a:latin typeface="Calibri"/>
                        <a:cs typeface="Calibri"/>
                      </a:endParaRPr>
                    </a:p>
                  </a:txBody>
                  <a:tcPr marL="0" marR="0" marT="38735"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7470B3"/>
                    </a:solidFill>
                  </a:tcPr>
                </a:tc>
                <a:tc>
                  <a:txBody>
                    <a:bodyPr/>
                    <a:lstStyle/>
                    <a:p>
                      <a:pPr marL="390525" indent="-342900">
                        <a:lnSpc>
                          <a:spcPct val="100000"/>
                        </a:lnSpc>
                        <a:spcBef>
                          <a:spcPts val="75"/>
                        </a:spcBef>
                        <a:buFont typeface="Symbol"/>
                        <a:buChar char=""/>
                        <a:tabLst>
                          <a:tab pos="390525" algn="l"/>
                        </a:tabLst>
                      </a:pPr>
                      <a:r>
                        <a:rPr sz="2000" b="1" dirty="0">
                          <a:solidFill>
                            <a:srgbClr val="391F50"/>
                          </a:solidFill>
                          <a:latin typeface="Calibri"/>
                          <a:cs typeface="Calibri"/>
                        </a:rPr>
                        <a:t>Fear</a:t>
                      </a:r>
                      <a:r>
                        <a:rPr sz="2000" b="1" spc="-50" dirty="0">
                          <a:solidFill>
                            <a:srgbClr val="391F50"/>
                          </a:solidFill>
                          <a:latin typeface="Calibri"/>
                          <a:cs typeface="Calibri"/>
                        </a:rPr>
                        <a:t> </a:t>
                      </a:r>
                      <a:r>
                        <a:rPr sz="2000" b="1" dirty="0">
                          <a:solidFill>
                            <a:srgbClr val="391F50"/>
                          </a:solidFill>
                          <a:latin typeface="Calibri"/>
                          <a:cs typeface="Calibri"/>
                        </a:rPr>
                        <a:t>of</a:t>
                      </a:r>
                      <a:r>
                        <a:rPr sz="2000" b="1" spc="-55" dirty="0">
                          <a:solidFill>
                            <a:srgbClr val="391F50"/>
                          </a:solidFill>
                          <a:latin typeface="Calibri"/>
                          <a:cs typeface="Calibri"/>
                        </a:rPr>
                        <a:t> </a:t>
                      </a:r>
                      <a:r>
                        <a:rPr sz="2000" b="1" dirty="0">
                          <a:solidFill>
                            <a:srgbClr val="391F50"/>
                          </a:solidFill>
                          <a:latin typeface="Calibri"/>
                          <a:cs typeface="Calibri"/>
                        </a:rPr>
                        <a:t>failure</a:t>
                      </a:r>
                      <a:r>
                        <a:rPr sz="2000" b="1" spc="-40" dirty="0">
                          <a:solidFill>
                            <a:srgbClr val="391F50"/>
                          </a:solidFill>
                          <a:latin typeface="Calibri"/>
                          <a:cs typeface="Calibri"/>
                        </a:rPr>
                        <a:t> </a:t>
                      </a:r>
                      <a:r>
                        <a:rPr lang="en-GB" sz="2000" b="1" spc="-40" dirty="0">
                          <a:solidFill>
                            <a:srgbClr val="391F50"/>
                          </a:solidFill>
                          <a:latin typeface="Calibri"/>
                          <a:cs typeface="Calibri"/>
                        </a:rPr>
                        <a:t>(Perfectionism) </a:t>
                      </a:r>
                      <a:r>
                        <a:rPr sz="2000" b="1" dirty="0">
                          <a:solidFill>
                            <a:srgbClr val="391F50"/>
                          </a:solidFill>
                          <a:latin typeface="Calibri"/>
                          <a:cs typeface="Calibri"/>
                        </a:rPr>
                        <a:t>and</a:t>
                      </a:r>
                      <a:r>
                        <a:rPr sz="2000" b="1" spc="-60" dirty="0">
                          <a:solidFill>
                            <a:srgbClr val="391F50"/>
                          </a:solidFill>
                          <a:latin typeface="Calibri"/>
                          <a:cs typeface="Calibri"/>
                        </a:rPr>
                        <a:t> </a:t>
                      </a:r>
                      <a:r>
                        <a:rPr sz="2000" b="1" spc="-20" dirty="0">
                          <a:solidFill>
                            <a:srgbClr val="391F50"/>
                          </a:solidFill>
                          <a:latin typeface="Calibri"/>
                          <a:cs typeface="Calibri"/>
                        </a:rPr>
                        <a:t>poor</a:t>
                      </a:r>
                      <a:endParaRPr sz="2000" b="1" dirty="0">
                        <a:latin typeface="Calibri"/>
                        <a:cs typeface="Calibri"/>
                      </a:endParaRPr>
                    </a:p>
                    <a:p>
                      <a:pPr marL="390525">
                        <a:lnSpc>
                          <a:spcPct val="100000"/>
                        </a:lnSpc>
                        <a:spcBef>
                          <a:spcPts val="360"/>
                        </a:spcBef>
                      </a:pPr>
                      <a:r>
                        <a:rPr sz="2000" b="1" dirty="0">
                          <a:solidFill>
                            <a:srgbClr val="391F50"/>
                          </a:solidFill>
                          <a:latin typeface="Calibri"/>
                          <a:cs typeface="Calibri"/>
                        </a:rPr>
                        <a:t>self</a:t>
                      </a:r>
                      <a:r>
                        <a:rPr sz="2000" b="1" spc="-30" dirty="0">
                          <a:solidFill>
                            <a:srgbClr val="391F50"/>
                          </a:solidFill>
                          <a:latin typeface="Calibri"/>
                          <a:cs typeface="Calibri"/>
                        </a:rPr>
                        <a:t> </a:t>
                      </a:r>
                      <a:r>
                        <a:rPr sz="2000" b="1" spc="-10" dirty="0">
                          <a:solidFill>
                            <a:srgbClr val="391F50"/>
                          </a:solidFill>
                          <a:latin typeface="Calibri"/>
                          <a:cs typeface="Calibri"/>
                        </a:rPr>
                        <a:t>confidence</a:t>
                      </a:r>
                      <a:endParaRPr sz="2000" b="1" dirty="0">
                        <a:latin typeface="Calibri"/>
                        <a:cs typeface="Calibri"/>
                      </a:endParaRPr>
                    </a:p>
                    <a:p>
                      <a:pPr marL="390525" indent="-342900">
                        <a:lnSpc>
                          <a:spcPct val="100000"/>
                        </a:lnSpc>
                        <a:spcBef>
                          <a:spcPts val="360"/>
                        </a:spcBef>
                        <a:buFont typeface="Symbol"/>
                        <a:buChar char=""/>
                        <a:tabLst>
                          <a:tab pos="390525" algn="l"/>
                        </a:tabLst>
                      </a:pPr>
                      <a:r>
                        <a:rPr sz="2000" spc="-10" dirty="0">
                          <a:solidFill>
                            <a:srgbClr val="391F50"/>
                          </a:solidFill>
                          <a:latin typeface="Calibri"/>
                          <a:cs typeface="Calibri"/>
                        </a:rPr>
                        <a:t>Physical</a:t>
                      </a:r>
                      <a:r>
                        <a:rPr sz="2000" spc="-50" dirty="0">
                          <a:solidFill>
                            <a:srgbClr val="391F50"/>
                          </a:solidFill>
                          <a:latin typeface="Calibri"/>
                          <a:cs typeface="Calibri"/>
                        </a:rPr>
                        <a:t> </a:t>
                      </a:r>
                      <a:r>
                        <a:rPr sz="2000" spc="-10" dirty="0">
                          <a:solidFill>
                            <a:srgbClr val="391F50"/>
                          </a:solidFill>
                          <a:latin typeface="Calibri"/>
                          <a:cs typeface="Calibri"/>
                        </a:rPr>
                        <a:t>illness</a:t>
                      </a:r>
                      <a:endParaRPr sz="2000" dirty="0">
                        <a:latin typeface="Calibri"/>
                        <a:cs typeface="Calibri"/>
                      </a:endParaRPr>
                    </a:p>
                    <a:p>
                      <a:pPr marL="390525" marR="414020" indent="-342900">
                        <a:lnSpc>
                          <a:spcPct val="114999"/>
                        </a:lnSpc>
                        <a:spcBef>
                          <a:spcPts val="5"/>
                        </a:spcBef>
                        <a:buFont typeface="Symbol"/>
                        <a:buChar char=""/>
                        <a:tabLst>
                          <a:tab pos="390525" algn="l"/>
                        </a:tabLst>
                      </a:pPr>
                      <a:r>
                        <a:rPr sz="2000" b="1" spc="-10" dirty="0">
                          <a:solidFill>
                            <a:srgbClr val="391F50"/>
                          </a:solidFill>
                          <a:latin typeface="Calibri"/>
                          <a:cs typeface="Calibri"/>
                        </a:rPr>
                        <a:t>Transitioning</a:t>
                      </a:r>
                      <a:r>
                        <a:rPr sz="2000" b="1" spc="-105" dirty="0">
                          <a:solidFill>
                            <a:srgbClr val="391F50"/>
                          </a:solidFill>
                          <a:latin typeface="Calibri"/>
                          <a:cs typeface="Calibri"/>
                        </a:rPr>
                        <a:t> </a:t>
                      </a:r>
                      <a:r>
                        <a:rPr sz="2000" b="1" spc="-10" dirty="0">
                          <a:solidFill>
                            <a:srgbClr val="391F50"/>
                          </a:solidFill>
                          <a:latin typeface="Calibri"/>
                          <a:cs typeface="Calibri"/>
                        </a:rPr>
                        <a:t>between </a:t>
                      </a:r>
                      <a:r>
                        <a:rPr sz="2000" b="1" dirty="0">
                          <a:solidFill>
                            <a:srgbClr val="391F50"/>
                          </a:solidFill>
                          <a:latin typeface="Calibri"/>
                          <a:cs typeface="Calibri"/>
                        </a:rPr>
                        <a:t>school</a:t>
                      </a:r>
                      <a:r>
                        <a:rPr sz="2000" b="1" spc="-50" dirty="0">
                          <a:solidFill>
                            <a:srgbClr val="391F50"/>
                          </a:solidFill>
                          <a:latin typeface="Calibri"/>
                          <a:cs typeface="Calibri"/>
                        </a:rPr>
                        <a:t> </a:t>
                      </a:r>
                      <a:r>
                        <a:rPr sz="2000" b="1" dirty="0">
                          <a:solidFill>
                            <a:srgbClr val="391F50"/>
                          </a:solidFill>
                          <a:latin typeface="Calibri"/>
                          <a:cs typeface="Calibri"/>
                        </a:rPr>
                        <a:t>years</a:t>
                      </a:r>
                      <a:r>
                        <a:rPr sz="2000" b="1" spc="-35" dirty="0">
                          <a:solidFill>
                            <a:srgbClr val="391F50"/>
                          </a:solidFill>
                          <a:latin typeface="Calibri"/>
                          <a:cs typeface="Calibri"/>
                        </a:rPr>
                        <a:t> </a:t>
                      </a:r>
                      <a:r>
                        <a:rPr sz="2000" b="1" dirty="0">
                          <a:solidFill>
                            <a:srgbClr val="391F50"/>
                          </a:solidFill>
                          <a:latin typeface="Calibri"/>
                          <a:cs typeface="Calibri"/>
                        </a:rPr>
                        <a:t>/</a:t>
                      </a:r>
                      <a:r>
                        <a:rPr sz="2000" b="1" spc="-35" dirty="0">
                          <a:solidFill>
                            <a:srgbClr val="391F50"/>
                          </a:solidFill>
                          <a:latin typeface="Calibri"/>
                          <a:cs typeface="Calibri"/>
                        </a:rPr>
                        <a:t> </a:t>
                      </a:r>
                      <a:r>
                        <a:rPr sz="2000" b="1" spc="-10" dirty="0">
                          <a:solidFill>
                            <a:srgbClr val="391F50"/>
                          </a:solidFill>
                          <a:latin typeface="Calibri"/>
                          <a:cs typeface="Calibri"/>
                        </a:rPr>
                        <a:t>settings</a:t>
                      </a:r>
                      <a:endParaRPr sz="2000" b="1" dirty="0">
                        <a:latin typeface="Calibri"/>
                        <a:cs typeface="Calibri"/>
                      </a:endParaRPr>
                    </a:p>
                    <a:p>
                      <a:pPr marL="390525" marR="69850" indent="-342900">
                        <a:lnSpc>
                          <a:spcPct val="114999"/>
                        </a:lnSpc>
                        <a:buFont typeface="Symbol"/>
                        <a:buChar char=""/>
                        <a:tabLst>
                          <a:tab pos="390525" algn="l"/>
                        </a:tabLst>
                      </a:pPr>
                      <a:r>
                        <a:rPr sz="2000" b="1" dirty="0">
                          <a:solidFill>
                            <a:srgbClr val="391F50"/>
                          </a:solidFill>
                          <a:latin typeface="Calibri"/>
                          <a:cs typeface="Calibri"/>
                        </a:rPr>
                        <a:t>Learning</a:t>
                      </a:r>
                      <a:r>
                        <a:rPr sz="2000" b="1" spc="-50" dirty="0">
                          <a:solidFill>
                            <a:srgbClr val="391F50"/>
                          </a:solidFill>
                          <a:latin typeface="Calibri"/>
                          <a:cs typeface="Calibri"/>
                        </a:rPr>
                        <a:t> </a:t>
                      </a:r>
                      <a:r>
                        <a:rPr sz="2000" b="1" spc="-10" dirty="0">
                          <a:solidFill>
                            <a:srgbClr val="391F50"/>
                          </a:solidFill>
                          <a:latin typeface="Calibri"/>
                          <a:cs typeface="Calibri"/>
                        </a:rPr>
                        <a:t>Difficulties, developmental</a:t>
                      </a:r>
                      <a:r>
                        <a:rPr sz="2000" b="1" spc="-20" dirty="0">
                          <a:solidFill>
                            <a:srgbClr val="391F50"/>
                          </a:solidFill>
                          <a:latin typeface="Calibri"/>
                          <a:cs typeface="Calibri"/>
                        </a:rPr>
                        <a:t> </a:t>
                      </a:r>
                      <a:r>
                        <a:rPr sz="2000" b="1" spc="-10" dirty="0">
                          <a:solidFill>
                            <a:srgbClr val="391F50"/>
                          </a:solidFill>
                          <a:latin typeface="Calibri"/>
                          <a:cs typeface="Calibri"/>
                        </a:rPr>
                        <a:t>problems, </a:t>
                      </a:r>
                      <a:r>
                        <a:rPr sz="2000" b="1" dirty="0">
                          <a:solidFill>
                            <a:srgbClr val="391F50"/>
                          </a:solidFill>
                          <a:latin typeface="Calibri"/>
                          <a:cs typeface="Calibri"/>
                        </a:rPr>
                        <a:t>or</a:t>
                      </a:r>
                      <a:r>
                        <a:rPr sz="2000" b="1" spc="-75" dirty="0">
                          <a:solidFill>
                            <a:srgbClr val="391F50"/>
                          </a:solidFill>
                          <a:latin typeface="Calibri"/>
                          <a:cs typeface="Calibri"/>
                        </a:rPr>
                        <a:t> </a:t>
                      </a:r>
                      <a:r>
                        <a:rPr sz="2000" b="1" dirty="0">
                          <a:solidFill>
                            <a:srgbClr val="391F50"/>
                          </a:solidFill>
                          <a:latin typeface="Calibri"/>
                          <a:cs typeface="Calibri"/>
                        </a:rPr>
                        <a:t>Autism,</a:t>
                      </a:r>
                      <a:r>
                        <a:rPr sz="2000" b="1" spc="-45" dirty="0">
                          <a:solidFill>
                            <a:srgbClr val="391F50"/>
                          </a:solidFill>
                          <a:latin typeface="Calibri"/>
                          <a:cs typeface="Calibri"/>
                        </a:rPr>
                        <a:t> </a:t>
                      </a:r>
                      <a:r>
                        <a:rPr sz="2000" b="1" dirty="0">
                          <a:solidFill>
                            <a:srgbClr val="391F50"/>
                          </a:solidFill>
                          <a:latin typeface="Calibri"/>
                          <a:cs typeface="Calibri"/>
                        </a:rPr>
                        <a:t>particularly</a:t>
                      </a:r>
                      <a:r>
                        <a:rPr sz="2000" b="1" spc="-60" dirty="0">
                          <a:solidFill>
                            <a:srgbClr val="391F50"/>
                          </a:solidFill>
                          <a:latin typeface="Calibri"/>
                          <a:cs typeface="Calibri"/>
                        </a:rPr>
                        <a:t> </a:t>
                      </a:r>
                      <a:r>
                        <a:rPr sz="2000" b="1" spc="-25" dirty="0">
                          <a:solidFill>
                            <a:srgbClr val="391F50"/>
                          </a:solidFill>
                          <a:latin typeface="Calibri"/>
                          <a:cs typeface="Calibri"/>
                        </a:rPr>
                        <a:t>if </a:t>
                      </a:r>
                      <a:r>
                        <a:rPr sz="2000" b="1" dirty="0">
                          <a:solidFill>
                            <a:srgbClr val="391F50"/>
                          </a:solidFill>
                          <a:latin typeface="Calibri"/>
                          <a:cs typeface="Calibri"/>
                        </a:rPr>
                        <a:t>unidentified</a:t>
                      </a:r>
                      <a:r>
                        <a:rPr sz="2000" b="1" spc="-80" dirty="0">
                          <a:solidFill>
                            <a:srgbClr val="391F50"/>
                          </a:solidFill>
                          <a:latin typeface="Calibri"/>
                          <a:cs typeface="Calibri"/>
                        </a:rPr>
                        <a:t> </a:t>
                      </a:r>
                      <a:r>
                        <a:rPr sz="2000" b="1" spc="-25" dirty="0">
                          <a:solidFill>
                            <a:srgbClr val="391F50"/>
                          </a:solidFill>
                          <a:latin typeface="Calibri"/>
                          <a:cs typeface="Calibri"/>
                        </a:rPr>
                        <a:t>or </a:t>
                      </a:r>
                      <a:r>
                        <a:rPr sz="2000" b="1" spc="-10" dirty="0">
                          <a:solidFill>
                            <a:srgbClr val="391F50"/>
                          </a:solidFill>
                          <a:latin typeface="Calibri"/>
                          <a:cs typeface="Calibri"/>
                        </a:rPr>
                        <a:t>unsupported</a:t>
                      </a:r>
                      <a:endParaRPr sz="2000" b="1" dirty="0">
                        <a:latin typeface="Calibri"/>
                        <a:cs typeface="Calibri"/>
                      </a:endParaRPr>
                    </a:p>
                    <a:p>
                      <a:pPr marL="390525" indent="-342900">
                        <a:lnSpc>
                          <a:spcPct val="100000"/>
                        </a:lnSpc>
                        <a:spcBef>
                          <a:spcPts val="359"/>
                        </a:spcBef>
                        <a:buFont typeface="Symbol"/>
                        <a:buChar char=""/>
                        <a:tabLst>
                          <a:tab pos="390525" algn="l"/>
                        </a:tabLst>
                      </a:pPr>
                      <a:r>
                        <a:rPr sz="2000" spc="-10" dirty="0">
                          <a:solidFill>
                            <a:srgbClr val="391F50"/>
                          </a:solidFill>
                          <a:latin typeface="Calibri"/>
                          <a:cs typeface="Calibri"/>
                        </a:rPr>
                        <a:t>Separation</a:t>
                      </a:r>
                      <a:r>
                        <a:rPr sz="2000" spc="-55" dirty="0">
                          <a:solidFill>
                            <a:srgbClr val="391F50"/>
                          </a:solidFill>
                          <a:latin typeface="Calibri"/>
                          <a:cs typeface="Calibri"/>
                        </a:rPr>
                        <a:t> </a:t>
                      </a:r>
                      <a:r>
                        <a:rPr sz="2000" dirty="0">
                          <a:solidFill>
                            <a:srgbClr val="391F50"/>
                          </a:solidFill>
                          <a:latin typeface="Calibri"/>
                          <a:cs typeface="Calibri"/>
                        </a:rPr>
                        <a:t>anxiety</a:t>
                      </a:r>
                      <a:r>
                        <a:rPr sz="2000" spc="-50" dirty="0">
                          <a:solidFill>
                            <a:srgbClr val="391F50"/>
                          </a:solidFill>
                          <a:latin typeface="Calibri"/>
                          <a:cs typeface="Calibri"/>
                        </a:rPr>
                        <a:t> </a:t>
                      </a:r>
                      <a:r>
                        <a:rPr sz="2000" spc="-20" dirty="0">
                          <a:solidFill>
                            <a:srgbClr val="391F50"/>
                          </a:solidFill>
                          <a:latin typeface="Calibri"/>
                          <a:cs typeface="Calibri"/>
                        </a:rPr>
                        <a:t>from</a:t>
                      </a:r>
                      <a:endParaRPr sz="2000" dirty="0">
                        <a:latin typeface="Calibri"/>
                        <a:cs typeface="Calibri"/>
                      </a:endParaRPr>
                    </a:p>
                    <a:p>
                      <a:pPr marL="390525">
                        <a:lnSpc>
                          <a:spcPct val="100000"/>
                        </a:lnSpc>
                        <a:spcBef>
                          <a:spcPts val="359"/>
                        </a:spcBef>
                      </a:pPr>
                      <a:r>
                        <a:rPr sz="2000" spc="-10" dirty="0">
                          <a:solidFill>
                            <a:srgbClr val="391F50"/>
                          </a:solidFill>
                          <a:latin typeface="Calibri"/>
                          <a:cs typeface="Calibri"/>
                        </a:rPr>
                        <a:t>parent</a:t>
                      </a:r>
                      <a:endParaRPr sz="2000" dirty="0">
                        <a:latin typeface="Calibri"/>
                        <a:cs typeface="Calibri"/>
                      </a:endParaRPr>
                    </a:p>
                  </a:txBody>
                  <a:tcPr marL="0" marR="0" marT="95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D4E4"/>
                    </a:solidFill>
                  </a:tcPr>
                </a:tc>
                <a:tc>
                  <a:txBody>
                    <a:bodyPr/>
                    <a:lstStyle/>
                    <a:p>
                      <a:pPr marL="391160" indent="-342900">
                        <a:lnSpc>
                          <a:spcPct val="100000"/>
                        </a:lnSpc>
                        <a:spcBef>
                          <a:spcPts val="75"/>
                        </a:spcBef>
                        <a:buFont typeface="Symbol"/>
                        <a:buChar char=""/>
                        <a:tabLst>
                          <a:tab pos="391160" algn="l"/>
                        </a:tabLst>
                      </a:pPr>
                      <a:r>
                        <a:rPr sz="2000" dirty="0">
                          <a:solidFill>
                            <a:srgbClr val="391F50"/>
                          </a:solidFill>
                          <a:latin typeface="Calibri"/>
                          <a:cs typeface="Calibri"/>
                        </a:rPr>
                        <a:t>Change</a:t>
                      </a:r>
                      <a:r>
                        <a:rPr sz="2000" spc="-75" dirty="0">
                          <a:solidFill>
                            <a:srgbClr val="391F50"/>
                          </a:solidFill>
                          <a:latin typeface="Calibri"/>
                          <a:cs typeface="Calibri"/>
                        </a:rPr>
                        <a:t> </a:t>
                      </a:r>
                      <a:r>
                        <a:rPr sz="2000" dirty="0">
                          <a:solidFill>
                            <a:srgbClr val="391F50"/>
                          </a:solidFill>
                          <a:latin typeface="Calibri"/>
                          <a:cs typeface="Calibri"/>
                        </a:rPr>
                        <a:t>in</a:t>
                      </a:r>
                      <a:r>
                        <a:rPr sz="2000" spc="-40" dirty="0">
                          <a:solidFill>
                            <a:srgbClr val="391F50"/>
                          </a:solidFill>
                          <a:latin typeface="Calibri"/>
                          <a:cs typeface="Calibri"/>
                        </a:rPr>
                        <a:t> </a:t>
                      </a:r>
                      <a:r>
                        <a:rPr sz="2000" dirty="0">
                          <a:solidFill>
                            <a:srgbClr val="391F50"/>
                          </a:solidFill>
                          <a:latin typeface="Calibri"/>
                          <a:cs typeface="Calibri"/>
                        </a:rPr>
                        <a:t>family</a:t>
                      </a:r>
                      <a:r>
                        <a:rPr sz="2000" spc="-40" dirty="0">
                          <a:solidFill>
                            <a:srgbClr val="391F50"/>
                          </a:solidFill>
                          <a:latin typeface="Calibri"/>
                          <a:cs typeface="Calibri"/>
                        </a:rPr>
                        <a:t> </a:t>
                      </a:r>
                      <a:r>
                        <a:rPr sz="2000" spc="-10" dirty="0">
                          <a:solidFill>
                            <a:srgbClr val="391F50"/>
                          </a:solidFill>
                          <a:latin typeface="Calibri"/>
                          <a:cs typeface="Calibri"/>
                        </a:rPr>
                        <a:t>dynamic</a:t>
                      </a:r>
                      <a:endParaRPr sz="2000" dirty="0">
                        <a:latin typeface="Calibri"/>
                        <a:cs typeface="Calibri"/>
                      </a:endParaRPr>
                    </a:p>
                    <a:p>
                      <a:pPr marL="391160">
                        <a:lnSpc>
                          <a:spcPct val="100000"/>
                        </a:lnSpc>
                        <a:spcBef>
                          <a:spcPts val="360"/>
                        </a:spcBef>
                      </a:pPr>
                      <a:r>
                        <a:rPr sz="2000" dirty="0">
                          <a:solidFill>
                            <a:srgbClr val="391F50"/>
                          </a:solidFill>
                          <a:latin typeface="Calibri"/>
                          <a:cs typeface="Calibri"/>
                        </a:rPr>
                        <a:t>e.g.,</a:t>
                      </a:r>
                      <a:r>
                        <a:rPr sz="2000" spc="-55" dirty="0">
                          <a:solidFill>
                            <a:srgbClr val="391F50"/>
                          </a:solidFill>
                          <a:latin typeface="Calibri"/>
                          <a:cs typeface="Calibri"/>
                        </a:rPr>
                        <a:t> </a:t>
                      </a:r>
                      <a:r>
                        <a:rPr sz="2000" dirty="0">
                          <a:solidFill>
                            <a:srgbClr val="391F50"/>
                          </a:solidFill>
                          <a:latin typeface="Calibri"/>
                          <a:cs typeface="Calibri"/>
                        </a:rPr>
                        <a:t>divorce,</a:t>
                      </a:r>
                      <a:r>
                        <a:rPr sz="2000" spc="-35" dirty="0">
                          <a:solidFill>
                            <a:srgbClr val="391F50"/>
                          </a:solidFill>
                          <a:latin typeface="Calibri"/>
                          <a:cs typeface="Calibri"/>
                        </a:rPr>
                        <a:t> </a:t>
                      </a:r>
                      <a:r>
                        <a:rPr sz="2000" spc="-10" dirty="0">
                          <a:solidFill>
                            <a:srgbClr val="391F50"/>
                          </a:solidFill>
                          <a:latin typeface="Calibri"/>
                          <a:cs typeface="Calibri"/>
                        </a:rPr>
                        <a:t>separation</a:t>
                      </a:r>
                      <a:endParaRPr sz="2000" dirty="0">
                        <a:latin typeface="Calibri"/>
                        <a:cs typeface="Calibri"/>
                      </a:endParaRPr>
                    </a:p>
                    <a:p>
                      <a:pPr marL="391160">
                        <a:lnSpc>
                          <a:spcPct val="100000"/>
                        </a:lnSpc>
                        <a:spcBef>
                          <a:spcPts val="360"/>
                        </a:spcBef>
                      </a:pPr>
                      <a:r>
                        <a:rPr sz="2000" dirty="0">
                          <a:solidFill>
                            <a:srgbClr val="391F50"/>
                          </a:solidFill>
                          <a:latin typeface="Calibri"/>
                          <a:cs typeface="Calibri"/>
                        </a:rPr>
                        <a:t>or</a:t>
                      </a:r>
                      <a:r>
                        <a:rPr sz="2000" spc="-15" dirty="0">
                          <a:solidFill>
                            <a:srgbClr val="391F50"/>
                          </a:solidFill>
                          <a:latin typeface="Calibri"/>
                          <a:cs typeface="Calibri"/>
                        </a:rPr>
                        <a:t> </a:t>
                      </a:r>
                      <a:r>
                        <a:rPr sz="2000" spc="-10" dirty="0">
                          <a:solidFill>
                            <a:srgbClr val="391F50"/>
                          </a:solidFill>
                          <a:latin typeface="Calibri"/>
                          <a:cs typeface="Calibri"/>
                        </a:rPr>
                        <a:t>bereavement</a:t>
                      </a:r>
                      <a:endParaRPr sz="2000" dirty="0">
                        <a:latin typeface="Calibri"/>
                        <a:cs typeface="Calibri"/>
                      </a:endParaRPr>
                    </a:p>
                    <a:p>
                      <a:pPr marL="391160" marR="102870" indent="-342900">
                        <a:lnSpc>
                          <a:spcPct val="114999"/>
                        </a:lnSpc>
                        <a:spcBef>
                          <a:spcPts val="5"/>
                        </a:spcBef>
                        <a:buFont typeface="Symbol"/>
                        <a:buChar char=""/>
                        <a:tabLst>
                          <a:tab pos="391160" algn="l"/>
                        </a:tabLst>
                      </a:pPr>
                      <a:r>
                        <a:rPr sz="2000" spc="-10" dirty="0">
                          <a:solidFill>
                            <a:srgbClr val="391F50"/>
                          </a:solidFill>
                          <a:latin typeface="Calibri"/>
                          <a:cs typeface="Calibri"/>
                        </a:rPr>
                        <a:t>Parental</a:t>
                      </a:r>
                      <a:r>
                        <a:rPr sz="2000" spc="-50" dirty="0">
                          <a:solidFill>
                            <a:srgbClr val="391F50"/>
                          </a:solidFill>
                          <a:latin typeface="Calibri"/>
                          <a:cs typeface="Calibri"/>
                        </a:rPr>
                        <a:t> </a:t>
                      </a:r>
                      <a:r>
                        <a:rPr sz="2000" dirty="0">
                          <a:solidFill>
                            <a:srgbClr val="391F50"/>
                          </a:solidFill>
                          <a:latin typeface="Calibri"/>
                          <a:cs typeface="Calibri"/>
                        </a:rPr>
                        <a:t>illness</a:t>
                      </a:r>
                      <a:r>
                        <a:rPr sz="2000" spc="-45" dirty="0">
                          <a:solidFill>
                            <a:srgbClr val="391F50"/>
                          </a:solidFill>
                          <a:latin typeface="Calibri"/>
                          <a:cs typeface="Calibri"/>
                        </a:rPr>
                        <a:t> </a:t>
                      </a:r>
                      <a:r>
                        <a:rPr sz="2000" dirty="0">
                          <a:solidFill>
                            <a:srgbClr val="391F50"/>
                          </a:solidFill>
                          <a:latin typeface="Calibri"/>
                          <a:cs typeface="Calibri"/>
                        </a:rPr>
                        <a:t>or</a:t>
                      </a:r>
                      <a:r>
                        <a:rPr sz="2000" spc="-60" dirty="0">
                          <a:solidFill>
                            <a:srgbClr val="391F50"/>
                          </a:solidFill>
                          <a:latin typeface="Calibri"/>
                          <a:cs typeface="Calibri"/>
                        </a:rPr>
                        <a:t> </a:t>
                      </a:r>
                      <a:r>
                        <a:rPr sz="2000" spc="-10" dirty="0">
                          <a:solidFill>
                            <a:srgbClr val="391F50"/>
                          </a:solidFill>
                          <a:latin typeface="Calibri"/>
                          <a:cs typeface="Calibri"/>
                        </a:rPr>
                        <a:t>mental </a:t>
                      </a:r>
                      <a:r>
                        <a:rPr sz="2000" dirty="0">
                          <a:solidFill>
                            <a:srgbClr val="391F50"/>
                          </a:solidFill>
                          <a:latin typeface="Calibri"/>
                          <a:cs typeface="Calibri"/>
                        </a:rPr>
                        <a:t>health</a:t>
                      </a:r>
                      <a:r>
                        <a:rPr sz="2000" spc="-80" dirty="0">
                          <a:solidFill>
                            <a:srgbClr val="391F50"/>
                          </a:solidFill>
                          <a:latin typeface="Calibri"/>
                          <a:cs typeface="Calibri"/>
                        </a:rPr>
                        <a:t> </a:t>
                      </a:r>
                      <a:r>
                        <a:rPr sz="2000" spc="-10" dirty="0">
                          <a:solidFill>
                            <a:srgbClr val="391F50"/>
                          </a:solidFill>
                          <a:latin typeface="Calibri"/>
                          <a:cs typeface="Calibri"/>
                        </a:rPr>
                        <a:t>difficulties</a:t>
                      </a:r>
                      <a:endParaRPr sz="2000" dirty="0">
                        <a:latin typeface="Calibri"/>
                        <a:cs typeface="Calibri"/>
                      </a:endParaRPr>
                    </a:p>
                    <a:p>
                      <a:pPr marL="391160" marR="648970" indent="-342900">
                        <a:lnSpc>
                          <a:spcPct val="114999"/>
                        </a:lnSpc>
                        <a:buFont typeface="Symbol"/>
                        <a:buChar char=""/>
                        <a:tabLst>
                          <a:tab pos="391160" algn="l"/>
                        </a:tabLst>
                      </a:pPr>
                      <a:r>
                        <a:rPr sz="2000" b="1" dirty="0">
                          <a:solidFill>
                            <a:srgbClr val="391F50"/>
                          </a:solidFill>
                          <a:latin typeface="Calibri"/>
                          <a:cs typeface="Calibri"/>
                        </a:rPr>
                        <a:t>High</a:t>
                      </a:r>
                      <a:r>
                        <a:rPr sz="2000" b="1" spc="-50" dirty="0">
                          <a:solidFill>
                            <a:srgbClr val="391F50"/>
                          </a:solidFill>
                          <a:latin typeface="Calibri"/>
                          <a:cs typeface="Calibri"/>
                        </a:rPr>
                        <a:t> </a:t>
                      </a:r>
                      <a:r>
                        <a:rPr sz="2000" b="1" dirty="0">
                          <a:solidFill>
                            <a:srgbClr val="391F50"/>
                          </a:solidFill>
                          <a:latin typeface="Calibri"/>
                          <a:cs typeface="Calibri"/>
                        </a:rPr>
                        <a:t>levels</a:t>
                      </a:r>
                      <a:r>
                        <a:rPr sz="2000" b="1" spc="-20" dirty="0">
                          <a:solidFill>
                            <a:srgbClr val="391F50"/>
                          </a:solidFill>
                          <a:latin typeface="Calibri"/>
                          <a:cs typeface="Calibri"/>
                        </a:rPr>
                        <a:t> </a:t>
                      </a:r>
                      <a:r>
                        <a:rPr sz="2000" b="1" dirty="0">
                          <a:solidFill>
                            <a:srgbClr val="391F50"/>
                          </a:solidFill>
                          <a:latin typeface="Calibri"/>
                          <a:cs typeface="Calibri"/>
                        </a:rPr>
                        <a:t>of</a:t>
                      </a:r>
                      <a:r>
                        <a:rPr sz="2000" b="1" spc="-45" dirty="0">
                          <a:solidFill>
                            <a:srgbClr val="391F50"/>
                          </a:solidFill>
                          <a:latin typeface="Calibri"/>
                          <a:cs typeface="Calibri"/>
                        </a:rPr>
                        <a:t> </a:t>
                      </a:r>
                      <a:r>
                        <a:rPr sz="2000" b="1" spc="-10" dirty="0">
                          <a:solidFill>
                            <a:srgbClr val="391F50"/>
                          </a:solidFill>
                          <a:latin typeface="Calibri"/>
                          <a:cs typeface="Calibri"/>
                        </a:rPr>
                        <a:t>family stress</a:t>
                      </a:r>
                      <a:endParaRPr sz="2000" b="1" dirty="0">
                        <a:latin typeface="Calibri"/>
                        <a:cs typeface="Calibri"/>
                      </a:endParaRPr>
                    </a:p>
                    <a:p>
                      <a:pPr marL="391160" marR="126364" indent="-342900">
                        <a:lnSpc>
                          <a:spcPct val="114999"/>
                        </a:lnSpc>
                        <a:buFont typeface="Symbol"/>
                        <a:buChar char=""/>
                        <a:tabLst>
                          <a:tab pos="391160" algn="l"/>
                        </a:tabLst>
                      </a:pPr>
                      <a:r>
                        <a:rPr sz="2000" spc="-10" dirty="0">
                          <a:solidFill>
                            <a:srgbClr val="391F50"/>
                          </a:solidFill>
                          <a:latin typeface="Calibri"/>
                          <a:cs typeface="Calibri"/>
                        </a:rPr>
                        <a:t>Parents</a:t>
                      </a:r>
                      <a:r>
                        <a:rPr sz="2000" spc="-45" dirty="0">
                          <a:solidFill>
                            <a:srgbClr val="391F50"/>
                          </a:solidFill>
                          <a:latin typeface="Calibri"/>
                          <a:cs typeface="Calibri"/>
                        </a:rPr>
                        <a:t> </a:t>
                      </a:r>
                      <a:r>
                        <a:rPr sz="2000" dirty="0">
                          <a:solidFill>
                            <a:srgbClr val="391F50"/>
                          </a:solidFill>
                          <a:latin typeface="Calibri"/>
                          <a:cs typeface="Calibri"/>
                        </a:rPr>
                        <a:t>with</a:t>
                      </a:r>
                      <a:r>
                        <a:rPr sz="2000" spc="-75" dirty="0">
                          <a:solidFill>
                            <a:srgbClr val="391F50"/>
                          </a:solidFill>
                          <a:latin typeface="Calibri"/>
                          <a:cs typeface="Calibri"/>
                        </a:rPr>
                        <a:t> </a:t>
                      </a:r>
                      <a:r>
                        <a:rPr sz="2000" dirty="0">
                          <a:solidFill>
                            <a:srgbClr val="391F50"/>
                          </a:solidFill>
                          <a:latin typeface="Calibri"/>
                          <a:cs typeface="Calibri"/>
                        </a:rPr>
                        <a:t>a</a:t>
                      </a:r>
                      <a:r>
                        <a:rPr sz="2000" spc="-60" dirty="0">
                          <a:solidFill>
                            <a:srgbClr val="391F50"/>
                          </a:solidFill>
                          <a:latin typeface="Calibri"/>
                          <a:cs typeface="Calibri"/>
                        </a:rPr>
                        <a:t> </a:t>
                      </a:r>
                      <a:r>
                        <a:rPr sz="2000" dirty="0">
                          <a:solidFill>
                            <a:srgbClr val="391F50"/>
                          </a:solidFill>
                          <a:latin typeface="Calibri"/>
                          <a:cs typeface="Calibri"/>
                        </a:rPr>
                        <a:t>history</a:t>
                      </a:r>
                      <a:r>
                        <a:rPr sz="2000" spc="-60" dirty="0">
                          <a:solidFill>
                            <a:srgbClr val="391F50"/>
                          </a:solidFill>
                          <a:latin typeface="Calibri"/>
                          <a:cs typeface="Calibri"/>
                        </a:rPr>
                        <a:t> </a:t>
                      </a:r>
                      <a:r>
                        <a:rPr sz="2000" spc="-25" dirty="0">
                          <a:solidFill>
                            <a:srgbClr val="391F50"/>
                          </a:solidFill>
                          <a:latin typeface="Calibri"/>
                          <a:cs typeface="Calibri"/>
                        </a:rPr>
                        <a:t>of </a:t>
                      </a:r>
                      <a:r>
                        <a:rPr sz="2000" dirty="0">
                          <a:solidFill>
                            <a:srgbClr val="391F50"/>
                          </a:solidFill>
                          <a:latin typeface="Calibri"/>
                          <a:cs typeface="Calibri"/>
                        </a:rPr>
                        <a:t>difficult</a:t>
                      </a:r>
                      <a:r>
                        <a:rPr sz="2000" spc="-85" dirty="0">
                          <a:solidFill>
                            <a:srgbClr val="391F50"/>
                          </a:solidFill>
                          <a:latin typeface="Calibri"/>
                          <a:cs typeface="Calibri"/>
                        </a:rPr>
                        <a:t> </a:t>
                      </a:r>
                      <a:r>
                        <a:rPr sz="2000" spc="-10" dirty="0">
                          <a:solidFill>
                            <a:srgbClr val="391F50"/>
                          </a:solidFill>
                          <a:latin typeface="Calibri"/>
                          <a:cs typeface="Calibri"/>
                        </a:rPr>
                        <a:t>interactions</a:t>
                      </a:r>
                      <a:r>
                        <a:rPr sz="2000" spc="-85" dirty="0">
                          <a:solidFill>
                            <a:srgbClr val="391F50"/>
                          </a:solidFill>
                          <a:latin typeface="Calibri"/>
                          <a:cs typeface="Calibri"/>
                        </a:rPr>
                        <a:t> </a:t>
                      </a:r>
                      <a:r>
                        <a:rPr sz="2000" spc="-20" dirty="0">
                          <a:solidFill>
                            <a:srgbClr val="391F50"/>
                          </a:solidFill>
                          <a:latin typeface="Calibri"/>
                          <a:cs typeface="Calibri"/>
                        </a:rPr>
                        <a:t>with </a:t>
                      </a:r>
                      <a:r>
                        <a:rPr sz="2000" spc="-10" dirty="0">
                          <a:solidFill>
                            <a:srgbClr val="391F50"/>
                          </a:solidFill>
                          <a:latin typeface="Calibri"/>
                          <a:cs typeface="Calibri"/>
                        </a:rPr>
                        <a:t>professionals</a:t>
                      </a:r>
                      <a:endParaRPr sz="2000" dirty="0">
                        <a:latin typeface="Calibri"/>
                        <a:cs typeface="Calibri"/>
                      </a:endParaRPr>
                    </a:p>
                    <a:p>
                      <a:pPr marL="391160" indent="-342900">
                        <a:lnSpc>
                          <a:spcPct val="100000"/>
                        </a:lnSpc>
                        <a:spcBef>
                          <a:spcPts val="359"/>
                        </a:spcBef>
                        <a:buFont typeface="Symbol"/>
                        <a:buChar char=""/>
                        <a:tabLst>
                          <a:tab pos="391160" algn="l"/>
                        </a:tabLst>
                      </a:pPr>
                      <a:r>
                        <a:rPr sz="2000" dirty="0">
                          <a:solidFill>
                            <a:srgbClr val="391F50"/>
                          </a:solidFill>
                          <a:latin typeface="Calibri"/>
                          <a:cs typeface="Calibri"/>
                        </a:rPr>
                        <a:t>Family</a:t>
                      </a:r>
                      <a:r>
                        <a:rPr sz="2000" spc="-65" dirty="0">
                          <a:solidFill>
                            <a:srgbClr val="391F50"/>
                          </a:solidFill>
                          <a:latin typeface="Calibri"/>
                          <a:cs typeface="Calibri"/>
                        </a:rPr>
                        <a:t> </a:t>
                      </a:r>
                      <a:r>
                        <a:rPr sz="2000" dirty="0">
                          <a:solidFill>
                            <a:srgbClr val="391F50"/>
                          </a:solidFill>
                          <a:latin typeface="Calibri"/>
                          <a:cs typeface="Calibri"/>
                        </a:rPr>
                        <a:t>history</a:t>
                      </a:r>
                      <a:r>
                        <a:rPr sz="2000" spc="-60" dirty="0">
                          <a:solidFill>
                            <a:srgbClr val="391F50"/>
                          </a:solidFill>
                          <a:latin typeface="Calibri"/>
                          <a:cs typeface="Calibri"/>
                        </a:rPr>
                        <a:t> </a:t>
                      </a:r>
                      <a:r>
                        <a:rPr sz="2000" dirty="0">
                          <a:solidFill>
                            <a:srgbClr val="391F50"/>
                          </a:solidFill>
                          <a:latin typeface="Calibri"/>
                          <a:cs typeface="Calibri"/>
                        </a:rPr>
                        <a:t>of</a:t>
                      </a:r>
                      <a:r>
                        <a:rPr sz="2000" spc="-70" dirty="0">
                          <a:solidFill>
                            <a:srgbClr val="391F50"/>
                          </a:solidFill>
                          <a:latin typeface="Calibri"/>
                          <a:cs typeface="Calibri"/>
                        </a:rPr>
                        <a:t> </a:t>
                      </a:r>
                      <a:r>
                        <a:rPr sz="2000" spc="-20" dirty="0">
                          <a:solidFill>
                            <a:srgbClr val="391F50"/>
                          </a:solidFill>
                          <a:latin typeface="Calibri"/>
                          <a:cs typeface="Calibri"/>
                        </a:rPr>
                        <a:t>EBSA</a:t>
                      </a:r>
                      <a:endParaRPr sz="2000" dirty="0">
                        <a:latin typeface="Calibri"/>
                        <a:cs typeface="Calibri"/>
                      </a:endParaRPr>
                    </a:p>
                  </a:txBody>
                  <a:tcPr marL="0" marR="0" marT="95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D4E4"/>
                    </a:solidFill>
                  </a:tcPr>
                </a:tc>
                <a:tc>
                  <a:txBody>
                    <a:bodyPr/>
                    <a:lstStyle/>
                    <a:p>
                      <a:pPr marL="391160" indent="-342900">
                        <a:lnSpc>
                          <a:spcPct val="100000"/>
                        </a:lnSpc>
                        <a:spcBef>
                          <a:spcPts val="60"/>
                        </a:spcBef>
                        <a:buFont typeface="Symbol"/>
                        <a:buChar char=""/>
                        <a:tabLst>
                          <a:tab pos="391160" algn="l"/>
                        </a:tabLst>
                      </a:pPr>
                      <a:r>
                        <a:rPr sz="1800" b="1" spc="-10" dirty="0">
                          <a:solidFill>
                            <a:srgbClr val="391F50"/>
                          </a:solidFill>
                          <a:latin typeface="Calibri"/>
                          <a:cs typeface="Calibri"/>
                        </a:rPr>
                        <a:t>Bullying</a:t>
                      </a:r>
                      <a:endParaRPr sz="1800" b="1" dirty="0">
                        <a:latin typeface="Calibri"/>
                        <a:cs typeface="Calibri"/>
                      </a:endParaRPr>
                    </a:p>
                    <a:p>
                      <a:pPr marL="391160" marR="189865" indent="-343535">
                        <a:lnSpc>
                          <a:spcPct val="114999"/>
                        </a:lnSpc>
                        <a:buFont typeface="Symbol"/>
                        <a:buChar char=""/>
                        <a:tabLst>
                          <a:tab pos="391160" algn="l"/>
                        </a:tabLst>
                      </a:pPr>
                      <a:r>
                        <a:rPr sz="1800" b="1" spc="-10" dirty="0">
                          <a:solidFill>
                            <a:srgbClr val="391F50"/>
                          </a:solidFill>
                          <a:latin typeface="Calibri"/>
                          <a:cs typeface="Calibri"/>
                        </a:rPr>
                        <a:t>Ineffective</a:t>
                      </a:r>
                      <a:r>
                        <a:rPr sz="1800" b="1" spc="-65" dirty="0">
                          <a:solidFill>
                            <a:srgbClr val="391F50"/>
                          </a:solidFill>
                          <a:latin typeface="Calibri"/>
                          <a:cs typeface="Calibri"/>
                        </a:rPr>
                        <a:t> </a:t>
                      </a:r>
                      <a:r>
                        <a:rPr sz="1800" b="1" spc="-10" dirty="0">
                          <a:solidFill>
                            <a:srgbClr val="391F50"/>
                          </a:solidFill>
                          <a:latin typeface="Calibri"/>
                          <a:cs typeface="Calibri"/>
                        </a:rPr>
                        <a:t>behaviour management</a:t>
                      </a:r>
                      <a:r>
                        <a:rPr sz="1800" b="1" spc="-40" dirty="0">
                          <a:solidFill>
                            <a:srgbClr val="391F50"/>
                          </a:solidFill>
                          <a:latin typeface="Calibri"/>
                          <a:cs typeface="Calibri"/>
                        </a:rPr>
                        <a:t> </a:t>
                      </a:r>
                      <a:r>
                        <a:rPr sz="1800" b="1" spc="-10" dirty="0">
                          <a:solidFill>
                            <a:srgbClr val="391F50"/>
                          </a:solidFill>
                          <a:latin typeface="Calibri"/>
                          <a:cs typeface="Calibri"/>
                        </a:rPr>
                        <a:t>systems,</a:t>
                      </a:r>
                      <a:r>
                        <a:rPr sz="1800" b="1" spc="-40" dirty="0">
                          <a:solidFill>
                            <a:srgbClr val="391F50"/>
                          </a:solidFill>
                          <a:latin typeface="Calibri"/>
                          <a:cs typeface="Calibri"/>
                        </a:rPr>
                        <a:t> </a:t>
                      </a:r>
                      <a:r>
                        <a:rPr sz="1800" b="1" spc="-20" dirty="0">
                          <a:solidFill>
                            <a:srgbClr val="391F50"/>
                          </a:solidFill>
                          <a:latin typeface="Calibri"/>
                          <a:cs typeface="Calibri"/>
                        </a:rPr>
                        <a:t>e.g. </a:t>
                      </a:r>
                      <a:r>
                        <a:rPr sz="1800" b="1" spc="-10" dirty="0">
                          <a:solidFill>
                            <a:srgbClr val="391F50"/>
                          </a:solidFill>
                          <a:latin typeface="Calibri"/>
                          <a:cs typeface="Calibri"/>
                        </a:rPr>
                        <a:t>inconsistent,</a:t>
                      </a:r>
                      <a:r>
                        <a:rPr sz="1800" b="1" spc="-40" dirty="0">
                          <a:solidFill>
                            <a:srgbClr val="391F50"/>
                          </a:solidFill>
                          <a:latin typeface="Calibri"/>
                          <a:cs typeface="Calibri"/>
                        </a:rPr>
                        <a:t> </a:t>
                      </a:r>
                      <a:r>
                        <a:rPr sz="1800" b="1" spc="-25" dirty="0">
                          <a:solidFill>
                            <a:srgbClr val="391F50"/>
                          </a:solidFill>
                          <a:latin typeface="Calibri"/>
                          <a:cs typeface="Calibri"/>
                        </a:rPr>
                        <a:t>unfair,</a:t>
                      </a:r>
                      <a:r>
                        <a:rPr sz="1800" b="1" spc="-40" dirty="0">
                          <a:solidFill>
                            <a:srgbClr val="391F50"/>
                          </a:solidFill>
                          <a:latin typeface="Calibri"/>
                          <a:cs typeface="Calibri"/>
                        </a:rPr>
                        <a:t> </a:t>
                      </a:r>
                      <a:r>
                        <a:rPr sz="1800" b="1" spc="-10" dirty="0">
                          <a:solidFill>
                            <a:srgbClr val="391F50"/>
                          </a:solidFill>
                          <a:latin typeface="Calibri"/>
                          <a:cs typeface="Calibri"/>
                        </a:rPr>
                        <a:t>punitive.</a:t>
                      </a:r>
                      <a:endParaRPr sz="1800" b="1" dirty="0">
                        <a:latin typeface="Calibri"/>
                        <a:cs typeface="Calibri"/>
                      </a:endParaRPr>
                    </a:p>
                    <a:p>
                      <a:pPr marL="389890" marR="68580" indent="-342265" algn="just">
                        <a:lnSpc>
                          <a:spcPct val="114999"/>
                        </a:lnSpc>
                        <a:buFont typeface="Symbol"/>
                        <a:buChar char=""/>
                        <a:tabLst>
                          <a:tab pos="391160" algn="l"/>
                        </a:tabLst>
                      </a:pPr>
                      <a:r>
                        <a:rPr sz="1800" b="1" dirty="0">
                          <a:solidFill>
                            <a:srgbClr val="391F50"/>
                          </a:solidFill>
                          <a:latin typeface="Calibri"/>
                          <a:cs typeface="Calibri"/>
                        </a:rPr>
                        <a:t>Poor</a:t>
                      </a:r>
                      <a:r>
                        <a:rPr sz="1800" b="1" spc="-40" dirty="0">
                          <a:solidFill>
                            <a:srgbClr val="391F50"/>
                          </a:solidFill>
                          <a:latin typeface="Calibri"/>
                          <a:cs typeface="Calibri"/>
                        </a:rPr>
                        <a:t> </a:t>
                      </a:r>
                      <a:r>
                        <a:rPr sz="1800" b="1" dirty="0">
                          <a:solidFill>
                            <a:srgbClr val="391F50"/>
                          </a:solidFill>
                          <a:latin typeface="Calibri"/>
                          <a:cs typeface="Calibri"/>
                        </a:rPr>
                        <a:t>safety</a:t>
                      </a:r>
                      <a:r>
                        <a:rPr sz="1800" b="1" spc="-45" dirty="0">
                          <a:solidFill>
                            <a:srgbClr val="391F50"/>
                          </a:solidFill>
                          <a:latin typeface="Calibri"/>
                          <a:cs typeface="Calibri"/>
                        </a:rPr>
                        <a:t> </a:t>
                      </a:r>
                      <a:r>
                        <a:rPr sz="1800" b="1" dirty="0">
                          <a:solidFill>
                            <a:srgbClr val="391F50"/>
                          </a:solidFill>
                          <a:latin typeface="Calibri"/>
                          <a:cs typeface="Calibri"/>
                        </a:rPr>
                        <a:t>in</a:t>
                      </a:r>
                      <a:r>
                        <a:rPr sz="1800" b="1" spc="-50" dirty="0">
                          <a:solidFill>
                            <a:srgbClr val="391F50"/>
                          </a:solidFill>
                          <a:latin typeface="Calibri"/>
                          <a:cs typeface="Calibri"/>
                        </a:rPr>
                        <a:t> </a:t>
                      </a:r>
                      <a:r>
                        <a:rPr sz="1800" b="1" dirty="0">
                          <a:solidFill>
                            <a:srgbClr val="391F50"/>
                          </a:solidFill>
                          <a:latin typeface="Calibri"/>
                          <a:cs typeface="Calibri"/>
                        </a:rPr>
                        <a:t>the</a:t>
                      </a:r>
                      <a:r>
                        <a:rPr sz="1800" b="1" spc="-30" dirty="0">
                          <a:solidFill>
                            <a:srgbClr val="391F50"/>
                          </a:solidFill>
                          <a:latin typeface="Calibri"/>
                          <a:cs typeface="Calibri"/>
                        </a:rPr>
                        <a:t> </a:t>
                      </a:r>
                      <a:r>
                        <a:rPr sz="1800" b="1" dirty="0">
                          <a:solidFill>
                            <a:srgbClr val="391F50"/>
                          </a:solidFill>
                          <a:latin typeface="Calibri"/>
                          <a:cs typeface="Calibri"/>
                        </a:rPr>
                        <a:t>school</a:t>
                      </a:r>
                      <a:r>
                        <a:rPr sz="1800" b="1" spc="-40" dirty="0">
                          <a:solidFill>
                            <a:srgbClr val="391F50"/>
                          </a:solidFill>
                          <a:latin typeface="Calibri"/>
                          <a:cs typeface="Calibri"/>
                        </a:rPr>
                        <a:t> </a:t>
                      </a:r>
                      <a:r>
                        <a:rPr sz="1800" b="1" spc="-20" dirty="0">
                          <a:solidFill>
                            <a:srgbClr val="391F50"/>
                          </a:solidFill>
                          <a:latin typeface="Calibri"/>
                          <a:cs typeface="Calibri"/>
                        </a:rPr>
                        <a:t>(e.g. 	</a:t>
                      </a:r>
                      <a:r>
                        <a:rPr sz="1800" b="1" dirty="0">
                          <a:solidFill>
                            <a:srgbClr val="391F50"/>
                          </a:solidFill>
                          <a:latin typeface="Calibri"/>
                          <a:cs typeface="Calibri"/>
                        </a:rPr>
                        <a:t>regular</a:t>
                      </a:r>
                      <a:r>
                        <a:rPr sz="1800" b="1" spc="-70" dirty="0">
                          <a:solidFill>
                            <a:srgbClr val="391F50"/>
                          </a:solidFill>
                          <a:latin typeface="Calibri"/>
                          <a:cs typeface="Calibri"/>
                        </a:rPr>
                        <a:t> </a:t>
                      </a:r>
                      <a:r>
                        <a:rPr sz="1800" b="1" dirty="0">
                          <a:solidFill>
                            <a:srgbClr val="391F50"/>
                          </a:solidFill>
                          <a:latin typeface="Calibri"/>
                          <a:cs typeface="Calibri"/>
                        </a:rPr>
                        <a:t>incidents</a:t>
                      </a:r>
                      <a:r>
                        <a:rPr sz="1800" b="1" spc="-60" dirty="0">
                          <a:solidFill>
                            <a:srgbClr val="391F50"/>
                          </a:solidFill>
                          <a:latin typeface="Calibri"/>
                          <a:cs typeface="Calibri"/>
                        </a:rPr>
                        <a:t> </a:t>
                      </a:r>
                      <a:r>
                        <a:rPr sz="1800" b="1" dirty="0">
                          <a:solidFill>
                            <a:srgbClr val="391F50"/>
                          </a:solidFill>
                          <a:latin typeface="Calibri"/>
                          <a:cs typeface="Calibri"/>
                        </a:rPr>
                        <a:t>where</a:t>
                      </a:r>
                      <a:r>
                        <a:rPr sz="1800" b="1" spc="-60" dirty="0">
                          <a:solidFill>
                            <a:srgbClr val="391F50"/>
                          </a:solidFill>
                          <a:latin typeface="Calibri"/>
                          <a:cs typeface="Calibri"/>
                        </a:rPr>
                        <a:t> </a:t>
                      </a:r>
                      <a:r>
                        <a:rPr sz="1800" b="1" spc="-10" dirty="0">
                          <a:solidFill>
                            <a:srgbClr val="391F50"/>
                          </a:solidFill>
                          <a:latin typeface="Calibri"/>
                          <a:cs typeface="Calibri"/>
                        </a:rPr>
                        <a:t>pupils 	</a:t>
                      </a:r>
                      <a:r>
                        <a:rPr sz="1800" b="1" dirty="0">
                          <a:solidFill>
                            <a:srgbClr val="391F50"/>
                          </a:solidFill>
                          <a:latin typeface="Calibri"/>
                          <a:cs typeface="Calibri"/>
                        </a:rPr>
                        <a:t>are</a:t>
                      </a:r>
                      <a:r>
                        <a:rPr sz="1800" b="1" spc="-40" dirty="0">
                          <a:solidFill>
                            <a:srgbClr val="391F50"/>
                          </a:solidFill>
                          <a:latin typeface="Calibri"/>
                          <a:cs typeface="Calibri"/>
                        </a:rPr>
                        <a:t> </a:t>
                      </a:r>
                      <a:r>
                        <a:rPr sz="1800" b="1" spc="-20" dirty="0">
                          <a:solidFill>
                            <a:srgbClr val="391F50"/>
                          </a:solidFill>
                          <a:latin typeface="Calibri"/>
                          <a:cs typeface="Calibri"/>
                        </a:rPr>
                        <a:t>hurt)</a:t>
                      </a:r>
                      <a:endParaRPr sz="1800" b="1" dirty="0">
                        <a:latin typeface="Calibri"/>
                        <a:cs typeface="Calibri"/>
                      </a:endParaRPr>
                    </a:p>
                    <a:p>
                      <a:pPr marL="390525" indent="-342265" algn="just">
                        <a:lnSpc>
                          <a:spcPct val="100000"/>
                        </a:lnSpc>
                        <a:spcBef>
                          <a:spcPts val="325"/>
                        </a:spcBef>
                        <a:buFont typeface="Symbol"/>
                        <a:buChar char=""/>
                        <a:tabLst>
                          <a:tab pos="390525" algn="l"/>
                        </a:tabLst>
                      </a:pPr>
                      <a:r>
                        <a:rPr sz="1800" b="1" spc="-10" dirty="0">
                          <a:solidFill>
                            <a:srgbClr val="391F50"/>
                          </a:solidFill>
                          <a:latin typeface="Calibri"/>
                          <a:cs typeface="Calibri"/>
                        </a:rPr>
                        <a:t>Dangerous</a:t>
                      </a:r>
                      <a:r>
                        <a:rPr sz="1800" b="1" spc="-30" dirty="0">
                          <a:solidFill>
                            <a:srgbClr val="391F50"/>
                          </a:solidFill>
                          <a:latin typeface="Calibri"/>
                          <a:cs typeface="Calibri"/>
                        </a:rPr>
                        <a:t> </a:t>
                      </a:r>
                      <a:r>
                        <a:rPr sz="1800" b="1" dirty="0">
                          <a:solidFill>
                            <a:srgbClr val="391F50"/>
                          </a:solidFill>
                          <a:latin typeface="Calibri"/>
                          <a:cs typeface="Calibri"/>
                        </a:rPr>
                        <a:t>and</a:t>
                      </a:r>
                      <a:r>
                        <a:rPr sz="1800" b="1" spc="-20" dirty="0">
                          <a:solidFill>
                            <a:srgbClr val="391F50"/>
                          </a:solidFill>
                          <a:latin typeface="Calibri"/>
                          <a:cs typeface="Calibri"/>
                        </a:rPr>
                        <a:t> </a:t>
                      </a:r>
                      <a:r>
                        <a:rPr sz="1800" b="1" spc="-10" dirty="0">
                          <a:solidFill>
                            <a:srgbClr val="391F50"/>
                          </a:solidFill>
                          <a:latin typeface="Calibri"/>
                          <a:cs typeface="Calibri"/>
                        </a:rPr>
                        <a:t>stressful</a:t>
                      </a:r>
                      <a:endParaRPr sz="1800" b="1" dirty="0">
                        <a:latin typeface="Calibri"/>
                        <a:cs typeface="Calibri"/>
                      </a:endParaRPr>
                    </a:p>
                    <a:p>
                      <a:pPr marL="391160">
                        <a:lnSpc>
                          <a:spcPct val="100000"/>
                        </a:lnSpc>
                        <a:spcBef>
                          <a:spcPts val="325"/>
                        </a:spcBef>
                      </a:pPr>
                      <a:r>
                        <a:rPr sz="1800" b="1" dirty="0">
                          <a:solidFill>
                            <a:srgbClr val="391F50"/>
                          </a:solidFill>
                          <a:latin typeface="Calibri"/>
                          <a:cs typeface="Calibri"/>
                        </a:rPr>
                        <a:t>school</a:t>
                      </a:r>
                      <a:r>
                        <a:rPr sz="1800" b="1" spc="-15" dirty="0">
                          <a:solidFill>
                            <a:srgbClr val="391F50"/>
                          </a:solidFill>
                          <a:latin typeface="Calibri"/>
                          <a:cs typeface="Calibri"/>
                        </a:rPr>
                        <a:t> </a:t>
                      </a:r>
                      <a:r>
                        <a:rPr sz="1800" b="1" dirty="0">
                          <a:solidFill>
                            <a:srgbClr val="391F50"/>
                          </a:solidFill>
                          <a:latin typeface="Calibri"/>
                          <a:cs typeface="Calibri"/>
                        </a:rPr>
                        <a:t>journeys</a:t>
                      </a:r>
                      <a:r>
                        <a:rPr sz="1800" b="1" spc="-25" dirty="0">
                          <a:solidFill>
                            <a:srgbClr val="391F50"/>
                          </a:solidFill>
                          <a:latin typeface="Calibri"/>
                          <a:cs typeface="Calibri"/>
                        </a:rPr>
                        <a:t> </a:t>
                      </a:r>
                      <a:r>
                        <a:rPr sz="1800" b="1" dirty="0">
                          <a:solidFill>
                            <a:srgbClr val="391F50"/>
                          </a:solidFill>
                          <a:latin typeface="Calibri"/>
                          <a:cs typeface="Calibri"/>
                        </a:rPr>
                        <a:t>(e.g.</a:t>
                      </a:r>
                      <a:r>
                        <a:rPr sz="1800" b="1" spc="-15" dirty="0">
                          <a:solidFill>
                            <a:srgbClr val="391F50"/>
                          </a:solidFill>
                          <a:latin typeface="Calibri"/>
                          <a:cs typeface="Calibri"/>
                        </a:rPr>
                        <a:t> </a:t>
                      </a:r>
                      <a:r>
                        <a:rPr sz="1800" b="1" dirty="0">
                          <a:solidFill>
                            <a:srgbClr val="391F50"/>
                          </a:solidFill>
                          <a:latin typeface="Calibri"/>
                          <a:cs typeface="Calibri"/>
                        </a:rPr>
                        <a:t>on </a:t>
                      </a:r>
                      <a:r>
                        <a:rPr sz="1800" b="1" spc="-20" dirty="0">
                          <a:solidFill>
                            <a:srgbClr val="391F50"/>
                          </a:solidFill>
                          <a:latin typeface="Calibri"/>
                          <a:cs typeface="Calibri"/>
                        </a:rPr>
                        <a:t>bus)</a:t>
                      </a:r>
                      <a:endParaRPr sz="1800" b="1" dirty="0">
                        <a:latin typeface="Calibri"/>
                        <a:cs typeface="Calibri"/>
                      </a:endParaRPr>
                    </a:p>
                    <a:p>
                      <a:pPr marL="391160" marR="60960" indent="-343535">
                        <a:lnSpc>
                          <a:spcPct val="114999"/>
                        </a:lnSpc>
                        <a:buFont typeface="Symbol"/>
                        <a:buChar char=""/>
                        <a:tabLst>
                          <a:tab pos="391160" algn="l"/>
                        </a:tabLst>
                      </a:pPr>
                      <a:r>
                        <a:rPr sz="1800" b="1" dirty="0">
                          <a:solidFill>
                            <a:srgbClr val="391F50"/>
                          </a:solidFill>
                          <a:latin typeface="Calibri"/>
                          <a:cs typeface="Calibri"/>
                        </a:rPr>
                        <a:t>High</a:t>
                      </a:r>
                      <a:r>
                        <a:rPr sz="1800" b="1" spc="-25" dirty="0">
                          <a:solidFill>
                            <a:srgbClr val="391F50"/>
                          </a:solidFill>
                          <a:latin typeface="Calibri"/>
                          <a:cs typeface="Calibri"/>
                        </a:rPr>
                        <a:t> </a:t>
                      </a:r>
                      <a:r>
                        <a:rPr sz="1800" b="1" dirty="0">
                          <a:solidFill>
                            <a:srgbClr val="391F50"/>
                          </a:solidFill>
                          <a:latin typeface="Calibri"/>
                          <a:cs typeface="Calibri"/>
                        </a:rPr>
                        <a:t>levels</a:t>
                      </a:r>
                      <a:r>
                        <a:rPr sz="1800" b="1" spc="-45" dirty="0">
                          <a:solidFill>
                            <a:srgbClr val="391F50"/>
                          </a:solidFill>
                          <a:latin typeface="Calibri"/>
                          <a:cs typeface="Calibri"/>
                        </a:rPr>
                        <a:t> </a:t>
                      </a:r>
                      <a:r>
                        <a:rPr sz="1800" b="1" dirty="0">
                          <a:solidFill>
                            <a:srgbClr val="391F50"/>
                          </a:solidFill>
                          <a:latin typeface="Calibri"/>
                          <a:cs typeface="Calibri"/>
                        </a:rPr>
                        <a:t>of</a:t>
                      </a:r>
                      <a:r>
                        <a:rPr sz="1800" b="1" spc="-25" dirty="0">
                          <a:solidFill>
                            <a:srgbClr val="391F50"/>
                          </a:solidFill>
                          <a:latin typeface="Calibri"/>
                          <a:cs typeface="Calibri"/>
                        </a:rPr>
                        <a:t> </a:t>
                      </a:r>
                      <a:r>
                        <a:rPr sz="1800" b="1" spc="-10" dirty="0">
                          <a:solidFill>
                            <a:srgbClr val="391F50"/>
                          </a:solidFill>
                          <a:latin typeface="Calibri"/>
                          <a:cs typeface="Calibri"/>
                        </a:rPr>
                        <a:t>competitiveness </a:t>
                      </a:r>
                      <a:r>
                        <a:rPr sz="1800" b="1" dirty="0">
                          <a:solidFill>
                            <a:srgbClr val="391F50"/>
                          </a:solidFill>
                          <a:latin typeface="Calibri"/>
                          <a:cs typeface="Calibri"/>
                        </a:rPr>
                        <a:t>within</a:t>
                      </a:r>
                      <a:r>
                        <a:rPr sz="1800" b="1" spc="-25" dirty="0">
                          <a:solidFill>
                            <a:srgbClr val="391F50"/>
                          </a:solidFill>
                          <a:latin typeface="Calibri"/>
                          <a:cs typeface="Calibri"/>
                        </a:rPr>
                        <a:t> </a:t>
                      </a:r>
                      <a:r>
                        <a:rPr sz="1800" b="1" dirty="0">
                          <a:solidFill>
                            <a:srgbClr val="391F50"/>
                          </a:solidFill>
                          <a:latin typeface="Calibri"/>
                          <a:cs typeface="Calibri"/>
                        </a:rPr>
                        <a:t>the</a:t>
                      </a:r>
                      <a:r>
                        <a:rPr sz="1800" b="1" spc="-40" dirty="0">
                          <a:solidFill>
                            <a:srgbClr val="391F50"/>
                          </a:solidFill>
                          <a:latin typeface="Calibri"/>
                          <a:cs typeface="Calibri"/>
                        </a:rPr>
                        <a:t> </a:t>
                      </a:r>
                      <a:r>
                        <a:rPr sz="1800" b="1" dirty="0">
                          <a:solidFill>
                            <a:srgbClr val="391F50"/>
                          </a:solidFill>
                          <a:latin typeface="Calibri"/>
                          <a:cs typeface="Calibri"/>
                        </a:rPr>
                        <a:t>school</a:t>
                      </a:r>
                      <a:r>
                        <a:rPr sz="1800" b="1" spc="-40" dirty="0">
                          <a:solidFill>
                            <a:srgbClr val="391F50"/>
                          </a:solidFill>
                          <a:latin typeface="Calibri"/>
                          <a:cs typeface="Calibri"/>
                        </a:rPr>
                        <a:t> </a:t>
                      </a:r>
                      <a:r>
                        <a:rPr sz="1800" b="1" spc="-10" dirty="0">
                          <a:solidFill>
                            <a:srgbClr val="391F50"/>
                          </a:solidFill>
                          <a:latin typeface="Calibri"/>
                          <a:cs typeface="Calibri"/>
                        </a:rPr>
                        <a:t>culture</a:t>
                      </a:r>
                      <a:endParaRPr sz="1800" b="1" dirty="0">
                        <a:latin typeface="Calibri"/>
                        <a:cs typeface="Calibri"/>
                      </a:endParaRPr>
                    </a:p>
                    <a:p>
                      <a:pPr marL="391160" indent="-342900">
                        <a:lnSpc>
                          <a:spcPct val="100000"/>
                        </a:lnSpc>
                        <a:spcBef>
                          <a:spcPts val="325"/>
                        </a:spcBef>
                        <a:buFont typeface="Symbol"/>
                        <a:buChar char=""/>
                        <a:tabLst>
                          <a:tab pos="391160" algn="l"/>
                        </a:tabLst>
                      </a:pPr>
                      <a:r>
                        <a:rPr sz="1800" b="1" dirty="0">
                          <a:solidFill>
                            <a:srgbClr val="391F50"/>
                          </a:solidFill>
                          <a:latin typeface="Calibri"/>
                          <a:cs typeface="Calibri"/>
                        </a:rPr>
                        <a:t>Poor</a:t>
                      </a:r>
                      <a:r>
                        <a:rPr sz="1800" b="1" spc="-45" dirty="0">
                          <a:solidFill>
                            <a:srgbClr val="391F50"/>
                          </a:solidFill>
                          <a:latin typeface="Calibri"/>
                          <a:cs typeface="Calibri"/>
                        </a:rPr>
                        <a:t> </a:t>
                      </a:r>
                      <a:r>
                        <a:rPr sz="1800" b="1" spc="-10" dirty="0">
                          <a:solidFill>
                            <a:srgbClr val="391F50"/>
                          </a:solidFill>
                          <a:latin typeface="Calibri"/>
                          <a:cs typeface="Calibri"/>
                        </a:rPr>
                        <a:t>pastoral</a:t>
                      </a:r>
                      <a:r>
                        <a:rPr sz="1800" b="1" spc="-45" dirty="0">
                          <a:solidFill>
                            <a:srgbClr val="391F50"/>
                          </a:solidFill>
                          <a:latin typeface="Calibri"/>
                          <a:cs typeface="Calibri"/>
                        </a:rPr>
                        <a:t> </a:t>
                      </a:r>
                      <a:r>
                        <a:rPr sz="1800" b="1" dirty="0">
                          <a:solidFill>
                            <a:srgbClr val="391F50"/>
                          </a:solidFill>
                          <a:latin typeface="Calibri"/>
                          <a:cs typeface="Calibri"/>
                        </a:rPr>
                        <a:t>care</a:t>
                      </a:r>
                      <a:r>
                        <a:rPr sz="1800" b="1" spc="-35" dirty="0">
                          <a:solidFill>
                            <a:srgbClr val="391F50"/>
                          </a:solidFill>
                          <a:latin typeface="Calibri"/>
                          <a:cs typeface="Calibri"/>
                        </a:rPr>
                        <a:t> </a:t>
                      </a:r>
                      <a:r>
                        <a:rPr sz="1800" b="1" spc="-10" dirty="0">
                          <a:solidFill>
                            <a:srgbClr val="391F50"/>
                          </a:solidFill>
                          <a:latin typeface="Calibri"/>
                          <a:cs typeface="Calibri"/>
                        </a:rPr>
                        <a:t>systems</a:t>
                      </a:r>
                      <a:endParaRPr sz="1800" b="1" dirty="0">
                        <a:latin typeface="Calibri"/>
                        <a:cs typeface="Calibri"/>
                      </a:endParaRPr>
                    </a:p>
                    <a:p>
                      <a:pPr marL="391160" marR="610870" indent="-343535">
                        <a:lnSpc>
                          <a:spcPts val="2490"/>
                        </a:lnSpc>
                        <a:spcBef>
                          <a:spcPts val="135"/>
                        </a:spcBef>
                        <a:buFont typeface="Symbol"/>
                        <a:buChar char=""/>
                        <a:tabLst>
                          <a:tab pos="391160" algn="l"/>
                        </a:tabLst>
                      </a:pPr>
                      <a:r>
                        <a:rPr sz="1800" b="1" dirty="0">
                          <a:solidFill>
                            <a:srgbClr val="391F50"/>
                          </a:solidFill>
                          <a:latin typeface="Calibri"/>
                          <a:cs typeface="Calibri"/>
                        </a:rPr>
                        <a:t>Lack</a:t>
                      </a:r>
                      <a:r>
                        <a:rPr sz="1800" b="1" spc="-45" dirty="0">
                          <a:solidFill>
                            <a:srgbClr val="391F50"/>
                          </a:solidFill>
                          <a:latin typeface="Calibri"/>
                          <a:cs typeface="Calibri"/>
                        </a:rPr>
                        <a:t> </a:t>
                      </a:r>
                      <a:r>
                        <a:rPr sz="1800" b="1" dirty="0">
                          <a:solidFill>
                            <a:srgbClr val="391F50"/>
                          </a:solidFill>
                          <a:latin typeface="Calibri"/>
                          <a:cs typeface="Calibri"/>
                        </a:rPr>
                        <a:t>of</a:t>
                      </a:r>
                      <a:r>
                        <a:rPr sz="1800" b="1" spc="-50" dirty="0">
                          <a:solidFill>
                            <a:srgbClr val="391F50"/>
                          </a:solidFill>
                          <a:latin typeface="Calibri"/>
                          <a:cs typeface="Calibri"/>
                        </a:rPr>
                        <a:t> </a:t>
                      </a:r>
                      <a:r>
                        <a:rPr sz="1800" b="1" spc="-10" dirty="0">
                          <a:solidFill>
                            <a:srgbClr val="391F50"/>
                          </a:solidFill>
                          <a:latin typeface="Calibri"/>
                          <a:cs typeface="Calibri"/>
                        </a:rPr>
                        <a:t>differentiation</a:t>
                      </a:r>
                      <a:r>
                        <a:rPr sz="1800" b="1" spc="-30" dirty="0">
                          <a:solidFill>
                            <a:srgbClr val="391F50"/>
                          </a:solidFill>
                          <a:latin typeface="Calibri"/>
                          <a:cs typeface="Calibri"/>
                        </a:rPr>
                        <a:t> </a:t>
                      </a:r>
                      <a:r>
                        <a:rPr sz="1800" b="1" spc="-25" dirty="0">
                          <a:solidFill>
                            <a:srgbClr val="391F50"/>
                          </a:solidFill>
                          <a:latin typeface="Calibri"/>
                          <a:cs typeface="Calibri"/>
                        </a:rPr>
                        <a:t>in </a:t>
                      </a:r>
                      <a:r>
                        <a:rPr sz="1800" b="1" spc="-10" dirty="0">
                          <a:solidFill>
                            <a:srgbClr val="391F50"/>
                          </a:solidFill>
                          <a:latin typeface="Calibri"/>
                          <a:cs typeface="Calibri"/>
                        </a:rPr>
                        <a:t>lessons</a:t>
                      </a:r>
                      <a:endParaRPr sz="1800" b="1" dirty="0">
                        <a:latin typeface="Calibri"/>
                        <a:cs typeface="Calibri"/>
                      </a:endParaRPr>
                    </a:p>
                    <a:p>
                      <a:pPr marL="391160" indent="-342900">
                        <a:lnSpc>
                          <a:spcPct val="100000"/>
                        </a:lnSpc>
                        <a:spcBef>
                          <a:spcPts val="180"/>
                        </a:spcBef>
                        <a:buFont typeface="Symbol"/>
                        <a:buChar char=""/>
                        <a:tabLst>
                          <a:tab pos="391160" algn="l"/>
                        </a:tabLst>
                      </a:pPr>
                      <a:r>
                        <a:rPr sz="1800" b="1" dirty="0">
                          <a:solidFill>
                            <a:srgbClr val="391F50"/>
                          </a:solidFill>
                          <a:latin typeface="Calibri"/>
                          <a:cs typeface="Calibri"/>
                        </a:rPr>
                        <a:t>Academic</a:t>
                      </a:r>
                      <a:r>
                        <a:rPr sz="1800" b="1" spc="-65" dirty="0">
                          <a:solidFill>
                            <a:srgbClr val="391F50"/>
                          </a:solidFill>
                          <a:latin typeface="Calibri"/>
                          <a:cs typeface="Calibri"/>
                        </a:rPr>
                        <a:t> </a:t>
                      </a:r>
                      <a:r>
                        <a:rPr sz="1800" b="1" spc="-10" dirty="0">
                          <a:solidFill>
                            <a:srgbClr val="391F50"/>
                          </a:solidFill>
                          <a:latin typeface="Calibri"/>
                          <a:cs typeface="Calibri"/>
                        </a:rPr>
                        <a:t>/exam</a:t>
                      </a:r>
                      <a:r>
                        <a:rPr sz="1800" b="1" spc="-65" dirty="0">
                          <a:solidFill>
                            <a:srgbClr val="391F50"/>
                          </a:solidFill>
                          <a:latin typeface="Calibri"/>
                          <a:cs typeface="Calibri"/>
                        </a:rPr>
                        <a:t> </a:t>
                      </a:r>
                      <a:r>
                        <a:rPr sz="1800" b="1" spc="-10" dirty="0">
                          <a:solidFill>
                            <a:srgbClr val="391F50"/>
                          </a:solidFill>
                          <a:latin typeface="Calibri"/>
                          <a:cs typeface="Calibri"/>
                        </a:rPr>
                        <a:t>pressures</a:t>
                      </a:r>
                      <a:endParaRPr sz="1800" b="1" dirty="0">
                        <a:latin typeface="Calibri"/>
                        <a:cs typeface="Calibri"/>
                      </a:endParaRPr>
                    </a:p>
                    <a:p>
                      <a:pPr marL="391160" marR="1087755" indent="-343535">
                        <a:lnSpc>
                          <a:spcPct val="114999"/>
                        </a:lnSpc>
                        <a:buFont typeface="Symbol"/>
                        <a:buChar char=""/>
                        <a:tabLst>
                          <a:tab pos="391160" algn="l"/>
                        </a:tabLst>
                      </a:pPr>
                      <a:r>
                        <a:rPr sz="1800" b="1" dirty="0">
                          <a:solidFill>
                            <a:srgbClr val="391F50"/>
                          </a:solidFill>
                          <a:latin typeface="Calibri"/>
                          <a:cs typeface="Calibri"/>
                        </a:rPr>
                        <a:t>Lack</a:t>
                      </a:r>
                      <a:r>
                        <a:rPr sz="1800" b="1" spc="-25" dirty="0">
                          <a:solidFill>
                            <a:srgbClr val="391F50"/>
                          </a:solidFill>
                          <a:latin typeface="Calibri"/>
                          <a:cs typeface="Calibri"/>
                        </a:rPr>
                        <a:t> </a:t>
                      </a:r>
                      <a:r>
                        <a:rPr sz="1800" b="1" dirty="0">
                          <a:solidFill>
                            <a:srgbClr val="391F50"/>
                          </a:solidFill>
                          <a:latin typeface="Calibri"/>
                          <a:cs typeface="Calibri"/>
                        </a:rPr>
                        <a:t>of</a:t>
                      </a:r>
                      <a:r>
                        <a:rPr sz="1800" b="1" spc="-30" dirty="0">
                          <a:solidFill>
                            <a:srgbClr val="391F50"/>
                          </a:solidFill>
                          <a:latin typeface="Calibri"/>
                          <a:cs typeface="Calibri"/>
                        </a:rPr>
                        <a:t> </a:t>
                      </a:r>
                      <a:r>
                        <a:rPr sz="1800" b="1" dirty="0">
                          <a:solidFill>
                            <a:srgbClr val="391F50"/>
                          </a:solidFill>
                          <a:latin typeface="Calibri"/>
                          <a:cs typeface="Calibri"/>
                        </a:rPr>
                        <a:t>an</a:t>
                      </a:r>
                      <a:r>
                        <a:rPr sz="1800" b="1" spc="-15" dirty="0">
                          <a:solidFill>
                            <a:srgbClr val="391F50"/>
                          </a:solidFill>
                          <a:latin typeface="Calibri"/>
                          <a:cs typeface="Calibri"/>
                        </a:rPr>
                        <a:t> </a:t>
                      </a:r>
                      <a:r>
                        <a:rPr sz="1800" b="1" spc="-10" dirty="0">
                          <a:solidFill>
                            <a:srgbClr val="391F50"/>
                          </a:solidFill>
                          <a:latin typeface="Calibri"/>
                          <a:cs typeface="Calibri"/>
                        </a:rPr>
                        <a:t>inclusive community</a:t>
                      </a:r>
                      <a:r>
                        <a:rPr sz="1800" b="1" spc="-20" dirty="0">
                          <a:solidFill>
                            <a:srgbClr val="391F50"/>
                          </a:solidFill>
                          <a:latin typeface="Calibri"/>
                          <a:cs typeface="Calibri"/>
                        </a:rPr>
                        <a:t> </a:t>
                      </a:r>
                      <a:r>
                        <a:rPr sz="1800" b="1" spc="-10" dirty="0">
                          <a:solidFill>
                            <a:srgbClr val="391F50"/>
                          </a:solidFill>
                          <a:latin typeface="Calibri"/>
                          <a:cs typeface="Calibri"/>
                        </a:rPr>
                        <a:t>feeling</a:t>
                      </a:r>
                      <a:endParaRPr sz="1800" b="1" dirty="0">
                        <a:latin typeface="Calibri"/>
                        <a:cs typeface="Calibri"/>
                      </a:endParaRPr>
                    </a:p>
                  </a:txBody>
                  <a:tcPr marL="0" marR="0" marT="76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5D4E4"/>
                    </a:solidFill>
                  </a:tcPr>
                </a:tc>
                <a:extLst>
                  <a:ext uri="{0D108BD9-81ED-4DB2-BD59-A6C34878D82A}">
                    <a16:rowId xmlns:a16="http://schemas.microsoft.com/office/drawing/2014/main" val="10001"/>
                  </a:ext>
                </a:extLst>
              </a:tr>
            </a:tbl>
          </a:graphicData>
        </a:graphic>
      </p:graphicFrame>
      <p:sp>
        <p:nvSpPr>
          <p:cNvPr id="4" name="object 4"/>
          <p:cNvSpPr txBox="1"/>
          <p:nvPr/>
        </p:nvSpPr>
        <p:spPr>
          <a:xfrm>
            <a:off x="8383651" y="6222898"/>
            <a:ext cx="3567429" cy="574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600" b="1" i="0" u="none" strike="noStrike" kern="0" cap="none" spc="-10" normalizeH="0" baseline="0" noProof="0" dirty="0">
                <a:ln>
                  <a:noFill/>
                </a:ln>
                <a:solidFill>
                  <a:srgbClr val="FFFFFF"/>
                </a:solidFill>
                <a:effectLst/>
                <a:uLnTx/>
                <a:uFillTx/>
                <a:latin typeface="Calibri"/>
                <a:cs typeface="Calibri"/>
              </a:rPr>
              <a:t>Protective</a:t>
            </a:r>
            <a:r>
              <a:rPr kumimoji="0" sz="3600" b="1" i="0" u="none" strike="noStrike" kern="0" cap="none" spc="-170" normalizeH="0" baseline="0" noProof="0" dirty="0">
                <a:ln>
                  <a:noFill/>
                </a:ln>
                <a:solidFill>
                  <a:srgbClr val="FFFFFF"/>
                </a:solidFill>
                <a:effectLst/>
                <a:uLnTx/>
                <a:uFillTx/>
                <a:latin typeface="Calibri"/>
                <a:cs typeface="Calibri"/>
              </a:rPr>
              <a:t> </a:t>
            </a:r>
            <a:r>
              <a:rPr kumimoji="0" sz="3600" b="1" i="0" u="none" strike="noStrike" kern="0" cap="none" spc="-10" normalizeH="0" baseline="0" noProof="0" dirty="0">
                <a:ln>
                  <a:noFill/>
                </a:ln>
                <a:solidFill>
                  <a:srgbClr val="FFFFFF"/>
                </a:solidFill>
                <a:effectLst/>
                <a:uLnTx/>
                <a:uFillTx/>
                <a:latin typeface="Calibri"/>
                <a:cs typeface="Calibri"/>
              </a:rPr>
              <a:t>factors?</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49249" rIns="0" bIns="0" rtlCol="0">
            <a:spAutoFit/>
          </a:bodyPr>
          <a:lstStyle/>
          <a:p>
            <a:pPr marL="361950">
              <a:lnSpc>
                <a:spcPct val="100000"/>
              </a:lnSpc>
              <a:spcBef>
                <a:spcPts val="95"/>
              </a:spcBef>
            </a:pPr>
            <a:r>
              <a:rPr spc="-10" dirty="0"/>
              <a:t>Resilience</a:t>
            </a:r>
          </a:p>
        </p:txBody>
      </p:sp>
      <p:sp>
        <p:nvSpPr>
          <p:cNvPr id="3" name="object 3"/>
          <p:cNvSpPr txBox="1"/>
          <p:nvPr/>
        </p:nvSpPr>
        <p:spPr>
          <a:xfrm>
            <a:off x="2513457" y="2692146"/>
            <a:ext cx="7161530" cy="1167130"/>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Calibri"/>
                <a:cs typeface="Calibri"/>
              </a:rPr>
              <a:t>The</a:t>
            </a:r>
            <a:r>
              <a:rPr kumimoji="0" sz="2400" b="1" i="0" u="none" strike="noStrike" kern="0" cap="none" spc="-7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balance</a:t>
            </a:r>
            <a:r>
              <a:rPr kumimoji="0" sz="2400" b="1" i="0" u="none" strike="noStrike" kern="0" cap="none" spc="-6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between</a:t>
            </a:r>
            <a:r>
              <a:rPr kumimoji="0" sz="2400" b="1" i="0" u="none" strike="noStrike" kern="0" cap="none" spc="-6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Risk</a:t>
            </a:r>
            <a:r>
              <a:rPr kumimoji="0" sz="2400" b="1" i="0" u="none" strike="noStrike" kern="0" cap="none" spc="-80"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factors</a:t>
            </a:r>
            <a:r>
              <a:rPr kumimoji="0" sz="2400" b="1" i="0" u="none" strike="noStrike" kern="0" cap="none" spc="-7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and</a:t>
            </a:r>
            <a:r>
              <a:rPr kumimoji="0" sz="2400" b="1" i="0" u="none" strike="noStrike" kern="0" cap="none" spc="-6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Protective</a:t>
            </a:r>
            <a:r>
              <a:rPr kumimoji="0" sz="2400" b="1" i="0" u="none" strike="noStrike" kern="0" cap="none" spc="-80"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factors.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95"/>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270" marR="0" lvl="0" indent="0" algn="ctr" defTabSz="914400" eaLnBrk="1" fontAlgn="auto" latinLnBrk="0" hangingPunct="1">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Calibri"/>
                <a:cs typeface="Calibri"/>
              </a:rPr>
              <a:t>Fewer</a:t>
            </a:r>
            <a:r>
              <a:rPr kumimoji="0" sz="2400" b="1" i="0" u="none" strike="noStrike" kern="0" cap="none" spc="-60"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protective</a:t>
            </a:r>
            <a:r>
              <a:rPr kumimoji="0" sz="2400" b="1" i="0" u="none" strike="noStrike" kern="0" cap="none" spc="-6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factors</a:t>
            </a:r>
            <a:r>
              <a:rPr kumimoji="0" sz="2400" b="1" i="0" u="none" strike="noStrike" kern="0" cap="none" spc="-7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a:t>
            </a:r>
            <a:r>
              <a:rPr kumimoji="0" sz="2400" b="1" i="0" u="none" strike="noStrike" kern="0" cap="none" spc="-55"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more</a:t>
            </a:r>
            <a:r>
              <a:rPr kumimoji="0" sz="2400" b="1" i="0" u="none" strike="noStrike" kern="0" cap="none" spc="-7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vulnerable</a:t>
            </a:r>
            <a:r>
              <a:rPr kumimoji="0" sz="2400" b="1" i="0" u="none" strike="noStrike" kern="0" cap="none" spc="-60" normalizeH="0" baseline="0" noProof="0" dirty="0">
                <a:ln>
                  <a:noFill/>
                </a:ln>
                <a:solidFill>
                  <a:srgbClr val="FFFFFF"/>
                </a:solidFill>
                <a:effectLst/>
                <a:uLnTx/>
                <a:uFillTx/>
                <a:latin typeface="Calibri"/>
                <a:cs typeface="Calibri"/>
              </a:rPr>
              <a:t> </a:t>
            </a:r>
            <a:r>
              <a:rPr kumimoji="0" sz="2400" b="1" i="0" u="none" strike="noStrike" kern="0" cap="none" spc="0" normalizeH="0" baseline="0" noProof="0" dirty="0">
                <a:ln>
                  <a:noFill/>
                </a:ln>
                <a:solidFill>
                  <a:srgbClr val="FFFFFF"/>
                </a:solidFill>
                <a:effectLst/>
                <a:uLnTx/>
                <a:uFillTx/>
                <a:latin typeface="Calibri"/>
                <a:cs typeface="Calibri"/>
              </a:rPr>
              <a:t>to</a:t>
            </a:r>
            <a:r>
              <a:rPr kumimoji="0" sz="2400" b="1" i="0" u="none" strike="noStrike" kern="0" cap="none" spc="-55" normalizeH="0" baseline="0" noProof="0" dirty="0">
                <a:ln>
                  <a:noFill/>
                </a:ln>
                <a:solidFill>
                  <a:srgbClr val="FFFFFF"/>
                </a:solidFill>
                <a:effectLst/>
                <a:uLnTx/>
                <a:uFillTx/>
                <a:latin typeface="Calibri"/>
                <a:cs typeface="Calibri"/>
              </a:rPr>
              <a:t> </a:t>
            </a:r>
            <a:r>
              <a:rPr kumimoji="0" sz="2400" b="1" i="0" u="none" strike="noStrike" kern="0" cap="none" spc="-10" normalizeH="0" baseline="0" noProof="0" dirty="0">
                <a:ln>
                  <a:noFill/>
                </a:ln>
                <a:solidFill>
                  <a:srgbClr val="FFFFFF"/>
                </a:solidFill>
                <a:effectLst/>
                <a:uLnTx/>
                <a:uFillTx/>
                <a:latin typeface="Calibri"/>
                <a:cs typeface="Calibri"/>
              </a:rPr>
              <a:t>EBSA.</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5" name="object 5"/>
            <p:cNvPicPr/>
            <p:nvPr/>
          </p:nvPicPr>
          <p:blipFill>
            <a:blip r:embed="rId3" cstate="print"/>
            <a:stretch>
              <a:fillRect/>
            </a:stretch>
          </p:blipFill>
          <p:spPr>
            <a:xfrm>
              <a:off x="8607297" y="681812"/>
              <a:ext cx="1639316" cy="771448"/>
            </a:xfrm>
            <a:prstGeom prst="rect">
              <a:avLst/>
            </a:prstGeom>
          </p:spPr>
        </p:pic>
      </p:grpSp>
      <p:grpSp>
        <p:nvGrpSpPr>
          <p:cNvPr id="10" name="object 10"/>
          <p:cNvGrpSpPr/>
          <p:nvPr/>
        </p:nvGrpSpPr>
        <p:grpSpPr>
          <a:xfrm>
            <a:off x="835940" y="3594100"/>
            <a:ext cx="2778760" cy="2654300"/>
            <a:chOff x="916508" y="3280409"/>
            <a:chExt cx="2778760" cy="2654300"/>
          </a:xfrm>
        </p:grpSpPr>
        <p:sp>
          <p:nvSpPr>
            <p:cNvPr id="11" name="object 11"/>
            <p:cNvSpPr/>
            <p:nvPr/>
          </p:nvSpPr>
          <p:spPr>
            <a:xfrm>
              <a:off x="935558" y="3299459"/>
              <a:ext cx="2740660" cy="2616200"/>
            </a:xfrm>
            <a:custGeom>
              <a:avLst/>
              <a:gdLst/>
              <a:ahLst/>
              <a:cxnLst/>
              <a:rect l="l" t="t" r="r" b="b"/>
              <a:pathLst>
                <a:path w="2740660" h="2616200">
                  <a:moveTo>
                    <a:pt x="1370126" y="0"/>
                  </a:moveTo>
                  <a:lnTo>
                    <a:pt x="1320986" y="825"/>
                  </a:lnTo>
                  <a:lnTo>
                    <a:pt x="1272282" y="3284"/>
                  </a:lnTo>
                  <a:lnTo>
                    <a:pt x="1224041" y="7347"/>
                  </a:lnTo>
                  <a:lnTo>
                    <a:pt x="1176293" y="12988"/>
                  </a:lnTo>
                  <a:lnTo>
                    <a:pt x="1129067" y="20179"/>
                  </a:lnTo>
                  <a:lnTo>
                    <a:pt x="1082392" y="28892"/>
                  </a:lnTo>
                  <a:lnTo>
                    <a:pt x="1036298" y="39100"/>
                  </a:lnTo>
                  <a:lnTo>
                    <a:pt x="990812" y="50774"/>
                  </a:lnTo>
                  <a:lnTo>
                    <a:pt x="945964" y="63888"/>
                  </a:lnTo>
                  <a:lnTo>
                    <a:pt x="901783" y="78413"/>
                  </a:lnTo>
                  <a:lnTo>
                    <a:pt x="858298" y="94321"/>
                  </a:lnTo>
                  <a:lnTo>
                    <a:pt x="815538" y="111586"/>
                  </a:lnTo>
                  <a:lnTo>
                    <a:pt x="773532" y="130180"/>
                  </a:lnTo>
                  <a:lnTo>
                    <a:pt x="732309" y="150074"/>
                  </a:lnTo>
                  <a:lnTo>
                    <a:pt x="691897" y="171242"/>
                  </a:lnTo>
                  <a:lnTo>
                    <a:pt x="652327" y="193655"/>
                  </a:lnTo>
                  <a:lnTo>
                    <a:pt x="613626" y="217285"/>
                  </a:lnTo>
                  <a:lnTo>
                    <a:pt x="575824" y="242106"/>
                  </a:lnTo>
                  <a:lnTo>
                    <a:pt x="538951" y="268090"/>
                  </a:lnTo>
                  <a:lnTo>
                    <a:pt x="503034" y="295208"/>
                  </a:lnTo>
                  <a:lnTo>
                    <a:pt x="468102" y="323433"/>
                  </a:lnTo>
                  <a:lnTo>
                    <a:pt x="434186" y="352738"/>
                  </a:lnTo>
                  <a:lnTo>
                    <a:pt x="401313" y="383095"/>
                  </a:lnTo>
                  <a:lnTo>
                    <a:pt x="369513" y="414476"/>
                  </a:lnTo>
                  <a:lnTo>
                    <a:pt x="338815" y="446853"/>
                  </a:lnTo>
                  <a:lnTo>
                    <a:pt x="309248" y="480200"/>
                  </a:lnTo>
                  <a:lnTo>
                    <a:pt x="280840" y="514487"/>
                  </a:lnTo>
                  <a:lnTo>
                    <a:pt x="253621" y="549688"/>
                  </a:lnTo>
                  <a:lnTo>
                    <a:pt x="227620" y="585774"/>
                  </a:lnTo>
                  <a:lnTo>
                    <a:pt x="202866" y="622719"/>
                  </a:lnTo>
                  <a:lnTo>
                    <a:pt x="179387" y="660495"/>
                  </a:lnTo>
                  <a:lnTo>
                    <a:pt x="157213" y="699073"/>
                  </a:lnTo>
                  <a:lnTo>
                    <a:pt x="136372" y="738426"/>
                  </a:lnTo>
                  <a:lnTo>
                    <a:pt x="116894" y="778527"/>
                  </a:lnTo>
                  <a:lnTo>
                    <a:pt x="98808" y="819348"/>
                  </a:lnTo>
                  <a:lnTo>
                    <a:pt x="82143" y="860861"/>
                  </a:lnTo>
                  <a:lnTo>
                    <a:pt x="66927" y="903038"/>
                  </a:lnTo>
                  <a:lnTo>
                    <a:pt x="53190" y="945852"/>
                  </a:lnTo>
                  <a:lnTo>
                    <a:pt x="40960" y="989276"/>
                  </a:lnTo>
                  <a:lnTo>
                    <a:pt x="30267" y="1033281"/>
                  </a:lnTo>
                  <a:lnTo>
                    <a:pt x="21139" y="1077840"/>
                  </a:lnTo>
                  <a:lnTo>
                    <a:pt x="13606" y="1122924"/>
                  </a:lnTo>
                  <a:lnTo>
                    <a:pt x="7697" y="1168508"/>
                  </a:lnTo>
                  <a:lnTo>
                    <a:pt x="3440" y="1214562"/>
                  </a:lnTo>
                  <a:lnTo>
                    <a:pt x="864" y="1261060"/>
                  </a:lnTo>
                  <a:lnTo>
                    <a:pt x="0" y="1307972"/>
                  </a:lnTo>
                  <a:lnTo>
                    <a:pt x="864" y="1354885"/>
                  </a:lnTo>
                  <a:lnTo>
                    <a:pt x="3440" y="1401383"/>
                  </a:lnTo>
                  <a:lnTo>
                    <a:pt x="7697" y="1447437"/>
                  </a:lnTo>
                  <a:lnTo>
                    <a:pt x="13606" y="1493019"/>
                  </a:lnTo>
                  <a:lnTo>
                    <a:pt x="21139" y="1538104"/>
                  </a:lnTo>
                  <a:lnTo>
                    <a:pt x="30267" y="1582662"/>
                  </a:lnTo>
                  <a:lnTo>
                    <a:pt x="40960" y="1626666"/>
                  </a:lnTo>
                  <a:lnTo>
                    <a:pt x="53190" y="1670088"/>
                  </a:lnTo>
                  <a:lnTo>
                    <a:pt x="66927" y="1712902"/>
                  </a:lnTo>
                  <a:lnTo>
                    <a:pt x="82143" y="1755078"/>
                  </a:lnTo>
                  <a:lnTo>
                    <a:pt x="98808" y="1796590"/>
                  </a:lnTo>
                  <a:lnTo>
                    <a:pt x="116894" y="1837409"/>
                  </a:lnTo>
                  <a:lnTo>
                    <a:pt x="136372" y="1877509"/>
                  </a:lnTo>
                  <a:lnTo>
                    <a:pt x="157213" y="1916861"/>
                  </a:lnTo>
                  <a:lnTo>
                    <a:pt x="179387" y="1955438"/>
                  </a:lnTo>
                  <a:lnTo>
                    <a:pt x="202866" y="1993211"/>
                  </a:lnTo>
                  <a:lnTo>
                    <a:pt x="227620" y="2030155"/>
                  </a:lnTo>
                  <a:lnTo>
                    <a:pt x="253621" y="2066240"/>
                  </a:lnTo>
                  <a:lnTo>
                    <a:pt x="280840" y="2101439"/>
                  </a:lnTo>
                  <a:lnTo>
                    <a:pt x="309248" y="2135725"/>
                  </a:lnTo>
                  <a:lnTo>
                    <a:pt x="338815" y="2169070"/>
                  </a:lnTo>
                  <a:lnTo>
                    <a:pt x="369513" y="2201445"/>
                  </a:lnTo>
                  <a:lnTo>
                    <a:pt x="401313" y="2232825"/>
                  </a:lnTo>
                  <a:lnTo>
                    <a:pt x="434186" y="2263180"/>
                  </a:lnTo>
                  <a:lnTo>
                    <a:pt x="468102" y="2292483"/>
                  </a:lnTo>
                  <a:lnTo>
                    <a:pt x="503034" y="2320707"/>
                  </a:lnTo>
                  <a:lnTo>
                    <a:pt x="538951" y="2347823"/>
                  </a:lnTo>
                  <a:lnTo>
                    <a:pt x="575824" y="2373805"/>
                  </a:lnTo>
                  <a:lnTo>
                    <a:pt x="613626" y="2398625"/>
                  </a:lnTo>
                  <a:lnTo>
                    <a:pt x="652327" y="2422254"/>
                  </a:lnTo>
                  <a:lnTo>
                    <a:pt x="691897" y="2444665"/>
                  </a:lnTo>
                  <a:lnTo>
                    <a:pt x="732309" y="2465831"/>
                  </a:lnTo>
                  <a:lnTo>
                    <a:pt x="773532" y="2485724"/>
                  </a:lnTo>
                  <a:lnTo>
                    <a:pt x="815538" y="2504316"/>
                  </a:lnTo>
                  <a:lnTo>
                    <a:pt x="858298" y="2521580"/>
                  </a:lnTo>
                  <a:lnTo>
                    <a:pt x="901783" y="2537488"/>
                  </a:lnTo>
                  <a:lnTo>
                    <a:pt x="945964" y="2552012"/>
                  </a:lnTo>
                  <a:lnTo>
                    <a:pt x="990812" y="2565124"/>
                  </a:lnTo>
                  <a:lnTo>
                    <a:pt x="1036298" y="2576798"/>
                  </a:lnTo>
                  <a:lnTo>
                    <a:pt x="1082392" y="2587004"/>
                  </a:lnTo>
                  <a:lnTo>
                    <a:pt x="1129067" y="2595717"/>
                  </a:lnTo>
                  <a:lnTo>
                    <a:pt x="1176293" y="2602907"/>
                  </a:lnTo>
                  <a:lnTo>
                    <a:pt x="1224041" y="2608548"/>
                  </a:lnTo>
                  <a:lnTo>
                    <a:pt x="1272282" y="2612611"/>
                  </a:lnTo>
                  <a:lnTo>
                    <a:pt x="1320986" y="2615069"/>
                  </a:lnTo>
                  <a:lnTo>
                    <a:pt x="1370126" y="2615895"/>
                  </a:lnTo>
                  <a:lnTo>
                    <a:pt x="1419266" y="2615069"/>
                  </a:lnTo>
                  <a:lnTo>
                    <a:pt x="1467971" y="2612611"/>
                  </a:lnTo>
                  <a:lnTo>
                    <a:pt x="1516211" y="2608548"/>
                  </a:lnTo>
                  <a:lnTo>
                    <a:pt x="1563959" y="2602907"/>
                  </a:lnTo>
                  <a:lnTo>
                    <a:pt x="1611184" y="2595717"/>
                  </a:lnTo>
                  <a:lnTo>
                    <a:pt x="1657858" y="2587004"/>
                  </a:lnTo>
                  <a:lnTo>
                    <a:pt x="1703952" y="2576798"/>
                  </a:lnTo>
                  <a:lnTo>
                    <a:pt x="1749437" y="2565124"/>
                  </a:lnTo>
                  <a:lnTo>
                    <a:pt x="1794284" y="2552012"/>
                  </a:lnTo>
                  <a:lnTo>
                    <a:pt x="1838464" y="2537488"/>
                  </a:lnTo>
                  <a:lnTo>
                    <a:pt x="1881947" y="2521580"/>
                  </a:lnTo>
                  <a:lnTo>
                    <a:pt x="1924706" y="2504316"/>
                  </a:lnTo>
                  <a:lnTo>
                    <a:pt x="1966711" y="2485724"/>
                  </a:lnTo>
                  <a:lnTo>
                    <a:pt x="2007933" y="2465831"/>
                  </a:lnTo>
                  <a:lnTo>
                    <a:pt x="2048343" y="2444665"/>
                  </a:lnTo>
                  <a:lnTo>
                    <a:pt x="2087912" y="2422254"/>
                  </a:lnTo>
                  <a:lnTo>
                    <a:pt x="2126611" y="2398625"/>
                  </a:lnTo>
                  <a:lnTo>
                    <a:pt x="2164411" y="2373805"/>
                  </a:lnTo>
                  <a:lnTo>
                    <a:pt x="2201283" y="2347823"/>
                  </a:lnTo>
                  <a:lnTo>
                    <a:pt x="2237199" y="2320707"/>
                  </a:lnTo>
                  <a:lnTo>
                    <a:pt x="2272128" y="2292483"/>
                  </a:lnTo>
                  <a:lnTo>
                    <a:pt x="2306043" y="2263180"/>
                  </a:lnTo>
                  <a:lnTo>
                    <a:pt x="2338914" y="2232825"/>
                  </a:lnTo>
                  <a:lnTo>
                    <a:pt x="2370712" y="2201445"/>
                  </a:lnTo>
                  <a:lnTo>
                    <a:pt x="2401409" y="2169070"/>
                  </a:lnTo>
                  <a:lnTo>
                    <a:pt x="2430974" y="2135725"/>
                  </a:lnTo>
                  <a:lnTo>
                    <a:pt x="2459380" y="2101439"/>
                  </a:lnTo>
                  <a:lnTo>
                    <a:pt x="2486598" y="2066240"/>
                  </a:lnTo>
                  <a:lnTo>
                    <a:pt x="2512597" y="2030155"/>
                  </a:lnTo>
                  <a:lnTo>
                    <a:pt x="2537350" y="1993211"/>
                  </a:lnTo>
                  <a:lnTo>
                    <a:pt x="2560828" y="1955438"/>
                  </a:lnTo>
                  <a:lnTo>
                    <a:pt x="2583000" y="1916861"/>
                  </a:lnTo>
                  <a:lnTo>
                    <a:pt x="2603839" y="1877509"/>
                  </a:lnTo>
                  <a:lnTo>
                    <a:pt x="2623316" y="1837409"/>
                  </a:lnTo>
                  <a:lnTo>
                    <a:pt x="2641401" y="1796590"/>
                  </a:lnTo>
                  <a:lnTo>
                    <a:pt x="2658065" y="1755078"/>
                  </a:lnTo>
                  <a:lnTo>
                    <a:pt x="2673280" y="1712902"/>
                  </a:lnTo>
                  <a:lnTo>
                    <a:pt x="2687016" y="1670088"/>
                  </a:lnTo>
                  <a:lnTo>
                    <a:pt x="2699245" y="1626666"/>
                  </a:lnTo>
                  <a:lnTo>
                    <a:pt x="2709937" y="1582662"/>
                  </a:lnTo>
                  <a:lnTo>
                    <a:pt x="2719064" y="1538104"/>
                  </a:lnTo>
                  <a:lnTo>
                    <a:pt x="2726597" y="1493019"/>
                  </a:lnTo>
                  <a:lnTo>
                    <a:pt x="2732506" y="1447437"/>
                  </a:lnTo>
                  <a:lnTo>
                    <a:pt x="2736762" y="1401383"/>
                  </a:lnTo>
                  <a:lnTo>
                    <a:pt x="2739337" y="1354885"/>
                  </a:lnTo>
                  <a:lnTo>
                    <a:pt x="2740202" y="1307972"/>
                  </a:lnTo>
                  <a:lnTo>
                    <a:pt x="2739337" y="1261060"/>
                  </a:lnTo>
                  <a:lnTo>
                    <a:pt x="2736762" y="1214562"/>
                  </a:lnTo>
                  <a:lnTo>
                    <a:pt x="2732506" y="1168508"/>
                  </a:lnTo>
                  <a:lnTo>
                    <a:pt x="2726597" y="1122924"/>
                  </a:lnTo>
                  <a:lnTo>
                    <a:pt x="2719064" y="1077840"/>
                  </a:lnTo>
                  <a:lnTo>
                    <a:pt x="2709937" y="1033281"/>
                  </a:lnTo>
                  <a:lnTo>
                    <a:pt x="2699245" y="989276"/>
                  </a:lnTo>
                  <a:lnTo>
                    <a:pt x="2687016" y="945852"/>
                  </a:lnTo>
                  <a:lnTo>
                    <a:pt x="2673280" y="903038"/>
                  </a:lnTo>
                  <a:lnTo>
                    <a:pt x="2658065" y="860861"/>
                  </a:lnTo>
                  <a:lnTo>
                    <a:pt x="2641401" y="819348"/>
                  </a:lnTo>
                  <a:lnTo>
                    <a:pt x="2623316" y="778527"/>
                  </a:lnTo>
                  <a:lnTo>
                    <a:pt x="2603839" y="738426"/>
                  </a:lnTo>
                  <a:lnTo>
                    <a:pt x="2583000" y="699073"/>
                  </a:lnTo>
                  <a:lnTo>
                    <a:pt x="2560828" y="660495"/>
                  </a:lnTo>
                  <a:lnTo>
                    <a:pt x="2537350" y="622719"/>
                  </a:lnTo>
                  <a:lnTo>
                    <a:pt x="2512597" y="585774"/>
                  </a:lnTo>
                  <a:lnTo>
                    <a:pt x="2486598" y="549688"/>
                  </a:lnTo>
                  <a:lnTo>
                    <a:pt x="2459380" y="514487"/>
                  </a:lnTo>
                  <a:lnTo>
                    <a:pt x="2430974" y="480200"/>
                  </a:lnTo>
                  <a:lnTo>
                    <a:pt x="2401409" y="446853"/>
                  </a:lnTo>
                  <a:lnTo>
                    <a:pt x="2370712" y="414476"/>
                  </a:lnTo>
                  <a:lnTo>
                    <a:pt x="2338914" y="383095"/>
                  </a:lnTo>
                  <a:lnTo>
                    <a:pt x="2306043" y="352738"/>
                  </a:lnTo>
                  <a:lnTo>
                    <a:pt x="2272128" y="323433"/>
                  </a:lnTo>
                  <a:lnTo>
                    <a:pt x="2237199" y="295208"/>
                  </a:lnTo>
                  <a:lnTo>
                    <a:pt x="2201283" y="268090"/>
                  </a:lnTo>
                  <a:lnTo>
                    <a:pt x="2164411" y="242106"/>
                  </a:lnTo>
                  <a:lnTo>
                    <a:pt x="2126611" y="217285"/>
                  </a:lnTo>
                  <a:lnTo>
                    <a:pt x="2087912" y="193655"/>
                  </a:lnTo>
                  <a:lnTo>
                    <a:pt x="2048343" y="171242"/>
                  </a:lnTo>
                  <a:lnTo>
                    <a:pt x="2007933" y="150074"/>
                  </a:lnTo>
                  <a:lnTo>
                    <a:pt x="1966711" y="130180"/>
                  </a:lnTo>
                  <a:lnTo>
                    <a:pt x="1924706" y="111586"/>
                  </a:lnTo>
                  <a:lnTo>
                    <a:pt x="1881947" y="94321"/>
                  </a:lnTo>
                  <a:lnTo>
                    <a:pt x="1838464" y="78413"/>
                  </a:lnTo>
                  <a:lnTo>
                    <a:pt x="1794284" y="63888"/>
                  </a:lnTo>
                  <a:lnTo>
                    <a:pt x="1749437" y="50774"/>
                  </a:lnTo>
                  <a:lnTo>
                    <a:pt x="1703952" y="39100"/>
                  </a:lnTo>
                  <a:lnTo>
                    <a:pt x="1657858" y="28892"/>
                  </a:lnTo>
                  <a:lnTo>
                    <a:pt x="1611184" y="20179"/>
                  </a:lnTo>
                  <a:lnTo>
                    <a:pt x="1563959" y="12988"/>
                  </a:lnTo>
                  <a:lnTo>
                    <a:pt x="1516211" y="7347"/>
                  </a:lnTo>
                  <a:lnTo>
                    <a:pt x="1467971" y="3284"/>
                  </a:lnTo>
                  <a:lnTo>
                    <a:pt x="1419266" y="825"/>
                  </a:lnTo>
                  <a:lnTo>
                    <a:pt x="137012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935558" y="3299459"/>
              <a:ext cx="2740660" cy="2616200"/>
            </a:xfrm>
            <a:custGeom>
              <a:avLst/>
              <a:gdLst/>
              <a:ahLst/>
              <a:cxnLst/>
              <a:rect l="l" t="t" r="r" b="b"/>
              <a:pathLst>
                <a:path w="2740660" h="2616200">
                  <a:moveTo>
                    <a:pt x="0" y="1307972"/>
                  </a:moveTo>
                  <a:lnTo>
                    <a:pt x="864" y="1261060"/>
                  </a:lnTo>
                  <a:lnTo>
                    <a:pt x="3440" y="1214562"/>
                  </a:lnTo>
                  <a:lnTo>
                    <a:pt x="7697" y="1168508"/>
                  </a:lnTo>
                  <a:lnTo>
                    <a:pt x="13606" y="1122924"/>
                  </a:lnTo>
                  <a:lnTo>
                    <a:pt x="21139" y="1077840"/>
                  </a:lnTo>
                  <a:lnTo>
                    <a:pt x="30267" y="1033281"/>
                  </a:lnTo>
                  <a:lnTo>
                    <a:pt x="40960" y="989276"/>
                  </a:lnTo>
                  <a:lnTo>
                    <a:pt x="53190" y="945852"/>
                  </a:lnTo>
                  <a:lnTo>
                    <a:pt x="66927" y="903038"/>
                  </a:lnTo>
                  <a:lnTo>
                    <a:pt x="82143" y="860861"/>
                  </a:lnTo>
                  <a:lnTo>
                    <a:pt x="98808" y="819348"/>
                  </a:lnTo>
                  <a:lnTo>
                    <a:pt x="116894" y="778527"/>
                  </a:lnTo>
                  <a:lnTo>
                    <a:pt x="136372" y="738426"/>
                  </a:lnTo>
                  <a:lnTo>
                    <a:pt x="157213" y="699073"/>
                  </a:lnTo>
                  <a:lnTo>
                    <a:pt x="179387" y="660495"/>
                  </a:lnTo>
                  <a:lnTo>
                    <a:pt x="202866" y="622719"/>
                  </a:lnTo>
                  <a:lnTo>
                    <a:pt x="227620" y="585774"/>
                  </a:lnTo>
                  <a:lnTo>
                    <a:pt x="253621" y="549688"/>
                  </a:lnTo>
                  <a:lnTo>
                    <a:pt x="280840" y="514487"/>
                  </a:lnTo>
                  <a:lnTo>
                    <a:pt x="309248" y="480200"/>
                  </a:lnTo>
                  <a:lnTo>
                    <a:pt x="338815" y="446853"/>
                  </a:lnTo>
                  <a:lnTo>
                    <a:pt x="369513" y="414476"/>
                  </a:lnTo>
                  <a:lnTo>
                    <a:pt x="401313" y="383095"/>
                  </a:lnTo>
                  <a:lnTo>
                    <a:pt x="434186" y="352738"/>
                  </a:lnTo>
                  <a:lnTo>
                    <a:pt x="468102" y="323433"/>
                  </a:lnTo>
                  <a:lnTo>
                    <a:pt x="503034" y="295208"/>
                  </a:lnTo>
                  <a:lnTo>
                    <a:pt x="538951" y="268090"/>
                  </a:lnTo>
                  <a:lnTo>
                    <a:pt x="575824" y="242106"/>
                  </a:lnTo>
                  <a:lnTo>
                    <a:pt x="613626" y="217285"/>
                  </a:lnTo>
                  <a:lnTo>
                    <a:pt x="652327" y="193655"/>
                  </a:lnTo>
                  <a:lnTo>
                    <a:pt x="691897" y="171242"/>
                  </a:lnTo>
                  <a:lnTo>
                    <a:pt x="732309" y="150074"/>
                  </a:lnTo>
                  <a:lnTo>
                    <a:pt x="773532" y="130180"/>
                  </a:lnTo>
                  <a:lnTo>
                    <a:pt x="815538" y="111586"/>
                  </a:lnTo>
                  <a:lnTo>
                    <a:pt x="858298" y="94321"/>
                  </a:lnTo>
                  <a:lnTo>
                    <a:pt x="901783" y="78413"/>
                  </a:lnTo>
                  <a:lnTo>
                    <a:pt x="945964" y="63888"/>
                  </a:lnTo>
                  <a:lnTo>
                    <a:pt x="990812" y="50774"/>
                  </a:lnTo>
                  <a:lnTo>
                    <a:pt x="1036298" y="39100"/>
                  </a:lnTo>
                  <a:lnTo>
                    <a:pt x="1082392" y="28892"/>
                  </a:lnTo>
                  <a:lnTo>
                    <a:pt x="1129067" y="20179"/>
                  </a:lnTo>
                  <a:lnTo>
                    <a:pt x="1176293" y="12988"/>
                  </a:lnTo>
                  <a:lnTo>
                    <a:pt x="1224041" y="7347"/>
                  </a:lnTo>
                  <a:lnTo>
                    <a:pt x="1272282" y="3284"/>
                  </a:lnTo>
                  <a:lnTo>
                    <a:pt x="1320986" y="825"/>
                  </a:lnTo>
                  <a:lnTo>
                    <a:pt x="1370126" y="0"/>
                  </a:lnTo>
                  <a:lnTo>
                    <a:pt x="1419266" y="825"/>
                  </a:lnTo>
                  <a:lnTo>
                    <a:pt x="1467971" y="3284"/>
                  </a:lnTo>
                  <a:lnTo>
                    <a:pt x="1516211" y="7347"/>
                  </a:lnTo>
                  <a:lnTo>
                    <a:pt x="1563959" y="12988"/>
                  </a:lnTo>
                  <a:lnTo>
                    <a:pt x="1611184" y="20179"/>
                  </a:lnTo>
                  <a:lnTo>
                    <a:pt x="1657858" y="28892"/>
                  </a:lnTo>
                  <a:lnTo>
                    <a:pt x="1703952" y="39100"/>
                  </a:lnTo>
                  <a:lnTo>
                    <a:pt x="1749437" y="50774"/>
                  </a:lnTo>
                  <a:lnTo>
                    <a:pt x="1794284" y="63888"/>
                  </a:lnTo>
                  <a:lnTo>
                    <a:pt x="1838464" y="78413"/>
                  </a:lnTo>
                  <a:lnTo>
                    <a:pt x="1881947" y="94321"/>
                  </a:lnTo>
                  <a:lnTo>
                    <a:pt x="1924706" y="111586"/>
                  </a:lnTo>
                  <a:lnTo>
                    <a:pt x="1966711" y="130180"/>
                  </a:lnTo>
                  <a:lnTo>
                    <a:pt x="2007933" y="150074"/>
                  </a:lnTo>
                  <a:lnTo>
                    <a:pt x="2048343" y="171242"/>
                  </a:lnTo>
                  <a:lnTo>
                    <a:pt x="2087912" y="193655"/>
                  </a:lnTo>
                  <a:lnTo>
                    <a:pt x="2126611" y="217285"/>
                  </a:lnTo>
                  <a:lnTo>
                    <a:pt x="2164411" y="242106"/>
                  </a:lnTo>
                  <a:lnTo>
                    <a:pt x="2201283" y="268090"/>
                  </a:lnTo>
                  <a:lnTo>
                    <a:pt x="2237199" y="295208"/>
                  </a:lnTo>
                  <a:lnTo>
                    <a:pt x="2272128" y="323433"/>
                  </a:lnTo>
                  <a:lnTo>
                    <a:pt x="2306043" y="352738"/>
                  </a:lnTo>
                  <a:lnTo>
                    <a:pt x="2338914" y="383095"/>
                  </a:lnTo>
                  <a:lnTo>
                    <a:pt x="2370712" y="414476"/>
                  </a:lnTo>
                  <a:lnTo>
                    <a:pt x="2401409" y="446853"/>
                  </a:lnTo>
                  <a:lnTo>
                    <a:pt x="2430974" y="480200"/>
                  </a:lnTo>
                  <a:lnTo>
                    <a:pt x="2459380" y="514487"/>
                  </a:lnTo>
                  <a:lnTo>
                    <a:pt x="2486598" y="549688"/>
                  </a:lnTo>
                  <a:lnTo>
                    <a:pt x="2512597" y="585774"/>
                  </a:lnTo>
                  <a:lnTo>
                    <a:pt x="2537350" y="622719"/>
                  </a:lnTo>
                  <a:lnTo>
                    <a:pt x="2560828" y="660495"/>
                  </a:lnTo>
                  <a:lnTo>
                    <a:pt x="2583000" y="699073"/>
                  </a:lnTo>
                  <a:lnTo>
                    <a:pt x="2603839" y="738426"/>
                  </a:lnTo>
                  <a:lnTo>
                    <a:pt x="2623316" y="778527"/>
                  </a:lnTo>
                  <a:lnTo>
                    <a:pt x="2641401" y="819348"/>
                  </a:lnTo>
                  <a:lnTo>
                    <a:pt x="2658065" y="860861"/>
                  </a:lnTo>
                  <a:lnTo>
                    <a:pt x="2673280" y="903038"/>
                  </a:lnTo>
                  <a:lnTo>
                    <a:pt x="2687016" y="945852"/>
                  </a:lnTo>
                  <a:lnTo>
                    <a:pt x="2699245" y="989276"/>
                  </a:lnTo>
                  <a:lnTo>
                    <a:pt x="2709937" y="1033281"/>
                  </a:lnTo>
                  <a:lnTo>
                    <a:pt x="2719064" y="1077840"/>
                  </a:lnTo>
                  <a:lnTo>
                    <a:pt x="2726597" y="1122924"/>
                  </a:lnTo>
                  <a:lnTo>
                    <a:pt x="2732506" y="1168508"/>
                  </a:lnTo>
                  <a:lnTo>
                    <a:pt x="2736762" y="1214562"/>
                  </a:lnTo>
                  <a:lnTo>
                    <a:pt x="2739337" y="1261060"/>
                  </a:lnTo>
                  <a:lnTo>
                    <a:pt x="2740202" y="1307972"/>
                  </a:lnTo>
                  <a:lnTo>
                    <a:pt x="2739337" y="1354885"/>
                  </a:lnTo>
                  <a:lnTo>
                    <a:pt x="2736762" y="1401383"/>
                  </a:lnTo>
                  <a:lnTo>
                    <a:pt x="2732506" y="1447437"/>
                  </a:lnTo>
                  <a:lnTo>
                    <a:pt x="2726597" y="1493019"/>
                  </a:lnTo>
                  <a:lnTo>
                    <a:pt x="2719064" y="1538104"/>
                  </a:lnTo>
                  <a:lnTo>
                    <a:pt x="2709937" y="1582662"/>
                  </a:lnTo>
                  <a:lnTo>
                    <a:pt x="2699245" y="1626666"/>
                  </a:lnTo>
                  <a:lnTo>
                    <a:pt x="2687016" y="1670088"/>
                  </a:lnTo>
                  <a:lnTo>
                    <a:pt x="2673280" y="1712902"/>
                  </a:lnTo>
                  <a:lnTo>
                    <a:pt x="2658065" y="1755078"/>
                  </a:lnTo>
                  <a:lnTo>
                    <a:pt x="2641401" y="1796590"/>
                  </a:lnTo>
                  <a:lnTo>
                    <a:pt x="2623316" y="1837409"/>
                  </a:lnTo>
                  <a:lnTo>
                    <a:pt x="2603839" y="1877509"/>
                  </a:lnTo>
                  <a:lnTo>
                    <a:pt x="2583000" y="1916861"/>
                  </a:lnTo>
                  <a:lnTo>
                    <a:pt x="2560828" y="1955438"/>
                  </a:lnTo>
                  <a:lnTo>
                    <a:pt x="2537350" y="1993211"/>
                  </a:lnTo>
                  <a:lnTo>
                    <a:pt x="2512597" y="2030155"/>
                  </a:lnTo>
                  <a:lnTo>
                    <a:pt x="2486598" y="2066240"/>
                  </a:lnTo>
                  <a:lnTo>
                    <a:pt x="2459380" y="2101439"/>
                  </a:lnTo>
                  <a:lnTo>
                    <a:pt x="2430974" y="2135725"/>
                  </a:lnTo>
                  <a:lnTo>
                    <a:pt x="2401409" y="2169070"/>
                  </a:lnTo>
                  <a:lnTo>
                    <a:pt x="2370712" y="2201445"/>
                  </a:lnTo>
                  <a:lnTo>
                    <a:pt x="2338914" y="2232825"/>
                  </a:lnTo>
                  <a:lnTo>
                    <a:pt x="2306043" y="2263180"/>
                  </a:lnTo>
                  <a:lnTo>
                    <a:pt x="2272128" y="2292483"/>
                  </a:lnTo>
                  <a:lnTo>
                    <a:pt x="2237199" y="2320707"/>
                  </a:lnTo>
                  <a:lnTo>
                    <a:pt x="2201283" y="2347823"/>
                  </a:lnTo>
                  <a:lnTo>
                    <a:pt x="2164411" y="2373805"/>
                  </a:lnTo>
                  <a:lnTo>
                    <a:pt x="2126611" y="2398625"/>
                  </a:lnTo>
                  <a:lnTo>
                    <a:pt x="2087912" y="2422254"/>
                  </a:lnTo>
                  <a:lnTo>
                    <a:pt x="2048343" y="2444665"/>
                  </a:lnTo>
                  <a:lnTo>
                    <a:pt x="2007933" y="2465831"/>
                  </a:lnTo>
                  <a:lnTo>
                    <a:pt x="1966711" y="2485724"/>
                  </a:lnTo>
                  <a:lnTo>
                    <a:pt x="1924706" y="2504316"/>
                  </a:lnTo>
                  <a:lnTo>
                    <a:pt x="1881947" y="2521580"/>
                  </a:lnTo>
                  <a:lnTo>
                    <a:pt x="1838464" y="2537488"/>
                  </a:lnTo>
                  <a:lnTo>
                    <a:pt x="1794284" y="2552012"/>
                  </a:lnTo>
                  <a:lnTo>
                    <a:pt x="1749437" y="2565124"/>
                  </a:lnTo>
                  <a:lnTo>
                    <a:pt x="1703952" y="2576798"/>
                  </a:lnTo>
                  <a:lnTo>
                    <a:pt x="1657858" y="2587004"/>
                  </a:lnTo>
                  <a:lnTo>
                    <a:pt x="1611184" y="2595717"/>
                  </a:lnTo>
                  <a:lnTo>
                    <a:pt x="1563959" y="2602907"/>
                  </a:lnTo>
                  <a:lnTo>
                    <a:pt x="1516211" y="2608548"/>
                  </a:lnTo>
                  <a:lnTo>
                    <a:pt x="1467971" y="2612611"/>
                  </a:lnTo>
                  <a:lnTo>
                    <a:pt x="1419266" y="2615069"/>
                  </a:lnTo>
                  <a:lnTo>
                    <a:pt x="1370126" y="2615895"/>
                  </a:lnTo>
                  <a:lnTo>
                    <a:pt x="1320986" y="2615069"/>
                  </a:lnTo>
                  <a:lnTo>
                    <a:pt x="1272282" y="2612611"/>
                  </a:lnTo>
                  <a:lnTo>
                    <a:pt x="1224041" y="2608548"/>
                  </a:lnTo>
                  <a:lnTo>
                    <a:pt x="1176293" y="2602907"/>
                  </a:lnTo>
                  <a:lnTo>
                    <a:pt x="1129067" y="2595717"/>
                  </a:lnTo>
                  <a:lnTo>
                    <a:pt x="1082392" y="2587004"/>
                  </a:lnTo>
                  <a:lnTo>
                    <a:pt x="1036298" y="2576798"/>
                  </a:lnTo>
                  <a:lnTo>
                    <a:pt x="990812" y="2565124"/>
                  </a:lnTo>
                  <a:lnTo>
                    <a:pt x="945964" y="2552012"/>
                  </a:lnTo>
                  <a:lnTo>
                    <a:pt x="901783" y="2537488"/>
                  </a:lnTo>
                  <a:lnTo>
                    <a:pt x="858298" y="2521580"/>
                  </a:lnTo>
                  <a:lnTo>
                    <a:pt x="815538" y="2504316"/>
                  </a:lnTo>
                  <a:lnTo>
                    <a:pt x="773532" y="2485724"/>
                  </a:lnTo>
                  <a:lnTo>
                    <a:pt x="732309" y="2465831"/>
                  </a:lnTo>
                  <a:lnTo>
                    <a:pt x="691897" y="2444665"/>
                  </a:lnTo>
                  <a:lnTo>
                    <a:pt x="652327" y="2422254"/>
                  </a:lnTo>
                  <a:lnTo>
                    <a:pt x="613626" y="2398625"/>
                  </a:lnTo>
                  <a:lnTo>
                    <a:pt x="575824" y="2373805"/>
                  </a:lnTo>
                  <a:lnTo>
                    <a:pt x="538951" y="2347823"/>
                  </a:lnTo>
                  <a:lnTo>
                    <a:pt x="503034" y="2320707"/>
                  </a:lnTo>
                  <a:lnTo>
                    <a:pt x="468102" y="2292483"/>
                  </a:lnTo>
                  <a:lnTo>
                    <a:pt x="434186" y="2263180"/>
                  </a:lnTo>
                  <a:lnTo>
                    <a:pt x="401313" y="2232825"/>
                  </a:lnTo>
                  <a:lnTo>
                    <a:pt x="369513" y="2201445"/>
                  </a:lnTo>
                  <a:lnTo>
                    <a:pt x="338815" y="2169070"/>
                  </a:lnTo>
                  <a:lnTo>
                    <a:pt x="309248" y="2135725"/>
                  </a:lnTo>
                  <a:lnTo>
                    <a:pt x="280840" y="2101439"/>
                  </a:lnTo>
                  <a:lnTo>
                    <a:pt x="253621" y="2066240"/>
                  </a:lnTo>
                  <a:lnTo>
                    <a:pt x="227620" y="2030155"/>
                  </a:lnTo>
                  <a:lnTo>
                    <a:pt x="202866" y="1993211"/>
                  </a:lnTo>
                  <a:lnTo>
                    <a:pt x="179387" y="1955438"/>
                  </a:lnTo>
                  <a:lnTo>
                    <a:pt x="157213" y="1916861"/>
                  </a:lnTo>
                  <a:lnTo>
                    <a:pt x="136372" y="1877509"/>
                  </a:lnTo>
                  <a:lnTo>
                    <a:pt x="116894" y="1837409"/>
                  </a:lnTo>
                  <a:lnTo>
                    <a:pt x="98808" y="1796590"/>
                  </a:lnTo>
                  <a:lnTo>
                    <a:pt x="82143" y="1755078"/>
                  </a:lnTo>
                  <a:lnTo>
                    <a:pt x="66927" y="1712902"/>
                  </a:lnTo>
                  <a:lnTo>
                    <a:pt x="53190" y="1670088"/>
                  </a:lnTo>
                  <a:lnTo>
                    <a:pt x="40960" y="1626666"/>
                  </a:lnTo>
                  <a:lnTo>
                    <a:pt x="30267" y="1582662"/>
                  </a:lnTo>
                  <a:lnTo>
                    <a:pt x="21139" y="1538104"/>
                  </a:lnTo>
                  <a:lnTo>
                    <a:pt x="13606" y="1493019"/>
                  </a:lnTo>
                  <a:lnTo>
                    <a:pt x="7697" y="1447437"/>
                  </a:lnTo>
                  <a:lnTo>
                    <a:pt x="3440" y="1401383"/>
                  </a:lnTo>
                  <a:lnTo>
                    <a:pt x="864" y="1354885"/>
                  </a:lnTo>
                  <a:lnTo>
                    <a:pt x="0" y="1307972"/>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1105786" y="4287774"/>
            <a:ext cx="2352883" cy="1490152"/>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001F5F"/>
                </a:solidFill>
                <a:effectLst/>
                <a:uLnTx/>
                <a:uFillTx/>
                <a:latin typeface="Calibri"/>
                <a:cs typeface="Calibri"/>
              </a:rPr>
              <a:t>Why</a:t>
            </a:r>
            <a:r>
              <a:rPr kumimoji="0" sz="2400" b="1" i="0" u="none" strike="noStrike" kern="0" cap="none" spc="-50" normalizeH="0" baseline="0" noProof="0" dirty="0">
                <a:ln>
                  <a:noFill/>
                </a:ln>
                <a:solidFill>
                  <a:srgbClr val="001F5F"/>
                </a:solidFill>
                <a:effectLst/>
                <a:uLnTx/>
                <a:uFillTx/>
                <a:latin typeface="Calibri"/>
                <a:cs typeface="Calibri"/>
              </a:rPr>
              <a:t> </a:t>
            </a:r>
            <a:r>
              <a:rPr kumimoji="0" sz="2400" b="1" i="0" u="none" strike="noStrike" kern="0" cap="none" spc="-10" normalizeH="0" baseline="0" noProof="0" dirty="0">
                <a:ln>
                  <a:noFill/>
                </a:ln>
                <a:solidFill>
                  <a:srgbClr val="001F5F"/>
                </a:solidFill>
                <a:effectLst/>
                <a:uLnTx/>
                <a:uFillTx/>
                <a:latin typeface="Calibri"/>
                <a:cs typeface="Calibri"/>
              </a:rPr>
              <a:t>might </a:t>
            </a:r>
            <a:r>
              <a:rPr kumimoji="0" sz="2400" b="1" i="0" u="none" strike="noStrike" kern="0" cap="none" spc="0" normalizeH="0" baseline="0" noProof="0" dirty="0">
                <a:ln>
                  <a:noFill/>
                </a:ln>
                <a:solidFill>
                  <a:srgbClr val="001F5F"/>
                </a:solidFill>
                <a:effectLst/>
                <a:uLnTx/>
                <a:uFillTx/>
                <a:latin typeface="Calibri"/>
                <a:cs typeface="Calibri"/>
              </a:rPr>
              <a:t>some</a:t>
            </a:r>
            <a:r>
              <a:rPr kumimoji="0" sz="2400" b="1" i="0" u="none" strike="noStrike" kern="0" cap="none" spc="-40" normalizeH="0" baseline="0" noProof="0" dirty="0">
                <a:ln>
                  <a:noFill/>
                </a:ln>
                <a:solidFill>
                  <a:srgbClr val="001F5F"/>
                </a:solidFill>
                <a:effectLst/>
                <a:uLnTx/>
                <a:uFillTx/>
                <a:latin typeface="Calibri"/>
                <a:cs typeface="Calibri"/>
              </a:rPr>
              <a:t> </a:t>
            </a:r>
            <a:r>
              <a:rPr kumimoji="0" sz="2400" b="1" i="0" u="none" strike="noStrike" kern="0" cap="none" spc="0" normalizeH="0" baseline="0" noProof="0" dirty="0">
                <a:ln>
                  <a:noFill/>
                </a:ln>
                <a:solidFill>
                  <a:srgbClr val="001F5F"/>
                </a:solidFill>
                <a:effectLst/>
                <a:uLnTx/>
                <a:uFillTx/>
                <a:latin typeface="Calibri"/>
                <a:cs typeface="Calibri"/>
              </a:rPr>
              <a:t>ND</a:t>
            </a:r>
            <a:r>
              <a:rPr kumimoji="0" sz="2400" b="1" i="0" u="none" strike="noStrike" kern="0" cap="none" spc="-30" normalizeH="0" baseline="0" noProof="0" dirty="0">
                <a:ln>
                  <a:noFill/>
                </a:ln>
                <a:solidFill>
                  <a:srgbClr val="001F5F"/>
                </a:solidFill>
                <a:effectLst/>
                <a:uLnTx/>
                <a:uFillTx/>
                <a:latin typeface="Calibri"/>
                <a:cs typeface="Calibri"/>
              </a:rPr>
              <a:t> </a:t>
            </a:r>
            <a:r>
              <a:rPr kumimoji="0" lang="en-GB" sz="2400" b="1" i="0" u="none" strike="noStrike" kern="0" cap="none" spc="-30" normalizeH="0" baseline="0" noProof="0" dirty="0">
                <a:ln>
                  <a:noFill/>
                </a:ln>
                <a:solidFill>
                  <a:srgbClr val="001F5F"/>
                </a:solidFill>
                <a:effectLst/>
                <a:uLnTx/>
                <a:uFillTx/>
                <a:latin typeface="Calibri"/>
                <a:cs typeface="Calibri"/>
              </a:rPr>
              <a:t>(Autistic) </a:t>
            </a:r>
            <a:r>
              <a:rPr lang="en-GB" sz="2400" b="1" kern="0" spc="-25" dirty="0">
                <a:solidFill>
                  <a:srgbClr val="001F5F"/>
                </a:solidFill>
                <a:latin typeface="Calibri"/>
                <a:cs typeface="Calibri"/>
              </a:rPr>
              <a:t>pupils</a:t>
            </a:r>
            <a:r>
              <a:rPr kumimoji="0" sz="2400" b="1" i="0" u="none" strike="noStrike" kern="0" cap="none" spc="-25" normalizeH="0" baseline="0" noProof="0" dirty="0">
                <a:ln>
                  <a:noFill/>
                </a:ln>
                <a:solidFill>
                  <a:srgbClr val="001F5F"/>
                </a:solidFill>
                <a:effectLst/>
                <a:uLnTx/>
                <a:uFillTx/>
                <a:latin typeface="Calibri"/>
                <a:cs typeface="Calibri"/>
              </a:rPr>
              <a:t> </a:t>
            </a:r>
            <a:r>
              <a:rPr kumimoji="0" sz="2400" b="1" i="0" u="none" strike="noStrike" kern="0" cap="none" spc="0" normalizeH="0" baseline="0" noProof="0" dirty="0">
                <a:ln>
                  <a:noFill/>
                </a:ln>
                <a:solidFill>
                  <a:srgbClr val="001F5F"/>
                </a:solidFill>
                <a:effectLst/>
                <a:uLnTx/>
                <a:uFillTx/>
                <a:latin typeface="Calibri"/>
                <a:cs typeface="Calibri"/>
              </a:rPr>
              <a:t>not</a:t>
            </a:r>
            <a:r>
              <a:rPr kumimoji="0" sz="2400" b="1" i="0" u="none" strike="noStrike" kern="0" cap="none" spc="-40" normalizeH="0" baseline="0" noProof="0" dirty="0">
                <a:ln>
                  <a:noFill/>
                </a:ln>
                <a:solidFill>
                  <a:srgbClr val="001F5F"/>
                </a:solidFill>
                <a:effectLst/>
                <a:uLnTx/>
                <a:uFillTx/>
                <a:latin typeface="Calibri"/>
                <a:cs typeface="Calibri"/>
              </a:rPr>
              <a:t> </a:t>
            </a:r>
            <a:r>
              <a:rPr kumimoji="0" sz="2400" b="1" i="0" u="none" strike="noStrike" kern="0" cap="none" spc="0" normalizeH="0" baseline="0" noProof="0" dirty="0">
                <a:ln>
                  <a:noFill/>
                </a:ln>
                <a:solidFill>
                  <a:srgbClr val="001F5F"/>
                </a:solidFill>
                <a:effectLst/>
                <a:uLnTx/>
                <a:uFillTx/>
                <a:latin typeface="Calibri"/>
                <a:cs typeface="Calibri"/>
              </a:rPr>
              <a:t>want</a:t>
            </a:r>
            <a:r>
              <a:rPr kumimoji="0" sz="2400" b="1" i="0" u="none" strike="noStrike" kern="0" cap="none" spc="-55" normalizeH="0" baseline="0" noProof="0" dirty="0">
                <a:ln>
                  <a:noFill/>
                </a:ln>
                <a:solidFill>
                  <a:srgbClr val="001F5F"/>
                </a:solidFill>
                <a:effectLst/>
                <a:uLnTx/>
                <a:uFillTx/>
                <a:latin typeface="Calibri"/>
                <a:cs typeface="Calibri"/>
              </a:rPr>
              <a:t> </a:t>
            </a:r>
            <a:r>
              <a:rPr kumimoji="0" sz="2400" b="1" i="0" u="none" strike="noStrike" kern="0" cap="none" spc="-25" normalizeH="0" baseline="0" noProof="0" dirty="0">
                <a:ln>
                  <a:noFill/>
                </a:ln>
                <a:solidFill>
                  <a:srgbClr val="001F5F"/>
                </a:solidFill>
                <a:effectLst/>
                <a:uLnTx/>
                <a:uFillTx/>
                <a:latin typeface="Calibri"/>
                <a:cs typeface="Calibri"/>
              </a:rPr>
              <a:t>to </a:t>
            </a:r>
            <a:r>
              <a:rPr kumimoji="0" sz="2400" b="1" i="0" u="none" strike="noStrike" kern="0" cap="none" spc="-10" normalizeH="0" baseline="0" noProof="0" dirty="0">
                <a:ln>
                  <a:noFill/>
                </a:ln>
                <a:solidFill>
                  <a:srgbClr val="001F5F"/>
                </a:solidFill>
                <a:effectLst/>
                <a:uLnTx/>
                <a:uFillTx/>
                <a:latin typeface="Calibri"/>
                <a:cs typeface="Calibri"/>
              </a:rPr>
              <a:t>attend</a:t>
            </a:r>
            <a:r>
              <a:rPr kumimoji="0" sz="2400" b="1" i="0" u="none" strike="noStrike" kern="0" cap="none" spc="-105" normalizeH="0" baseline="0" noProof="0" dirty="0">
                <a:ln>
                  <a:noFill/>
                </a:ln>
                <a:solidFill>
                  <a:srgbClr val="001F5F"/>
                </a:solidFill>
                <a:effectLst/>
                <a:uLnTx/>
                <a:uFillTx/>
                <a:latin typeface="Calibri"/>
                <a:cs typeface="Calibri"/>
              </a:rPr>
              <a:t> </a:t>
            </a:r>
            <a:r>
              <a:rPr kumimoji="0" sz="2400" b="1" i="0" u="none" strike="noStrike" kern="0" cap="none" spc="-10" normalizeH="0" baseline="0" noProof="0" dirty="0">
                <a:ln>
                  <a:noFill/>
                </a:ln>
                <a:solidFill>
                  <a:srgbClr val="001F5F"/>
                </a:solidFill>
                <a:effectLst/>
                <a:uLnTx/>
                <a:uFillTx/>
                <a:latin typeface="Calibri"/>
                <a:cs typeface="Calibri"/>
              </a:rPr>
              <a:t>school?</a:t>
            </a:r>
            <a:endParaRPr kumimoji="0" sz="2400" b="1"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14" name="object 14"/>
          <p:cNvGrpSpPr/>
          <p:nvPr/>
        </p:nvGrpSpPr>
        <p:grpSpPr>
          <a:xfrm>
            <a:off x="899795" y="386080"/>
            <a:ext cx="10073005" cy="5796280"/>
            <a:chOff x="980363" y="72389"/>
            <a:chExt cx="10073005" cy="5796280"/>
          </a:xfrm>
        </p:grpSpPr>
        <p:sp>
          <p:nvSpPr>
            <p:cNvPr id="15" name="object 15"/>
            <p:cNvSpPr/>
            <p:nvPr/>
          </p:nvSpPr>
          <p:spPr>
            <a:xfrm>
              <a:off x="999413" y="409067"/>
              <a:ext cx="2676525" cy="2144395"/>
            </a:xfrm>
            <a:custGeom>
              <a:avLst/>
              <a:gdLst/>
              <a:ahLst/>
              <a:cxnLst/>
              <a:rect l="l" t="t" r="r" b="b"/>
              <a:pathLst>
                <a:path w="2676525" h="2144395">
                  <a:moveTo>
                    <a:pt x="1338148" y="0"/>
                  </a:moveTo>
                  <a:lnTo>
                    <a:pt x="1284330" y="851"/>
                  </a:lnTo>
                  <a:lnTo>
                    <a:pt x="1231051" y="3383"/>
                  </a:lnTo>
                  <a:lnTo>
                    <a:pt x="1178352" y="7564"/>
                  </a:lnTo>
                  <a:lnTo>
                    <a:pt x="1126272" y="13362"/>
                  </a:lnTo>
                  <a:lnTo>
                    <a:pt x="1074851" y="20745"/>
                  </a:lnTo>
                  <a:lnTo>
                    <a:pt x="1024129" y="29681"/>
                  </a:lnTo>
                  <a:lnTo>
                    <a:pt x="974146" y="40138"/>
                  </a:lnTo>
                  <a:lnTo>
                    <a:pt x="924943" y="52084"/>
                  </a:lnTo>
                  <a:lnTo>
                    <a:pt x="876559" y="65487"/>
                  </a:lnTo>
                  <a:lnTo>
                    <a:pt x="829033" y="80314"/>
                  </a:lnTo>
                  <a:lnTo>
                    <a:pt x="782407" y="96535"/>
                  </a:lnTo>
                  <a:lnTo>
                    <a:pt x="736720" y="114116"/>
                  </a:lnTo>
                  <a:lnTo>
                    <a:pt x="692012" y="133026"/>
                  </a:lnTo>
                  <a:lnTo>
                    <a:pt x="648323" y="153233"/>
                  </a:lnTo>
                  <a:lnTo>
                    <a:pt x="605693" y="174705"/>
                  </a:lnTo>
                  <a:lnTo>
                    <a:pt x="564162" y="197409"/>
                  </a:lnTo>
                  <a:lnTo>
                    <a:pt x="523770" y="221314"/>
                  </a:lnTo>
                  <a:lnTo>
                    <a:pt x="484556" y="246388"/>
                  </a:lnTo>
                  <a:lnTo>
                    <a:pt x="446562" y="272598"/>
                  </a:lnTo>
                  <a:lnTo>
                    <a:pt x="409827" y="299913"/>
                  </a:lnTo>
                  <a:lnTo>
                    <a:pt x="374390" y="328301"/>
                  </a:lnTo>
                  <a:lnTo>
                    <a:pt x="340293" y="357730"/>
                  </a:lnTo>
                  <a:lnTo>
                    <a:pt x="307574" y="388167"/>
                  </a:lnTo>
                  <a:lnTo>
                    <a:pt x="276274" y="419580"/>
                  </a:lnTo>
                  <a:lnTo>
                    <a:pt x="246433" y="451939"/>
                  </a:lnTo>
                  <a:lnTo>
                    <a:pt x="218091" y="485209"/>
                  </a:lnTo>
                  <a:lnTo>
                    <a:pt x="191287" y="519361"/>
                  </a:lnTo>
                  <a:lnTo>
                    <a:pt x="166063" y="554361"/>
                  </a:lnTo>
                  <a:lnTo>
                    <a:pt x="142457" y="590177"/>
                  </a:lnTo>
                  <a:lnTo>
                    <a:pt x="120509" y="626778"/>
                  </a:lnTo>
                  <a:lnTo>
                    <a:pt x="100261" y="664131"/>
                  </a:lnTo>
                  <a:lnTo>
                    <a:pt x="81751" y="702205"/>
                  </a:lnTo>
                  <a:lnTo>
                    <a:pt x="65020" y="740967"/>
                  </a:lnTo>
                  <a:lnTo>
                    <a:pt x="50107" y="780386"/>
                  </a:lnTo>
                  <a:lnTo>
                    <a:pt x="37053" y="820429"/>
                  </a:lnTo>
                  <a:lnTo>
                    <a:pt x="25898" y="861064"/>
                  </a:lnTo>
                  <a:lnTo>
                    <a:pt x="16681" y="902260"/>
                  </a:lnTo>
                  <a:lnTo>
                    <a:pt x="9443" y="943984"/>
                  </a:lnTo>
                  <a:lnTo>
                    <a:pt x="4223" y="986205"/>
                  </a:lnTo>
                  <a:lnTo>
                    <a:pt x="1062" y="1028889"/>
                  </a:lnTo>
                  <a:lnTo>
                    <a:pt x="0" y="1072007"/>
                  </a:lnTo>
                  <a:lnTo>
                    <a:pt x="1062" y="1115124"/>
                  </a:lnTo>
                  <a:lnTo>
                    <a:pt x="4223" y="1157809"/>
                  </a:lnTo>
                  <a:lnTo>
                    <a:pt x="9443" y="1200031"/>
                  </a:lnTo>
                  <a:lnTo>
                    <a:pt x="16681" y="1241756"/>
                  </a:lnTo>
                  <a:lnTo>
                    <a:pt x="25898" y="1282954"/>
                  </a:lnTo>
                  <a:lnTo>
                    <a:pt x="37053" y="1323591"/>
                  </a:lnTo>
                  <a:lnTo>
                    <a:pt x="50107" y="1363637"/>
                  </a:lnTo>
                  <a:lnTo>
                    <a:pt x="65020" y="1403058"/>
                  </a:lnTo>
                  <a:lnTo>
                    <a:pt x="81751" y="1441824"/>
                  </a:lnTo>
                  <a:lnTo>
                    <a:pt x="100261" y="1479901"/>
                  </a:lnTo>
                  <a:lnTo>
                    <a:pt x="120509" y="1517258"/>
                  </a:lnTo>
                  <a:lnTo>
                    <a:pt x="142457" y="1553862"/>
                  </a:lnTo>
                  <a:lnTo>
                    <a:pt x="166063" y="1589682"/>
                  </a:lnTo>
                  <a:lnTo>
                    <a:pt x="191287" y="1624686"/>
                  </a:lnTo>
                  <a:lnTo>
                    <a:pt x="218091" y="1658842"/>
                  </a:lnTo>
                  <a:lnTo>
                    <a:pt x="246433" y="1692117"/>
                  </a:lnTo>
                  <a:lnTo>
                    <a:pt x="276274" y="1724480"/>
                  </a:lnTo>
                  <a:lnTo>
                    <a:pt x="307574" y="1755898"/>
                  </a:lnTo>
                  <a:lnTo>
                    <a:pt x="340293" y="1786340"/>
                  </a:lnTo>
                  <a:lnTo>
                    <a:pt x="374390" y="1815773"/>
                  </a:lnTo>
                  <a:lnTo>
                    <a:pt x="409827" y="1844165"/>
                  </a:lnTo>
                  <a:lnTo>
                    <a:pt x="446562" y="1871485"/>
                  </a:lnTo>
                  <a:lnTo>
                    <a:pt x="484556" y="1897700"/>
                  </a:lnTo>
                  <a:lnTo>
                    <a:pt x="523770" y="1922779"/>
                  </a:lnTo>
                  <a:lnTo>
                    <a:pt x="564162" y="1946688"/>
                  </a:lnTo>
                  <a:lnTo>
                    <a:pt x="605693" y="1969397"/>
                  </a:lnTo>
                  <a:lnTo>
                    <a:pt x="648323" y="1990873"/>
                  </a:lnTo>
                  <a:lnTo>
                    <a:pt x="692012" y="2011084"/>
                  </a:lnTo>
                  <a:lnTo>
                    <a:pt x="736720" y="2029998"/>
                  </a:lnTo>
                  <a:lnTo>
                    <a:pt x="782407" y="2047583"/>
                  </a:lnTo>
                  <a:lnTo>
                    <a:pt x="829033" y="2063807"/>
                  </a:lnTo>
                  <a:lnTo>
                    <a:pt x="876559" y="2078638"/>
                  </a:lnTo>
                  <a:lnTo>
                    <a:pt x="924943" y="2092043"/>
                  </a:lnTo>
                  <a:lnTo>
                    <a:pt x="974146" y="2103992"/>
                  </a:lnTo>
                  <a:lnTo>
                    <a:pt x="1024129" y="2114451"/>
                  </a:lnTo>
                  <a:lnTo>
                    <a:pt x="1074851" y="2123390"/>
                  </a:lnTo>
                  <a:lnTo>
                    <a:pt x="1126272" y="2130774"/>
                  </a:lnTo>
                  <a:lnTo>
                    <a:pt x="1178352" y="2136574"/>
                  </a:lnTo>
                  <a:lnTo>
                    <a:pt x="1231051" y="2140756"/>
                  </a:lnTo>
                  <a:lnTo>
                    <a:pt x="1284330" y="2143289"/>
                  </a:lnTo>
                  <a:lnTo>
                    <a:pt x="1338148" y="2144141"/>
                  </a:lnTo>
                  <a:lnTo>
                    <a:pt x="1391965" y="2143289"/>
                  </a:lnTo>
                  <a:lnTo>
                    <a:pt x="1445244" y="2140756"/>
                  </a:lnTo>
                  <a:lnTo>
                    <a:pt x="1497942" y="2136574"/>
                  </a:lnTo>
                  <a:lnTo>
                    <a:pt x="1550022" y="2130774"/>
                  </a:lnTo>
                  <a:lnTo>
                    <a:pt x="1601441" y="2123390"/>
                  </a:lnTo>
                  <a:lnTo>
                    <a:pt x="1652162" y="2114451"/>
                  </a:lnTo>
                  <a:lnTo>
                    <a:pt x="1702143" y="2103992"/>
                  </a:lnTo>
                  <a:lnTo>
                    <a:pt x="1751345" y="2092043"/>
                  </a:lnTo>
                  <a:lnTo>
                    <a:pt x="1799727" y="2078638"/>
                  </a:lnTo>
                  <a:lnTo>
                    <a:pt x="1847251" y="2063807"/>
                  </a:lnTo>
                  <a:lnTo>
                    <a:pt x="1893875" y="2047583"/>
                  </a:lnTo>
                  <a:lnTo>
                    <a:pt x="1939560" y="2029998"/>
                  </a:lnTo>
                  <a:lnTo>
                    <a:pt x="1984265" y="2011084"/>
                  </a:lnTo>
                  <a:lnTo>
                    <a:pt x="2027952" y="1990873"/>
                  </a:lnTo>
                  <a:lnTo>
                    <a:pt x="2070579" y="1969397"/>
                  </a:lnTo>
                  <a:lnTo>
                    <a:pt x="2112108" y="1946688"/>
                  </a:lnTo>
                  <a:lnTo>
                    <a:pt x="2152497" y="1922779"/>
                  </a:lnTo>
                  <a:lnTo>
                    <a:pt x="2191708" y="1897700"/>
                  </a:lnTo>
                  <a:lnTo>
                    <a:pt x="2229699" y="1871485"/>
                  </a:lnTo>
                  <a:lnTo>
                    <a:pt x="2266432" y="1844165"/>
                  </a:lnTo>
                  <a:lnTo>
                    <a:pt x="2301866" y="1815773"/>
                  </a:lnTo>
                  <a:lnTo>
                    <a:pt x="2335960" y="1786340"/>
                  </a:lnTo>
                  <a:lnTo>
                    <a:pt x="2368676" y="1755898"/>
                  </a:lnTo>
                  <a:lnTo>
                    <a:pt x="2399973" y="1724480"/>
                  </a:lnTo>
                  <a:lnTo>
                    <a:pt x="2429812" y="1692117"/>
                  </a:lnTo>
                  <a:lnTo>
                    <a:pt x="2458151" y="1658842"/>
                  </a:lnTo>
                  <a:lnTo>
                    <a:pt x="2484952" y="1624686"/>
                  </a:lnTo>
                  <a:lnTo>
                    <a:pt x="2510175" y="1589682"/>
                  </a:lnTo>
                  <a:lnTo>
                    <a:pt x="2533778" y="1553862"/>
                  </a:lnTo>
                  <a:lnTo>
                    <a:pt x="2555723" y="1517258"/>
                  </a:lnTo>
                  <a:lnTo>
                    <a:pt x="2575970" y="1479901"/>
                  </a:lnTo>
                  <a:lnTo>
                    <a:pt x="2594478" y="1441824"/>
                  </a:lnTo>
                  <a:lnTo>
                    <a:pt x="2611207" y="1403058"/>
                  </a:lnTo>
                  <a:lnTo>
                    <a:pt x="2626118" y="1363637"/>
                  </a:lnTo>
                  <a:lnTo>
                    <a:pt x="2639171" y="1323591"/>
                  </a:lnTo>
                  <a:lnTo>
                    <a:pt x="2650325" y="1282954"/>
                  </a:lnTo>
                  <a:lnTo>
                    <a:pt x="2659540" y="1241756"/>
                  </a:lnTo>
                  <a:lnTo>
                    <a:pt x="2666778" y="1200031"/>
                  </a:lnTo>
                  <a:lnTo>
                    <a:pt x="2671997" y="1157809"/>
                  </a:lnTo>
                  <a:lnTo>
                    <a:pt x="2675157" y="1115124"/>
                  </a:lnTo>
                  <a:lnTo>
                    <a:pt x="2676220" y="1072007"/>
                  </a:lnTo>
                  <a:lnTo>
                    <a:pt x="2675157" y="1028889"/>
                  </a:lnTo>
                  <a:lnTo>
                    <a:pt x="2671997" y="986205"/>
                  </a:lnTo>
                  <a:lnTo>
                    <a:pt x="2666778" y="943984"/>
                  </a:lnTo>
                  <a:lnTo>
                    <a:pt x="2659540" y="902260"/>
                  </a:lnTo>
                  <a:lnTo>
                    <a:pt x="2650325" y="861064"/>
                  </a:lnTo>
                  <a:lnTo>
                    <a:pt x="2639171" y="820429"/>
                  </a:lnTo>
                  <a:lnTo>
                    <a:pt x="2626118" y="780386"/>
                  </a:lnTo>
                  <a:lnTo>
                    <a:pt x="2611207" y="740967"/>
                  </a:lnTo>
                  <a:lnTo>
                    <a:pt x="2594478" y="702205"/>
                  </a:lnTo>
                  <a:lnTo>
                    <a:pt x="2575970" y="664131"/>
                  </a:lnTo>
                  <a:lnTo>
                    <a:pt x="2555723" y="626778"/>
                  </a:lnTo>
                  <a:lnTo>
                    <a:pt x="2533778" y="590177"/>
                  </a:lnTo>
                  <a:lnTo>
                    <a:pt x="2510175" y="554361"/>
                  </a:lnTo>
                  <a:lnTo>
                    <a:pt x="2484952" y="519361"/>
                  </a:lnTo>
                  <a:lnTo>
                    <a:pt x="2458151" y="485209"/>
                  </a:lnTo>
                  <a:lnTo>
                    <a:pt x="2429812" y="451939"/>
                  </a:lnTo>
                  <a:lnTo>
                    <a:pt x="2399973" y="419580"/>
                  </a:lnTo>
                  <a:lnTo>
                    <a:pt x="2368676" y="388167"/>
                  </a:lnTo>
                  <a:lnTo>
                    <a:pt x="2335960" y="357730"/>
                  </a:lnTo>
                  <a:lnTo>
                    <a:pt x="2301866" y="328301"/>
                  </a:lnTo>
                  <a:lnTo>
                    <a:pt x="2266432" y="299913"/>
                  </a:lnTo>
                  <a:lnTo>
                    <a:pt x="2229699" y="272598"/>
                  </a:lnTo>
                  <a:lnTo>
                    <a:pt x="2191708" y="246388"/>
                  </a:lnTo>
                  <a:lnTo>
                    <a:pt x="2152497" y="221314"/>
                  </a:lnTo>
                  <a:lnTo>
                    <a:pt x="2112108" y="197409"/>
                  </a:lnTo>
                  <a:lnTo>
                    <a:pt x="2070579" y="174705"/>
                  </a:lnTo>
                  <a:lnTo>
                    <a:pt x="2027952" y="153233"/>
                  </a:lnTo>
                  <a:lnTo>
                    <a:pt x="1984265" y="133026"/>
                  </a:lnTo>
                  <a:lnTo>
                    <a:pt x="1939560" y="114116"/>
                  </a:lnTo>
                  <a:lnTo>
                    <a:pt x="1893875" y="96535"/>
                  </a:lnTo>
                  <a:lnTo>
                    <a:pt x="1847251" y="80314"/>
                  </a:lnTo>
                  <a:lnTo>
                    <a:pt x="1799727" y="65487"/>
                  </a:lnTo>
                  <a:lnTo>
                    <a:pt x="1751345" y="52084"/>
                  </a:lnTo>
                  <a:lnTo>
                    <a:pt x="1702143" y="40138"/>
                  </a:lnTo>
                  <a:lnTo>
                    <a:pt x="1652162" y="29681"/>
                  </a:lnTo>
                  <a:lnTo>
                    <a:pt x="1601441" y="20745"/>
                  </a:lnTo>
                  <a:lnTo>
                    <a:pt x="1550022" y="13362"/>
                  </a:lnTo>
                  <a:lnTo>
                    <a:pt x="1497942" y="7564"/>
                  </a:lnTo>
                  <a:lnTo>
                    <a:pt x="1445244" y="3383"/>
                  </a:lnTo>
                  <a:lnTo>
                    <a:pt x="1391965" y="851"/>
                  </a:lnTo>
                  <a:lnTo>
                    <a:pt x="133814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999413" y="409067"/>
              <a:ext cx="2676525" cy="2144395"/>
            </a:xfrm>
            <a:custGeom>
              <a:avLst/>
              <a:gdLst/>
              <a:ahLst/>
              <a:cxnLst/>
              <a:rect l="l" t="t" r="r" b="b"/>
              <a:pathLst>
                <a:path w="2676525" h="2144395">
                  <a:moveTo>
                    <a:pt x="0" y="1072007"/>
                  </a:moveTo>
                  <a:lnTo>
                    <a:pt x="1062" y="1028889"/>
                  </a:lnTo>
                  <a:lnTo>
                    <a:pt x="4223" y="986205"/>
                  </a:lnTo>
                  <a:lnTo>
                    <a:pt x="9443" y="943984"/>
                  </a:lnTo>
                  <a:lnTo>
                    <a:pt x="16681" y="902260"/>
                  </a:lnTo>
                  <a:lnTo>
                    <a:pt x="25898" y="861064"/>
                  </a:lnTo>
                  <a:lnTo>
                    <a:pt x="37053" y="820429"/>
                  </a:lnTo>
                  <a:lnTo>
                    <a:pt x="50107" y="780386"/>
                  </a:lnTo>
                  <a:lnTo>
                    <a:pt x="65020" y="740967"/>
                  </a:lnTo>
                  <a:lnTo>
                    <a:pt x="81751" y="702205"/>
                  </a:lnTo>
                  <a:lnTo>
                    <a:pt x="100261" y="664131"/>
                  </a:lnTo>
                  <a:lnTo>
                    <a:pt x="120509" y="626778"/>
                  </a:lnTo>
                  <a:lnTo>
                    <a:pt x="142457" y="590177"/>
                  </a:lnTo>
                  <a:lnTo>
                    <a:pt x="166063" y="554361"/>
                  </a:lnTo>
                  <a:lnTo>
                    <a:pt x="191287" y="519361"/>
                  </a:lnTo>
                  <a:lnTo>
                    <a:pt x="218091" y="485209"/>
                  </a:lnTo>
                  <a:lnTo>
                    <a:pt x="246433" y="451939"/>
                  </a:lnTo>
                  <a:lnTo>
                    <a:pt x="276274" y="419580"/>
                  </a:lnTo>
                  <a:lnTo>
                    <a:pt x="307574" y="388167"/>
                  </a:lnTo>
                  <a:lnTo>
                    <a:pt x="340293" y="357730"/>
                  </a:lnTo>
                  <a:lnTo>
                    <a:pt x="374390" y="328301"/>
                  </a:lnTo>
                  <a:lnTo>
                    <a:pt x="409827" y="299913"/>
                  </a:lnTo>
                  <a:lnTo>
                    <a:pt x="446562" y="272598"/>
                  </a:lnTo>
                  <a:lnTo>
                    <a:pt x="484556" y="246388"/>
                  </a:lnTo>
                  <a:lnTo>
                    <a:pt x="523770" y="221314"/>
                  </a:lnTo>
                  <a:lnTo>
                    <a:pt x="564162" y="197409"/>
                  </a:lnTo>
                  <a:lnTo>
                    <a:pt x="605693" y="174705"/>
                  </a:lnTo>
                  <a:lnTo>
                    <a:pt x="648323" y="153233"/>
                  </a:lnTo>
                  <a:lnTo>
                    <a:pt x="692012" y="133026"/>
                  </a:lnTo>
                  <a:lnTo>
                    <a:pt x="736720" y="114116"/>
                  </a:lnTo>
                  <a:lnTo>
                    <a:pt x="782407" y="96535"/>
                  </a:lnTo>
                  <a:lnTo>
                    <a:pt x="829033" y="80314"/>
                  </a:lnTo>
                  <a:lnTo>
                    <a:pt x="876559" y="65487"/>
                  </a:lnTo>
                  <a:lnTo>
                    <a:pt x="924943" y="52084"/>
                  </a:lnTo>
                  <a:lnTo>
                    <a:pt x="974146" y="40138"/>
                  </a:lnTo>
                  <a:lnTo>
                    <a:pt x="1024129" y="29681"/>
                  </a:lnTo>
                  <a:lnTo>
                    <a:pt x="1074851" y="20745"/>
                  </a:lnTo>
                  <a:lnTo>
                    <a:pt x="1126272" y="13362"/>
                  </a:lnTo>
                  <a:lnTo>
                    <a:pt x="1178352" y="7564"/>
                  </a:lnTo>
                  <a:lnTo>
                    <a:pt x="1231051" y="3383"/>
                  </a:lnTo>
                  <a:lnTo>
                    <a:pt x="1284330" y="851"/>
                  </a:lnTo>
                  <a:lnTo>
                    <a:pt x="1338148" y="0"/>
                  </a:lnTo>
                  <a:lnTo>
                    <a:pt x="1391965" y="851"/>
                  </a:lnTo>
                  <a:lnTo>
                    <a:pt x="1445244" y="3383"/>
                  </a:lnTo>
                  <a:lnTo>
                    <a:pt x="1497942" y="7564"/>
                  </a:lnTo>
                  <a:lnTo>
                    <a:pt x="1550022" y="13362"/>
                  </a:lnTo>
                  <a:lnTo>
                    <a:pt x="1601441" y="20745"/>
                  </a:lnTo>
                  <a:lnTo>
                    <a:pt x="1652162" y="29681"/>
                  </a:lnTo>
                  <a:lnTo>
                    <a:pt x="1702143" y="40138"/>
                  </a:lnTo>
                  <a:lnTo>
                    <a:pt x="1751345" y="52084"/>
                  </a:lnTo>
                  <a:lnTo>
                    <a:pt x="1799727" y="65487"/>
                  </a:lnTo>
                  <a:lnTo>
                    <a:pt x="1847251" y="80314"/>
                  </a:lnTo>
                  <a:lnTo>
                    <a:pt x="1893875" y="96535"/>
                  </a:lnTo>
                  <a:lnTo>
                    <a:pt x="1939560" y="114116"/>
                  </a:lnTo>
                  <a:lnTo>
                    <a:pt x="1984265" y="133026"/>
                  </a:lnTo>
                  <a:lnTo>
                    <a:pt x="2027952" y="153233"/>
                  </a:lnTo>
                  <a:lnTo>
                    <a:pt x="2070579" y="174705"/>
                  </a:lnTo>
                  <a:lnTo>
                    <a:pt x="2112108" y="197409"/>
                  </a:lnTo>
                  <a:lnTo>
                    <a:pt x="2152497" y="221314"/>
                  </a:lnTo>
                  <a:lnTo>
                    <a:pt x="2191708" y="246388"/>
                  </a:lnTo>
                  <a:lnTo>
                    <a:pt x="2229699" y="272598"/>
                  </a:lnTo>
                  <a:lnTo>
                    <a:pt x="2266432" y="299913"/>
                  </a:lnTo>
                  <a:lnTo>
                    <a:pt x="2301866" y="328301"/>
                  </a:lnTo>
                  <a:lnTo>
                    <a:pt x="2335960" y="357730"/>
                  </a:lnTo>
                  <a:lnTo>
                    <a:pt x="2368676" y="388167"/>
                  </a:lnTo>
                  <a:lnTo>
                    <a:pt x="2399973" y="419580"/>
                  </a:lnTo>
                  <a:lnTo>
                    <a:pt x="2429812" y="451939"/>
                  </a:lnTo>
                  <a:lnTo>
                    <a:pt x="2458151" y="485209"/>
                  </a:lnTo>
                  <a:lnTo>
                    <a:pt x="2484952" y="519361"/>
                  </a:lnTo>
                  <a:lnTo>
                    <a:pt x="2510175" y="554361"/>
                  </a:lnTo>
                  <a:lnTo>
                    <a:pt x="2533778" y="590177"/>
                  </a:lnTo>
                  <a:lnTo>
                    <a:pt x="2555723" y="626778"/>
                  </a:lnTo>
                  <a:lnTo>
                    <a:pt x="2575970" y="664131"/>
                  </a:lnTo>
                  <a:lnTo>
                    <a:pt x="2594478" y="702205"/>
                  </a:lnTo>
                  <a:lnTo>
                    <a:pt x="2611207" y="740967"/>
                  </a:lnTo>
                  <a:lnTo>
                    <a:pt x="2626118" y="780386"/>
                  </a:lnTo>
                  <a:lnTo>
                    <a:pt x="2639171" y="820429"/>
                  </a:lnTo>
                  <a:lnTo>
                    <a:pt x="2650325" y="861064"/>
                  </a:lnTo>
                  <a:lnTo>
                    <a:pt x="2659540" y="902260"/>
                  </a:lnTo>
                  <a:lnTo>
                    <a:pt x="2666778" y="943984"/>
                  </a:lnTo>
                  <a:lnTo>
                    <a:pt x="2671997" y="986205"/>
                  </a:lnTo>
                  <a:lnTo>
                    <a:pt x="2675157" y="1028889"/>
                  </a:lnTo>
                  <a:lnTo>
                    <a:pt x="2676220" y="1072007"/>
                  </a:lnTo>
                  <a:lnTo>
                    <a:pt x="2675157" y="1115124"/>
                  </a:lnTo>
                  <a:lnTo>
                    <a:pt x="2671997" y="1157809"/>
                  </a:lnTo>
                  <a:lnTo>
                    <a:pt x="2666778" y="1200031"/>
                  </a:lnTo>
                  <a:lnTo>
                    <a:pt x="2659540" y="1241756"/>
                  </a:lnTo>
                  <a:lnTo>
                    <a:pt x="2650325" y="1282954"/>
                  </a:lnTo>
                  <a:lnTo>
                    <a:pt x="2639171" y="1323591"/>
                  </a:lnTo>
                  <a:lnTo>
                    <a:pt x="2626118" y="1363637"/>
                  </a:lnTo>
                  <a:lnTo>
                    <a:pt x="2611207" y="1403058"/>
                  </a:lnTo>
                  <a:lnTo>
                    <a:pt x="2594478" y="1441824"/>
                  </a:lnTo>
                  <a:lnTo>
                    <a:pt x="2575970" y="1479901"/>
                  </a:lnTo>
                  <a:lnTo>
                    <a:pt x="2555723" y="1517258"/>
                  </a:lnTo>
                  <a:lnTo>
                    <a:pt x="2533778" y="1553862"/>
                  </a:lnTo>
                  <a:lnTo>
                    <a:pt x="2510175" y="1589682"/>
                  </a:lnTo>
                  <a:lnTo>
                    <a:pt x="2484952" y="1624686"/>
                  </a:lnTo>
                  <a:lnTo>
                    <a:pt x="2458151" y="1658842"/>
                  </a:lnTo>
                  <a:lnTo>
                    <a:pt x="2429812" y="1692117"/>
                  </a:lnTo>
                  <a:lnTo>
                    <a:pt x="2399973" y="1724480"/>
                  </a:lnTo>
                  <a:lnTo>
                    <a:pt x="2368676" y="1755898"/>
                  </a:lnTo>
                  <a:lnTo>
                    <a:pt x="2335960" y="1786340"/>
                  </a:lnTo>
                  <a:lnTo>
                    <a:pt x="2301866" y="1815773"/>
                  </a:lnTo>
                  <a:lnTo>
                    <a:pt x="2266432" y="1844165"/>
                  </a:lnTo>
                  <a:lnTo>
                    <a:pt x="2229699" y="1871485"/>
                  </a:lnTo>
                  <a:lnTo>
                    <a:pt x="2191708" y="1897700"/>
                  </a:lnTo>
                  <a:lnTo>
                    <a:pt x="2152497" y="1922779"/>
                  </a:lnTo>
                  <a:lnTo>
                    <a:pt x="2112108" y="1946688"/>
                  </a:lnTo>
                  <a:lnTo>
                    <a:pt x="2070579" y="1969397"/>
                  </a:lnTo>
                  <a:lnTo>
                    <a:pt x="2027952" y="1990873"/>
                  </a:lnTo>
                  <a:lnTo>
                    <a:pt x="1984265" y="2011084"/>
                  </a:lnTo>
                  <a:lnTo>
                    <a:pt x="1939560" y="2029998"/>
                  </a:lnTo>
                  <a:lnTo>
                    <a:pt x="1893875" y="2047583"/>
                  </a:lnTo>
                  <a:lnTo>
                    <a:pt x="1847251" y="2063807"/>
                  </a:lnTo>
                  <a:lnTo>
                    <a:pt x="1799727" y="2078638"/>
                  </a:lnTo>
                  <a:lnTo>
                    <a:pt x="1751345" y="2092043"/>
                  </a:lnTo>
                  <a:lnTo>
                    <a:pt x="1702143" y="2103992"/>
                  </a:lnTo>
                  <a:lnTo>
                    <a:pt x="1652162" y="2114451"/>
                  </a:lnTo>
                  <a:lnTo>
                    <a:pt x="1601441" y="2123390"/>
                  </a:lnTo>
                  <a:lnTo>
                    <a:pt x="1550022" y="2130774"/>
                  </a:lnTo>
                  <a:lnTo>
                    <a:pt x="1497942" y="2136574"/>
                  </a:lnTo>
                  <a:lnTo>
                    <a:pt x="1445244" y="2140756"/>
                  </a:lnTo>
                  <a:lnTo>
                    <a:pt x="1391965" y="2143289"/>
                  </a:lnTo>
                  <a:lnTo>
                    <a:pt x="1338148" y="2144141"/>
                  </a:lnTo>
                  <a:lnTo>
                    <a:pt x="1284330" y="2143289"/>
                  </a:lnTo>
                  <a:lnTo>
                    <a:pt x="1231051" y="2140756"/>
                  </a:lnTo>
                  <a:lnTo>
                    <a:pt x="1178352" y="2136574"/>
                  </a:lnTo>
                  <a:lnTo>
                    <a:pt x="1126272" y="2130774"/>
                  </a:lnTo>
                  <a:lnTo>
                    <a:pt x="1074851" y="2123390"/>
                  </a:lnTo>
                  <a:lnTo>
                    <a:pt x="1024129" y="2114451"/>
                  </a:lnTo>
                  <a:lnTo>
                    <a:pt x="974146" y="2103992"/>
                  </a:lnTo>
                  <a:lnTo>
                    <a:pt x="924943" y="2092043"/>
                  </a:lnTo>
                  <a:lnTo>
                    <a:pt x="876559" y="2078638"/>
                  </a:lnTo>
                  <a:lnTo>
                    <a:pt x="829033" y="2063807"/>
                  </a:lnTo>
                  <a:lnTo>
                    <a:pt x="782407" y="2047583"/>
                  </a:lnTo>
                  <a:lnTo>
                    <a:pt x="736720" y="2029998"/>
                  </a:lnTo>
                  <a:lnTo>
                    <a:pt x="692012" y="2011084"/>
                  </a:lnTo>
                  <a:lnTo>
                    <a:pt x="648323" y="1990873"/>
                  </a:lnTo>
                  <a:lnTo>
                    <a:pt x="605693" y="1969397"/>
                  </a:lnTo>
                  <a:lnTo>
                    <a:pt x="564162" y="1946688"/>
                  </a:lnTo>
                  <a:lnTo>
                    <a:pt x="523770" y="1922779"/>
                  </a:lnTo>
                  <a:lnTo>
                    <a:pt x="484556" y="1897700"/>
                  </a:lnTo>
                  <a:lnTo>
                    <a:pt x="446562" y="1871485"/>
                  </a:lnTo>
                  <a:lnTo>
                    <a:pt x="409827" y="1844165"/>
                  </a:lnTo>
                  <a:lnTo>
                    <a:pt x="374390" y="1815773"/>
                  </a:lnTo>
                  <a:lnTo>
                    <a:pt x="340293" y="1786340"/>
                  </a:lnTo>
                  <a:lnTo>
                    <a:pt x="307574" y="1755898"/>
                  </a:lnTo>
                  <a:lnTo>
                    <a:pt x="276274" y="1724480"/>
                  </a:lnTo>
                  <a:lnTo>
                    <a:pt x="246433" y="1692117"/>
                  </a:lnTo>
                  <a:lnTo>
                    <a:pt x="218091" y="1658842"/>
                  </a:lnTo>
                  <a:lnTo>
                    <a:pt x="191287" y="1624686"/>
                  </a:lnTo>
                  <a:lnTo>
                    <a:pt x="166063" y="1589682"/>
                  </a:lnTo>
                  <a:lnTo>
                    <a:pt x="142457" y="1553862"/>
                  </a:lnTo>
                  <a:lnTo>
                    <a:pt x="120509" y="1517258"/>
                  </a:lnTo>
                  <a:lnTo>
                    <a:pt x="100261" y="1479901"/>
                  </a:lnTo>
                  <a:lnTo>
                    <a:pt x="81751" y="1441824"/>
                  </a:lnTo>
                  <a:lnTo>
                    <a:pt x="65020" y="1403058"/>
                  </a:lnTo>
                  <a:lnTo>
                    <a:pt x="50107" y="1363637"/>
                  </a:lnTo>
                  <a:lnTo>
                    <a:pt x="37053" y="1323591"/>
                  </a:lnTo>
                  <a:lnTo>
                    <a:pt x="25898" y="1282954"/>
                  </a:lnTo>
                  <a:lnTo>
                    <a:pt x="16681" y="1241756"/>
                  </a:lnTo>
                  <a:lnTo>
                    <a:pt x="9443" y="1200031"/>
                  </a:lnTo>
                  <a:lnTo>
                    <a:pt x="4223" y="1157809"/>
                  </a:lnTo>
                  <a:lnTo>
                    <a:pt x="1062" y="1115124"/>
                  </a:lnTo>
                  <a:lnTo>
                    <a:pt x="0" y="1072007"/>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4014977" y="172211"/>
              <a:ext cx="2902585" cy="2545715"/>
            </a:xfrm>
            <a:custGeom>
              <a:avLst/>
              <a:gdLst/>
              <a:ahLst/>
              <a:cxnLst/>
              <a:rect l="l" t="t" r="r" b="b"/>
              <a:pathLst>
                <a:path w="2902584" h="2545715">
                  <a:moveTo>
                    <a:pt x="1451356" y="0"/>
                  </a:moveTo>
                  <a:lnTo>
                    <a:pt x="1400407" y="769"/>
                  </a:lnTo>
                  <a:lnTo>
                    <a:pt x="1349899" y="3061"/>
                  </a:lnTo>
                  <a:lnTo>
                    <a:pt x="1299860" y="6850"/>
                  </a:lnTo>
                  <a:lnTo>
                    <a:pt x="1250320" y="12110"/>
                  </a:lnTo>
                  <a:lnTo>
                    <a:pt x="1201307" y="18817"/>
                  </a:lnTo>
                  <a:lnTo>
                    <a:pt x="1152849" y="26945"/>
                  </a:lnTo>
                  <a:lnTo>
                    <a:pt x="1104977" y="36470"/>
                  </a:lnTo>
                  <a:lnTo>
                    <a:pt x="1057717" y="47365"/>
                  </a:lnTo>
                  <a:lnTo>
                    <a:pt x="1011100" y="59606"/>
                  </a:lnTo>
                  <a:lnTo>
                    <a:pt x="965154" y="73167"/>
                  </a:lnTo>
                  <a:lnTo>
                    <a:pt x="919908" y="88023"/>
                  </a:lnTo>
                  <a:lnTo>
                    <a:pt x="875390" y="104149"/>
                  </a:lnTo>
                  <a:lnTo>
                    <a:pt x="831630" y="121520"/>
                  </a:lnTo>
                  <a:lnTo>
                    <a:pt x="788655" y="140110"/>
                  </a:lnTo>
                  <a:lnTo>
                    <a:pt x="746496" y="159895"/>
                  </a:lnTo>
                  <a:lnTo>
                    <a:pt x="705181" y="180848"/>
                  </a:lnTo>
                  <a:lnTo>
                    <a:pt x="664738" y="202945"/>
                  </a:lnTo>
                  <a:lnTo>
                    <a:pt x="625196" y="226161"/>
                  </a:lnTo>
                  <a:lnTo>
                    <a:pt x="586585" y="250470"/>
                  </a:lnTo>
                  <a:lnTo>
                    <a:pt x="548933" y="275847"/>
                  </a:lnTo>
                  <a:lnTo>
                    <a:pt x="512268" y="302267"/>
                  </a:lnTo>
                  <a:lnTo>
                    <a:pt x="476620" y="329704"/>
                  </a:lnTo>
                  <a:lnTo>
                    <a:pt x="442017" y="358134"/>
                  </a:lnTo>
                  <a:lnTo>
                    <a:pt x="408488" y="387530"/>
                  </a:lnTo>
                  <a:lnTo>
                    <a:pt x="376062" y="417869"/>
                  </a:lnTo>
                  <a:lnTo>
                    <a:pt x="344768" y="449124"/>
                  </a:lnTo>
                  <a:lnTo>
                    <a:pt x="314634" y="481271"/>
                  </a:lnTo>
                  <a:lnTo>
                    <a:pt x="285689" y="514284"/>
                  </a:lnTo>
                  <a:lnTo>
                    <a:pt x="257963" y="548138"/>
                  </a:lnTo>
                  <a:lnTo>
                    <a:pt x="231483" y="582807"/>
                  </a:lnTo>
                  <a:lnTo>
                    <a:pt x="206279" y="618267"/>
                  </a:lnTo>
                  <a:lnTo>
                    <a:pt x="182380" y="654492"/>
                  </a:lnTo>
                  <a:lnTo>
                    <a:pt x="159814" y="691457"/>
                  </a:lnTo>
                  <a:lnTo>
                    <a:pt x="138609" y="729137"/>
                  </a:lnTo>
                  <a:lnTo>
                    <a:pt x="118796" y="767507"/>
                  </a:lnTo>
                  <a:lnTo>
                    <a:pt x="100402" y="806540"/>
                  </a:lnTo>
                  <a:lnTo>
                    <a:pt x="83457" y="846213"/>
                  </a:lnTo>
                  <a:lnTo>
                    <a:pt x="67989" y="886500"/>
                  </a:lnTo>
                  <a:lnTo>
                    <a:pt x="54026" y="927375"/>
                  </a:lnTo>
                  <a:lnTo>
                    <a:pt x="41599" y="968814"/>
                  </a:lnTo>
                  <a:lnTo>
                    <a:pt x="30735" y="1010791"/>
                  </a:lnTo>
                  <a:lnTo>
                    <a:pt x="21464" y="1053280"/>
                  </a:lnTo>
                  <a:lnTo>
                    <a:pt x="13813" y="1096258"/>
                  </a:lnTo>
                  <a:lnTo>
                    <a:pt x="7813" y="1139698"/>
                  </a:lnTo>
                  <a:lnTo>
                    <a:pt x="3491" y="1183575"/>
                  </a:lnTo>
                  <a:lnTo>
                    <a:pt x="877" y="1227864"/>
                  </a:lnTo>
                  <a:lnTo>
                    <a:pt x="0" y="1272540"/>
                  </a:lnTo>
                  <a:lnTo>
                    <a:pt x="877" y="1317215"/>
                  </a:lnTo>
                  <a:lnTo>
                    <a:pt x="3491" y="1361505"/>
                  </a:lnTo>
                  <a:lnTo>
                    <a:pt x="7813" y="1405383"/>
                  </a:lnTo>
                  <a:lnTo>
                    <a:pt x="13813" y="1448824"/>
                  </a:lnTo>
                  <a:lnTo>
                    <a:pt x="21464" y="1491803"/>
                  </a:lnTo>
                  <a:lnTo>
                    <a:pt x="30735" y="1534294"/>
                  </a:lnTo>
                  <a:lnTo>
                    <a:pt x="41599" y="1576273"/>
                  </a:lnTo>
                  <a:lnTo>
                    <a:pt x="54026" y="1617714"/>
                  </a:lnTo>
                  <a:lnTo>
                    <a:pt x="67989" y="1658591"/>
                  </a:lnTo>
                  <a:lnTo>
                    <a:pt x="83457" y="1698881"/>
                  </a:lnTo>
                  <a:lnTo>
                    <a:pt x="100402" y="1738556"/>
                  </a:lnTo>
                  <a:lnTo>
                    <a:pt x="118796" y="1777593"/>
                  </a:lnTo>
                  <a:lnTo>
                    <a:pt x="138609" y="1815966"/>
                  </a:lnTo>
                  <a:lnTo>
                    <a:pt x="159814" y="1853649"/>
                  </a:lnTo>
                  <a:lnTo>
                    <a:pt x="182380" y="1890617"/>
                  </a:lnTo>
                  <a:lnTo>
                    <a:pt x="206279" y="1926846"/>
                  </a:lnTo>
                  <a:lnTo>
                    <a:pt x="231483" y="1962310"/>
                  </a:lnTo>
                  <a:lnTo>
                    <a:pt x="257963" y="1996983"/>
                  </a:lnTo>
                  <a:lnTo>
                    <a:pt x="285689" y="2030841"/>
                  </a:lnTo>
                  <a:lnTo>
                    <a:pt x="314634" y="2063857"/>
                  </a:lnTo>
                  <a:lnTo>
                    <a:pt x="344768" y="2096008"/>
                  </a:lnTo>
                  <a:lnTo>
                    <a:pt x="376062" y="2127267"/>
                  </a:lnTo>
                  <a:lnTo>
                    <a:pt x="408488" y="2157610"/>
                  </a:lnTo>
                  <a:lnTo>
                    <a:pt x="442017" y="2187011"/>
                  </a:lnTo>
                  <a:lnTo>
                    <a:pt x="476620" y="2215445"/>
                  </a:lnTo>
                  <a:lnTo>
                    <a:pt x="512268" y="2242886"/>
                  </a:lnTo>
                  <a:lnTo>
                    <a:pt x="548933" y="2269310"/>
                  </a:lnTo>
                  <a:lnTo>
                    <a:pt x="586585" y="2294690"/>
                  </a:lnTo>
                  <a:lnTo>
                    <a:pt x="625196" y="2319003"/>
                  </a:lnTo>
                  <a:lnTo>
                    <a:pt x="664738" y="2342223"/>
                  </a:lnTo>
                  <a:lnTo>
                    <a:pt x="705181" y="2364324"/>
                  </a:lnTo>
                  <a:lnTo>
                    <a:pt x="746496" y="2385281"/>
                  </a:lnTo>
                  <a:lnTo>
                    <a:pt x="788655" y="2405068"/>
                  </a:lnTo>
                  <a:lnTo>
                    <a:pt x="831630" y="2423662"/>
                  </a:lnTo>
                  <a:lnTo>
                    <a:pt x="875390" y="2441036"/>
                  </a:lnTo>
                  <a:lnTo>
                    <a:pt x="919908" y="2457165"/>
                  </a:lnTo>
                  <a:lnTo>
                    <a:pt x="965154" y="2472024"/>
                  </a:lnTo>
                  <a:lnTo>
                    <a:pt x="1011100" y="2485588"/>
                  </a:lnTo>
                  <a:lnTo>
                    <a:pt x="1057717" y="2497831"/>
                  </a:lnTo>
                  <a:lnTo>
                    <a:pt x="1104977" y="2508729"/>
                  </a:lnTo>
                  <a:lnTo>
                    <a:pt x="1152849" y="2518255"/>
                  </a:lnTo>
                  <a:lnTo>
                    <a:pt x="1201307" y="2526385"/>
                  </a:lnTo>
                  <a:lnTo>
                    <a:pt x="1250320" y="2533093"/>
                  </a:lnTo>
                  <a:lnTo>
                    <a:pt x="1299860" y="2538355"/>
                  </a:lnTo>
                  <a:lnTo>
                    <a:pt x="1349899" y="2542145"/>
                  </a:lnTo>
                  <a:lnTo>
                    <a:pt x="1400407" y="2544437"/>
                  </a:lnTo>
                  <a:lnTo>
                    <a:pt x="1451356" y="2545207"/>
                  </a:lnTo>
                  <a:lnTo>
                    <a:pt x="1502304" y="2544437"/>
                  </a:lnTo>
                  <a:lnTo>
                    <a:pt x="1552811" y="2542145"/>
                  </a:lnTo>
                  <a:lnTo>
                    <a:pt x="1602849" y="2538355"/>
                  </a:lnTo>
                  <a:lnTo>
                    <a:pt x="1652388" y="2533093"/>
                  </a:lnTo>
                  <a:lnTo>
                    <a:pt x="1701400" y="2526385"/>
                  </a:lnTo>
                  <a:lnTo>
                    <a:pt x="1749856" y="2518255"/>
                  </a:lnTo>
                  <a:lnTo>
                    <a:pt x="1797727" y="2508729"/>
                  </a:lnTo>
                  <a:lnTo>
                    <a:pt x="1844984" y="2497831"/>
                  </a:lnTo>
                  <a:lnTo>
                    <a:pt x="1891599" y="2485588"/>
                  </a:lnTo>
                  <a:lnTo>
                    <a:pt x="1937542" y="2472024"/>
                  </a:lnTo>
                  <a:lnTo>
                    <a:pt x="1982786" y="2457165"/>
                  </a:lnTo>
                  <a:lnTo>
                    <a:pt x="2027300" y="2441036"/>
                  </a:lnTo>
                  <a:lnTo>
                    <a:pt x="2071058" y="2423662"/>
                  </a:lnTo>
                  <a:lnTo>
                    <a:pt x="2114028" y="2405068"/>
                  </a:lnTo>
                  <a:lnTo>
                    <a:pt x="2156184" y="2385281"/>
                  </a:lnTo>
                  <a:lnTo>
                    <a:pt x="2197496" y="2364324"/>
                  </a:lnTo>
                  <a:lnTo>
                    <a:pt x="2237935" y="2342223"/>
                  </a:lnTo>
                  <a:lnTo>
                    <a:pt x="2277473" y="2319003"/>
                  </a:lnTo>
                  <a:lnTo>
                    <a:pt x="2316081" y="2294690"/>
                  </a:lnTo>
                  <a:lnTo>
                    <a:pt x="2353729" y="2269310"/>
                  </a:lnTo>
                  <a:lnTo>
                    <a:pt x="2390390" y="2242886"/>
                  </a:lnTo>
                  <a:lnTo>
                    <a:pt x="2426034" y="2215445"/>
                  </a:lnTo>
                  <a:lnTo>
                    <a:pt x="2460633" y="2187011"/>
                  </a:lnTo>
                  <a:lnTo>
                    <a:pt x="2494158" y="2157610"/>
                  </a:lnTo>
                  <a:lnTo>
                    <a:pt x="2526580" y="2127267"/>
                  </a:lnTo>
                  <a:lnTo>
                    <a:pt x="2557870" y="2096008"/>
                  </a:lnTo>
                  <a:lnTo>
                    <a:pt x="2588000" y="2063857"/>
                  </a:lnTo>
                  <a:lnTo>
                    <a:pt x="2616940" y="2030841"/>
                  </a:lnTo>
                  <a:lnTo>
                    <a:pt x="2644663" y="1996983"/>
                  </a:lnTo>
                  <a:lnTo>
                    <a:pt x="2671139" y="1962310"/>
                  </a:lnTo>
                  <a:lnTo>
                    <a:pt x="2696339" y="1926846"/>
                  </a:lnTo>
                  <a:lnTo>
                    <a:pt x="2720235" y="1890617"/>
                  </a:lnTo>
                  <a:lnTo>
                    <a:pt x="2742797" y="1853649"/>
                  </a:lnTo>
                  <a:lnTo>
                    <a:pt x="2763998" y="1815966"/>
                  </a:lnTo>
                  <a:lnTo>
                    <a:pt x="2783809" y="1777593"/>
                  </a:lnTo>
                  <a:lnTo>
                    <a:pt x="2802199" y="1738556"/>
                  </a:lnTo>
                  <a:lnTo>
                    <a:pt x="2819142" y="1698881"/>
                  </a:lnTo>
                  <a:lnTo>
                    <a:pt x="2834608" y="1658591"/>
                  </a:lnTo>
                  <a:lnTo>
                    <a:pt x="2848567" y="1617714"/>
                  </a:lnTo>
                  <a:lnTo>
                    <a:pt x="2860993" y="1576273"/>
                  </a:lnTo>
                  <a:lnTo>
                    <a:pt x="2871855" y="1534294"/>
                  </a:lnTo>
                  <a:lnTo>
                    <a:pt x="2881124" y="1491803"/>
                  </a:lnTo>
                  <a:lnTo>
                    <a:pt x="2888773" y="1448824"/>
                  </a:lnTo>
                  <a:lnTo>
                    <a:pt x="2894773" y="1405383"/>
                  </a:lnTo>
                  <a:lnTo>
                    <a:pt x="2899093" y="1361505"/>
                  </a:lnTo>
                  <a:lnTo>
                    <a:pt x="2901707" y="1317215"/>
                  </a:lnTo>
                  <a:lnTo>
                    <a:pt x="2902585" y="1272540"/>
                  </a:lnTo>
                  <a:lnTo>
                    <a:pt x="2901707" y="1227864"/>
                  </a:lnTo>
                  <a:lnTo>
                    <a:pt x="2899093" y="1183575"/>
                  </a:lnTo>
                  <a:lnTo>
                    <a:pt x="2894773" y="1139698"/>
                  </a:lnTo>
                  <a:lnTo>
                    <a:pt x="2888773" y="1096258"/>
                  </a:lnTo>
                  <a:lnTo>
                    <a:pt x="2881124" y="1053280"/>
                  </a:lnTo>
                  <a:lnTo>
                    <a:pt x="2871855" y="1010791"/>
                  </a:lnTo>
                  <a:lnTo>
                    <a:pt x="2860993" y="968814"/>
                  </a:lnTo>
                  <a:lnTo>
                    <a:pt x="2848567" y="927375"/>
                  </a:lnTo>
                  <a:lnTo>
                    <a:pt x="2834608" y="886500"/>
                  </a:lnTo>
                  <a:lnTo>
                    <a:pt x="2819142" y="846213"/>
                  </a:lnTo>
                  <a:lnTo>
                    <a:pt x="2802199" y="806540"/>
                  </a:lnTo>
                  <a:lnTo>
                    <a:pt x="2783809" y="767507"/>
                  </a:lnTo>
                  <a:lnTo>
                    <a:pt x="2763998" y="729137"/>
                  </a:lnTo>
                  <a:lnTo>
                    <a:pt x="2742797" y="691457"/>
                  </a:lnTo>
                  <a:lnTo>
                    <a:pt x="2720235" y="654492"/>
                  </a:lnTo>
                  <a:lnTo>
                    <a:pt x="2696339" y="618267"/>
                  </a:lnTo>
                  <a:lnTo>
                    <a:pt x="2671139" y="582807"/>
                  </a:lnTo>
                  <a:lnTo>
                    <a:pt x="2644663" y="548138"/>
                  </a:lnTo>
                  <a:lnTo>
                    <a:pt x="2616940" y="514284"/>
                  </a:lnTo>
                  <a:lnTo>
                    <a:pt x="2588000" y="481271"/>
                  </a:lnTo>
                  <a:lnTo>
                    <a:pt x="2557870" y="449124"/>
                  </a:lnTo>
                  <a:lnTo>
                    <a:pt x="2526580" y="417869"/>
                  </a:lnTo>
                  <a:lnTo>
                    <a:pt x="2494158" y="387530"/>
                  </a:lnTo>
                  <a:lnTo>
                    <a:pt x="2460633" y="358134"/>
                  </a:lnTo>
                  <a:lnTo>
                    <a:pt x="2426034" y="329704"/>
                  </a:lnTo>
                  <a:lnTo>
                    <a:pt x="2390390" y="302267"/>
                  </a:lnTo>
                  <a:lnTo>
                    <a:pt x="2353729" y="275847"/>
                  </a:lnTo>
                  <a:lnTo>
                    <a:pt x="2316081" y="250470"/>
                  </a:lnTo>
                  <a:lnTo>
                    <a:pt x="2277473" y="226161"/>
                  </a:lnTo>
                  <a:lnTo>
                    <a:pt x="2237935" y="202945"/>
                  </a:lnTo>
                  <a:lnTo>
                    <a:pt x="2197496" y="180848"/>
                  </a:lnTo>
                  <a:lnTo>
                    <a:pt x="2156184" y="159895"/>
                  </a:lnTo>
                  <a:lnTo>
                    <a:pt x="2114028" y="140110"/>
                  </a:lnTo>
                  <a:lnTo>
                    <a:pt x="2071058" y="121520"/>
                  </a:lnTo>
                  <a:lnTo>
                    <a:pt x="2027300" y="104149"/>
                  </a:lnTo>
                  <a:lnTo>
                    <a:pt x="1982786" y="88023"/>
                  </a:lnTo>
                  <a:lnTo>
                    <a:pt x="1937542" y="73167"/>
                  </a:lnTo>
                  <a:lnTo>
                    <a:pt x="1891599" y="59606"/>
                  </a:lnTo>
                  <a:lnTo>
                    <a:pt x="1844984" y="47365"/>
                  </a:lnTo>
                  <a:lnTo>
                    <a:pt x="1797727" y="36470"/>
                  </a:lnTo>
                  <a:lnTo>
                    <a:pt x="1749856" y="26945"/>
                  </a:lnTo>
                  <a:lnTo>
                    <a:pt x="1701400" y="18817"/>
                  </a:lnTo>
                  <a:lnTo>
                    <a:pt x="1652388" y="12110"/>
                  </a:lnTo>
                  <a:lnTo>
                    <a:pt x="1602849" y="6850"/>
                  </a:lnTo>
                  <a:lnTo>
                    <a:pt x="1552811" y="3061"/>
                  </a:lnTo>
                  <a:lnTo>
                    <a:pt x="1502304" y="769"/>
                  </a:lnTo>
                  <a:lnTo>
                    <a:pt x="145135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4014977" y="172211"/>
              <a:ext cx="2902585" cy="2545715"/>
            </a:xfrm>
            <a:custGeom>
              <a:avLst/>
              <a:gdLst/>
              <a:ahLst/>
              <a:cxnLst/>
              <a:rect l="l" t="t" r="r" b="b"/>
              <a:pathLst>
                <a:path w="2902584" h="2545715">
                  <a:moveTo>
                    <a:pt x="0" y="1272540"/>
                  </a:moveTo>
                  <a:lnTo>
                    <a:pt x="877" y="1227864"/>
                  </a:lnTo>
                  <a:lnTo>
                    <a:pt x="3491" y="1183575"/>
                  </a:lnTo>
                  <a:lnTo>
                    <a:pt x="7813" y="1139698"/>
                  </a:lnTo>
                  <a:lnTo>
                    <a:pt x="13813" y="1096258"/>
                  </a:lnTo>
                  <a:lnTo>
                    <a:pt x="21464" y="1053280"/>
                  </a:lnTo>
                  <a:lnTo>
                    <a:pt x="30735" y="1010791"/>
                  </a:lnTo>
                  <a:lnTo>
                    <a:pt x="41599" y="968814"/>
                  </a:lnTo>
                  <a:lnTo>
                    <a:pt x="54026" y="927375"/>
                  </a:lnTo>
                  <a:lnTo>
                    <a:pt x="67989" y="886500"/>
                  </a:lnTo>
                  <a:lnTo>
                    <a:pt x="83457" y="846213"/>
                  </a:lnTo>
                  <a:lnTo>
                    <a:pt x="100402" y="806540"/>
                  </a:lnTo>
                  <a:lnTo>
                    <a:pt x="118796" y="767507"/>
                  </a:lnTo>
                  <a:lnTo>
                    <a:pt x="138609" y="729137"/>
                  </a:lnTo>
                  <a:lnTo>
                    <a:pt x="159814" y="691457"/>
                  </a:lnTo>
                  <a:lnTo>
                    <a:pt x="182380" y="654492"/>
                  </a:lnTo>
                  <a:lnTo>
                    <a:pt x="206279" y="618267"/>
                  </a:lnTo>
                  <a:lnTo>
                    <a:pt x="231483" y="582807"/>
                  </a:lnTo>
                  <a:lnTo>
                    <a:pt x="257963" y="548138"/>
                  </a:lnTo>
                  <a:lnTo>
                    <a:pt x="285689" y="514284"/>
                  </a:lnTo>
                  <a:lnTo>
                    <a:pt x="314634" y="481271"/>
                  </a:lnTo>
                  <a:lnTo>
                    <a:pt x="344768" y="449124"/>
                  </a:lnTo>
                  <a:lnTo>
                    <a:pt x="376062" y="417869"/>
                  </a:lnTo>
                  <a:lnTo>
                    <a:pt x="408488" y="387530"/>
                  </a:lnTo>
                  <a:lnTo>
                    <a:pt x="442017" y="358134"/>
                  </a:lnTo>
                  <a:lnTo>
                    <a:pt x="476620" y="329704"/>
                  </a:lnTo>
                  <a:lnTo>
                    <a:pt x="512268" y="302267"/>
                  </a:lnTo>
                  <a:lnTo>
                    <a:pt x="548933" y="275847"/>
                  </a:lnTo>
                  <a:lnTo>
                    <a:pt x="586585" y="250470"/>
                  </a:lnTo>
                  <a:lnTo>
                    <a:pt x="625196" y="226161"/>
                  </a:lnTo>
                  <a:lnTo>
                    <a:pt x="664738" y="202945"/>
                  </a:lnTo>
                  <a:lnTo>
                    <a:pt x="705181" y="180848"/>
                  </a:lnTo>
                  <a:lnTo>
                    <a:pt x="746496" y="159895"/>
                  </a:lnTo>
                  <a:lnTo>
                    <a:pt x="788655" y="140110"/>
                  </a:lnTo>
                  <a:lnTo>
                    <a:pt x="831630" y="121520"/>
                  </a:lnTo>
                  <a:lnTo>
                    <a:pt x="875390" y="104149"/>
                  </a:lnTo>
                  <a:lnTo>
                    <a:pt x="919908" y="88023"/>
                  </a:lnTo>
                  <a:lnTo>
                    <a:pt x="965154" y="73167"/>
                  </a:lnTo>
                  <a:lnTo>
                    <a:pt x="1011100" y="59606"/>
                  </a:lnTo>
                  <a:lnTo>
                    <a:pt x="1057717" y="47365"/>
                  </a:lnTo>
                  <a:lnTo>
                    <a:pt x="1104977" y="36470"/>
                  </a:lnTo>
                  <a:lnTo>
                    <a:pt x="1152849" y="26945"/>
                  </a:lnTo>
                  <a:lnTo>
                    <a:pt x="1201307" y="18817"/>
                  </a:lnTo>
                  <a:lnTo>
                    <a:pt x="1250320" y="12110"/>
                  </a:lnTo>
                  <a:lnTo>
                    <a:pt x="1299860" y="6850"/>
                  </a:lnTo>
                  <a:lnTo>
                    <a:pt x="1349899" y="3061"/>
                  </a:lnTo>
                  <a:lnTo>
                    <a:pt x="1400407" y="769"/>
                  </a:lnTo>
                  <a:lnTo>
                    <a:pt x="1451356" y="0"/>
                  </a:lnTo>
                  <a:lnTo>
                    <a:pt x="1502304" y="769"/>
                  </a:lnTo>
                  <a:lnTo>
                    <a:pt x="1552811" y="3061"/>
                  </a:lnTo>
                  <a:lnTo>
                    <a:pt x="1602849" y="6850"/>
                  </a:lnTo>
                  <a:lnTo>
                    <a:pt x="1652388" y="12110"/>
                  </a:lnTo>
                  <a:lnTo>
                    <a:pt x="1701400" y="18817"/>
                  </a:lnTo>
                  <a:lnTo>
                    <a:pt x="1749856" y="26945"/>
                  </a:lnTo>
                  <a:lnTo>
                    <a:pt x="1797727" y="36470"/>
                  </a:lnTo>
                  <a:lnTo>
                    <a:pt x="1844984" y="47365"/>
                  </a:lnTo>
                  <a:lnTo>
                    <a:pt x="1891599" y="59606"/>
                  </a:lnTo>
                  <a:lnTo>
                    <a:pt x="1937542" y="73167"/>
                  </a:lnTo>
                  <a:lnTo>
                    <a:pt x="1982786" y="88023"/>
                  </a:lnTo>
                  <a:lnTo>
                    <a:pt x="2027300" y="104149"/>
                  </a:lnTo>
                  <a:lnTo>
                    <a:pt x="2071058" y="121520"/>
                  </a:lnTo>
                  <a:lnTo>
                    <a:pt x="2114028" y="140110"/>
                  </a:lnTo>
                  <a:lnTo>
                    <a:pt x="2156184" y="159895"/>
                  </a:lnTo>
                  <a:lnTo>
                    <a:pt x="2197496" y="180848"/>
                  </a:lnTo>
                  <a:lnTo>
                    <a:pt x="2237935" y="202945"/>
                  </a:lnTo>
                  <a:lnTo>
                    <a:pt x="2277473" y="226161"/>
                  </a:lnTo>
                  <a:lnTo>
                    <a:pt x="2316081" y="250470"/>
                  </a:lnTo>
                  <a:lnTo>
                    <a:pt x="2353729" y="275847"/>
                  </a:lnTo>
                  <a:lnTo>
                    <a:pt x="2390390" y="302267"/>
                  </a:lnTo>
                  <a:lnTo>
                    <a:pt x="2426034" y="329704"/>
                  </a:lnTo>
                  <a:lnTo>
                    <a:pt x="2460633" y="358134"/>
                  </a:lnTo>
                  <a:lnTo>
                    <a:pt x="2494158" y="387530"/>
                  </a:lnTo>
                  <a:lnTo>
                    <a:pt x="2526580" y="417869"/>
                  </a:lnTo>
                  <a:lnTo>
                    <a:pt x="2557870" y="449124"/>
                  </a:lnTo>
                  <a:lnTo>
                    <a:pt x="2588000" y="481271"/>
                  </a:lnTo>
                  <a:lnTo>
                    <a:pt x="2616940" y="514284"/>
                  </a:lnTo>
                  <a:lnTo>
                    <a:pt x="2644663" y="548138"/>
                  </a:lnTo>
                  <a:lnTo>
                    <a:pt x="2671139" y="582807"/>
                  </a:lnTo>
                  <a:lnTo>
                    <a:pt x="2696339" y="618267"/>
                  </a:lnTo>
                  <a:lnTo>
                    <a:pt x="2720235" y="654492"/>
                  </a:lnTo>
                  <a:lnTo>
                    <a:pt x="2742797" y="691457"/>
                  </a:lnTo>
                  <a:lnTo>
                    <a:pt x="2763998" y="729137"/>
                  </a:lnTo>
                  <a:lnTo>
                    <a:pt x="2783809" y="767507"/>
                  </a:lnTo>
                  <a:lnTo>
                    <a:pt x="2802199" y="806540"/>
                  </a:lnTo>
                  <a:lnTo>
                    <a:pt x="2819142" y="846213"/>
                  </a:lnTo>
                  <a:lnTo>
                    <a:pt x="2834608" y="886500"/>
                  </a:lnTo>
                  <a:lnTo>
                    <a:pt x="2848567" y="927375"/>
                  </a:lnTo>
                  <a:lnTo>
                    <a:pt x="2860993" y="968814"/>
                  </a:lnTo>
                  <a:lnTo>
                    <a:pt x="2871855" y="1010791"/>
                  </a:lnTo>
                  <a:lnTo>
                    <a:pt x="2881124" y="1053280"/>
                  </a:lnTo>
                  <a:lnTo>
                    <a:pt x="2888773" y="1096258"/>
                  </a:lnTo>
                  <a:lnTo>
                    <a:pt x="2894773" y="1139698"/>
                  </a:lnTo>
                  <a:lnTo>
                    <a:pt x="2899093" y="1183575"/>
                  </a:lnTo>
                  <a:lnTo>
                    <a:pt x="2901707" y="1227864"/>
                  </a:lnTo>
                  <a:lnTo>
                    <a:pt x="2902585" y="1272540"/>
                  </a:lnTo>
                  <a:lnTo>
                    <a:pt x="2901707" y="1317215"/>
                  </a:lnTo>
                  <a:lnTo>
                    <a:pt x="2899093" y="1361505"/>
                  </a:lnTo>
                  <a:lnTo>
                    <a:pt x="2894773" y="1405383"/>
                  </a:lnTo>
                  <a:lnTo>
                    <a:pt x="2888773" y="1448824"/>
                  </a:lnTo>
                  <a:lnTo>
                    <a:pt x="2881124" y="1491803"/>
                  </a:lnTo>
                  <a:lnTo>
                    <a:pt x="2871855" y="1534294"/>
                  </a:lnTo>
                  <a:lnTo>
                    <a:pt x="2860993" y="1576273"/>
                  </a:lnTo>
                  <a:lnTo>
                    <a:pt x="2848567" y="1617714"/>
                  </a:lnTo>
                  <a:lnTo>
                    <a:pt x="2834608" y="1658591"/>
                  </a:lnTo>
                  <a:lnTo>
                    <a:pt x="2819142" y="1698881"/>
                  </a:lnTo>
                  <a:lnTo>
                    <a:pt x="2802199" y="1738556"/>
                  </a:lnTo>
                  <a:lnTo>
                    <a:pt x="2783809" y="1777593"/>
                  </a:lnTo>
                  <a:lnTo>
                    <a:pt x="2763998" y="1815966"/>
                  </a:lnTo>
                  <a:lnTo>
                    <a:pt x="2742797" y="1853649"/>
                  </a:lnTo>
                  <a:lnTo>
                    <a:pt x="2720235" y="1890617"/>
                  </a:lnTo>
                  <a:lnTo>
                    <a:pt x="2696339" y="1926846"/>
                  </a:lnTo>
                  <a:lnTo>
                    <a:pt x="2671139" y="1962310"/>
                  </a:lnTo>
                  <a:lnTo>
                    <a:pt x="2644663" y="1996983"/>
                  </a:lnTo>
                  <a:lnTo>
                    <a:pt x="2616940" y="2030841"/>
                  </a:lnTo>
                  <a:lnTo>
                    <a:pt x="2588000" y="2063857"/>
                  </a:lnTo>
                  <a:lnTo>
                    <a:pt x="2557870" y="2096008"/>
                  </a:lnTo>
                  <a:lnTo>
                    <a:pt x="2526580" y="2127267"/>
                  </a:lnTo>
                  <a:lnTo>
                    <a:pt x="2494158" y="2157610"/>
                  </a:lnTo>
                  <a:lnTo>
                    <a:pt x="2460633" y="2187011"/>
                  </a:lnTo>
                  <a:lnTo>
                    <a:pt x="2426034" y="2215445"/>
                  </a:lnTo>
                  <a:lnTo>
                    <a:pt x="2390390" y="2242886"/>
                  </a:lnTo>
                  <a:lnTo>
                    <a:pt x="2353729" y="2269310"/>
                  </a:lnTo>
                  <a:lnTo>
                    <a:pt x="2316081" y="2294690"/>
                  </a:lnTo>
                  <a:lnTo>
                    <a:pt x="2277473" y="2319003"/>
                  </a:lnTo>
                  <a:lnTo>
                    <a:pt x="2237935" y="2342223"/>
                  </a:lnTo>
                  <a:lnTo>
                    <a:pt x="2197496" y="2364324"/>
                  </a:lnTo>
                  <a:lnTo>
                    <a:pt x="2156184" y="2385281"/>
                  </a:lnTo>
                  <a:lnTo>
                    <a:pt x="2114028" y="2405068"/>
                  </a:lnTo>
                  <a:lnTo>
                    <a:pt x="2071058" y="2423662"/>
                  </a:lnTo>
                  <a:lnTo>
                    <a:pt x="2027300" y="2441036"/>
                  </a:lnTo>
                  <a:lnTo>
                    <a:pt x="1982786" y="2457165"/>
                  </a:lnTo>
                  <a:lnTo>
                    <a:pt x="1937542" y="2472024"/>
                  </a:lnTo>
                  <a:lnTo>
                    <a:pt x="1891599" y="2485588"/>
                  </a:lnTo>
                  <a:lnTo>
                    <a:pt x="1844984" y="2497831"/>
                  </a:lnTo>
                  <a:lnTo>
                    <a:pt x="1797727" y="2508729"/>
                  </a:lnTo>
                  <a:lnTo>
                    <a:pt x="1749856" y="2518255"/>
                  </a:lnTo>
                  <a:lnTo>
                    <a:pt x="1701400" y="2526385"/>
                  </a:lnTo>
                  <a:lnTo>
                    <a:pt x="1652388" y="2533093"/>
                  </a:lnTo>
                  <a:lnTo>
                    <a:pt x="1602849" y="2538355"/>
                  </a:lnTo>
                  <a:lnTo>
                    <a:pt x="1552811" y="2542145"/>
                  </a:lnTo>
                  <a:lnTo>
                    <a:pt x="1502304" y="2544437"/>
                  </a:lnTo>
                  <a:lnTo>
                    <a:pt x="1451356" y="2545207"/>
                  </a:lnTo>
                  <a:lnTo>
                    <a:pt x="1400407" y="2544437"/>
                  </a:lnTo>
                  <a:lnTo>
                    <a:pt x="1349899" y="2542145"/>
                  </a:lnTo>
                  <a:lnTo>
                    <a:pt x="1299860" y="2538355"/>
                  </a:lnTo>
                  <a:lnTo>
                    <a:pt x="1250320" y="2533093"/>
                  </a:lnTo>
                  <a:lnTo>
                    <a:pt x="1201307" y="2526385"/>
                  </a:lnTo>
                  <a:lnTo>
                    <a:pt x="1152849" y="2518255"/>
                  </a:lnTo>
                  <a:lnTo>
                    <a:pt x="1104977" y="2508729"/>
                  </a:lnTo>
                  <a:lnTo>
                    <a:pt x="1057717" y="2497831"/>
                  </a:lnTo>
                  <a:lnTo>
                    <a:pt x="1011100" y="2485588"/>
                  </a:lnTo>
                  <a:lnTo>
                    <a:pt x="965154" y="2472024"/>
                  </a:lnTo>
                  <a:lnTo>
                    <a:pt x="919908" y="2457165"/>
                  </a:lnTo>
                  <a:lnTo>
                    <a:pt x="875390" y="2441036"/>
                  </a:lnTo>
                  <a:lnTo>
                    <a:pt x="831630" y="2423662"/>
                  </a:lnTo>
                  <a:lnTo>
                    <a:pt x="788655" y="2405068"/>
                  </a:lnTo>
                  <a:lnTo>
                    <a:pt x="746496" y="2385281"/>
                  </a:lnTo>
                  <a:lnTo>
                    <a:pt x="705181" y="2364324"/>
                  </a:lnTo>
                  <a:lnTo>
                    <a:pt x="664738" y="2342223"/>
                  </a:lnTo>
                  <a:lnTo>
                    <a:pt x="625196" y="2319003"/>
                  </a:lnTo>
                  <a:lnTo>
                    <a:pt x="586585" y="2294690"/>
                  </a:lnTo>
                  <a:lnTo>
                    <a:pt x="548933" y="2269310"/>
                  </a:lnTo>
                  <a:lnTo>
                    <a:pt x="512268" y="2242886"/>
                  </a:lnTo>
                  <a:lnTo>
                    <a:pt x="476620" y="2215445"/>
                  </a:lnTo>
                  <a:lnTo>
                    <a:pt x="442017" y="2187011"/>
                  </a:lnTo>
                  <a:lnTo>
                    <a:pt x="408488" y="2157610"/>
                  </a:lnTo>
                  <a:lnTo>
                    <a:pt x="376062" y="2127267"/>
                  </a:lnTo>
                  <a:lnTo>
                    <a:pt x="344768" y="2096008"/>
                  </a:lnTo>
                  <a:lnTo>
                    <a:pt x="314634" y="2063857"/>
                  </a:lnTo>
                  <a:lnTo>
                    <a:pt x="285689" y="2030841"/>
                  </a:lnTo>
                  <a:lnTo>
                    <a:pt x="257963" y="1996983"/>
                  </a:lnTo>
                  <a:lnTo>
                    <a:pt x="231483" y="1962310"/>
                  </a:lnTo>
                  <a:lnTo>
                    <a:pt x="206279" y="1926846"/>
                  </a:lnTo>
                  <a:lnTo>
                    <a:pt x="182380" y="1890617"/>
                  </a:lnTo>
                  <a:lnTo>
                    <a:pt x="159814" y="1853649"/>
                  </a:lnTo>
                  <a:lnTo>
                    <a:pt x="138609" y="1815966"/>
                  </a:lnTo>
                  <a:lnTo>
                    <a:pt x="118796" y="1777593"/>
                  </a:lnTo>
                  <a:lnTo>
                    <a:pt x="100402" y="1738556"/>
                  </a:lnTo>
                  <a:lnTo>
                    <a:pt x="83457" y="1698881"/>
                  </a:lnTo>
                  <a:lnTo>
                    <a:pt x="67989" y="1658591"/>
                  </a:lnTo>
                  <a:lnTo>
                    <a:pt x="54026" y="1617714"/>
                  </a:lnTo>
                  <a:lnTo>
                    <a:pt x="41599" y="1576273"/>
                  </a:lnTo>
                  <a:lnTo>
                    <a:pt x="30735" y="1534294"/>
                  </a:lnTo>
                  <a:lnTo>
                    <a:pt x="21464" y="1491803"/>
                  </a:lnTo>
                  <a:lnTo>
                    <a:pt x="13813" y="1448824"/>
                  </a:lnTo>
                  <a:lnTo>
                    <a:pt x="7813" y="1405383"/>
                  </a:lnTo>
                  <a:lnTo>
                    <a:pt x="3491" y="1361505"/>
                  </a:lnTo>
                  <a:lnTo>
                    <a:pt x="877" y="1317215"/>
                  </a:lnTo>
                  <a:lnTo>
                    <a:pt x="0" y="1272540"/>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7036053" y="2900553"/>
              <a:ext cx="3997960" cy="2948940"/>
            </a:xfrm>
            <a:custGeom>
              <a:avLst/>
              <a:gdLst/>
              <a:ahLst/>
              <a:cxnLst/>
              <a:rect l="l" t="t" r="r" b="b"/>
              <a:pathLst>
                <a:path w="3997959" h="2948940">
                  <a:moveTo>
                    <a:pt x="1998852" y="0"/>
                  </a:moveTo>
                  <a:lnTo>
                    <a:pt x="1943836" y="547"/>
                  </a:lnTo>
                  <a:lnTo>
                    <a:pt x="1889186" y="2181"/>
                  </a:lnTo>
                  <a:lnTo>
                    <a:pt x="1834923" y="4887"/>
                  </a:lnTo>
                  <a:lnTo>
                    <a:pt x="1781065" y="8651"/>
                  </a:lnTo>
                  <a:lnTo>
                    <a:pt x="1727631" y="13460"/>
                  </a:lnTo>
                  <a:lnTo>
                    <a:pt x="1674641" y="19298"/>
                  </a:lnTo>
                  <a:lnTo>
                    <a:pt x="1622113" y="26152"/>
                  </a:lnTo>
                  <a:lnTo>
                    <a:pt x="1570067" y="34008"/>
                  </a:lnTo>
                  <a:lnTo>
                    <a:pt x="1518522" y="42851"/>
                  </a:lnTo>
                  <a:lnTo>
                    <a:pt x="1467496" y="52669"/>
                  </a:lnTo>
                  <a:lnTo>
                    <a:pt x="1417009" y="63446"/>
                  </a:lnTo>
                  <a:lnTo>
                    <a:pt x="1367080" y="75168"/>
                  </a:lnTo>
                  <a:lnTo>
                    <a:pt x="1317728" y="87822"/>
                  </a:lnTo>
                  <a:lnTo>
                    <a:pt x="1268972" y="101394"/>
                  </a:lnTo>
                  <a:lnTo>
                    <a:pt x="1220831" y="115869"/>
                  </a:lnTo>
                  <a:lnTo>
                    <a:pt x="1173323" y="131234"/>
                  </a:lnTo>
                  <a:lnTo>
                    <a:pt x="1126469" y="147473"/>
                  </a:lnTo>
                  <a:lnTo>
                    <a:pt x="1080287" y="164574"/>
                  </a:lnTo>
                  <a:lnTo>
                    <a:pt x="1034797" y="182523"/>
                  </a:lnTo>
                  <a:lnTo>
                    <a:pt x="990016" y="201304"/>
                  </a:lnTo>
                  <a:lnTo>
                    <a:pt x="945965" y="220904"/>
                  </a:lnTo>
                  <a:lnTo>
                    <a:pt x="902662" y="241310"/>
                  </a:lnTo>
                  <a:lnTo>
                    <a:pt x="860127" y="262506"/>
                  </a:lnTo>
                  <a:lnTo>
                    <a:pt x="818378" y="284480"/>
                  </a:lnTo>
                  <a:lnTo>
                    <a:pt x="777435" y="307216"/>
                  </a:lnTo>
                  <a:lnTo>
                    <a:pt x="737317" y="330701"/>
                  </a:lnTo>
                  <a:lnTo>
                    <a:pt x="698042" y="354920"/>
                  </a:lnTo>
                  <a:lnTo>
                    <a:pt x="659629" y="379861"/>
                  </a:lnTo>
                  <a:lnTo>
                    <a:pt x="622099" y="405508"/>
                  </a:lnTo>
                  <a:lnTo>
                    <a:pt x="585470" y="431847"/>
                  </a:lnTo>
                  <a:lnTo>
                    <a:pt x="549760" y="458865"/>
                  </a:lnTo>
                  <a:lnTo>
                    <a:pt x="514989" y="486548"/>
                  </a:lnTo>
                  <a:lnTo>
                    <a:pt x="481176" y="514880"/>
                  </a:lnTo>
                  <a:lnTo>
                    <a:pt x="448341" y="543850"/>
                  </a:lnTo>
                  <a:lnTo>
                    <a:pt x="416501" y="573441"/>
                  </a:lnTo>
                  <a:lnTo>
                    <a:pt x="385677" y="603641"/>
                  </a:lnTo>
                  <a:lnTo>
                    <a:pt x="355887" y="634434"/>
                  </a:lnTo>
                  <a:lnTo>
                    <a:pt x="327150" y="665808"/>
                  </a:lnTo>
                  <a:lnTo>
                    <a:pt x="299486" y="697748"/>
                  </a:lnTo>
                  <a:lnTo>
                    <a:pt x="272913" y="730240"/>
                  </a:lnTo>
                  <a:lnTo>
                    <a:pt x="247451" y="763270"/>
                  </a:lnTo>
                  <a:lnTo>
                    <a:pt x="223118" y="796824"/>
                  </a:lnTo>
                  <a:lnTo>
                    <a:pt x="199933" y="830887"/>
                  </a:lnTo>
                  <a:lnTo>
                    <a:pt x="177917" y="865446"/>
                  </a:lnTo>
                  <a:lnTo>
                    <a:pt x="157087" y="900487"/>
                  </a:lnTo>
                  <a:lnTo>
                    <a:pt x="137462" y="935996"/>
                  </a:lnTo>
                  <a:lnTo>
                    <a:pt x="119063" y="971958"/>
                  </a:lnTo>
                  <a:lnTo>
                    <a:pt x="101907" y="1008359"/>
                  </a:lnTo>
                  <a:lnTo>
                    <a:pt x="86015" y="1045186"/>
                  </a:lnTo>
                  <a:lnTo>
                    <a:pt x="71404" y="1082425"/>
                  </a:lnTo>
                  <a:lnTo>
                    <a:pt x="58094" y="1120060"/>
                  </a:lnTo>
                  <a:lnTo>
                    <a:pt x="46105" y="1158079"/>
                  </a:lnTo>
                  <a:lnTo>
                    <a:pt x="35455" y="1196468"/>
                  </a:lnTo>
                  <a:lnTo>
                    <a:pt x="26163" y="1235211"/>
                  </a:lnTo>
                  <a:lnTo>
                    <a:pt x="18248" y="1274296"/>
                  </a:lnTo>
                  <a:lnTo>
                    <a:pt x="11729" y="1313707"/>
                  </a:lnTo>
                  <a:lnTo>
                    <a:pt x="6626" y="1353432"/>
                  </a:lnTo>
                  <a:lnTo>
                    <a:pt x="2957" y="1393455"/>
                  </a:lnTo>
                  <a:lnTo>
                    <a:pt x="742" y="1433763"/>
                  </a:lnTo>
                  <a:lnTo>
                    <a:pt x="0" y="1474343"/>
                  </a:lnTo>
                  <a:lnTo>
                    <a:pt x="742" y="1514922"/>
                  </a:lnTo>
                  <a:lnTo>
                    <a:pt x="2957" y="1555230"/>
                  </a:lnTo>
                  <a:lnTo>
                    <a:pt x="6626" y="1595253"/>
                  </a:lnTo>
                  <a:lnTo>
                    <a:pt x="11729" y="1634977"/>
                  </a:lnTo>
                  <a:lnTo>
                    <a:pt x="18248" y="1674388"/>
                  </a:lnTo>
                  <a:lnTo>
                    <a:pt x="26163" y="1713471"/>
                  </a:lnTo>
                  <a:lnTo>
                    <a:pt x="35455" y="1752214"/>
                  </a:lnTo>
                  <a:lnTo>
                    <a:pt x="46105" y="1790601"/>
                  </a:lnTo>
                  <a:lnTo>
                    <a:pt x="58094" y="1828619"/>
                  </a:lnTo>
                  <a:lnTo>
                    <a:pt x="71404" y="1866254"/>
                  </a:lnTo>
                  <a:lnTo>
                    <a:pt x="86015" y="1903491"/>
                  </a:lnTo>
                  <a:lnTo>
                    <a:pt x="101907" y="1940317"/>
                  </a:lnTo>
                  <a:lnTo>
                    <a:pt x="119063" y="1976717"/>
                  </a:lnTo>
                  <a:lnTo>
                    <a:pt x="137462" y="2012677"/>
                  </a:lnTo>
                  <a:lnTo>
                    <a:pt x="157087" y="2048184"/>
                  </a:lnTo>
                  <a:lnTo>
                    <a:pt x="177917" y="2083223"/>
                  </a:lnTo>
                  <a:lnTo>
                    <a:pt x="199933" y="2117781"/>
                  </a:lnTo>
                  <a:lnTo>
                    <a:pt x="223118" y="2151842"/>
                  </a:lnTo>
                  <a:lnTo>
                    <a:pt x="247451" y="2185394"/>
                  </a:lnTo>
                  <a:lnTo>
                    <a:pt x="272913" y="2218422"/>
                  </a:lnTo>
                  <a:lnTo>
                    <a:pt x="299486" y="2250912"/>
                  </a:lnTo>
                  <a:lnTo>
                    <a:pt x="327150" y="2282850"/>
                  </a:lnTo>
                  <a:lnTo>
                    <a:pt x="355887" y="2314221"/>
                  </a:lnTo>
                  <a:lnTo>
                    <a:pt x="385677" y="2345013"/>
                  </a:lnTo>
                  <a:lnTo>
                    <a:pt x="416501" y="2375211"/>
                  </a:lnTo>
                  <a:lnTo>
                    <a:pt x="448341" y="2404800"/>
                  </a:lnTo>
                  <a:lnTo>
                    <a:pt x="481176" y="2433767"/>
                  </a:lnTo>
                  <a:lnTo>
                    <a:pt x="514989" y="2462097"/>
                  </a:lnTo>
                  <a:lnTo>
                    <a:pt x="549760" y="2489778"/>
                  </a:lnTo>
                  <a:lnTo>
                    <a:pt x="585470" y="2516793"/>
                  </a:lnTo>
                  <a:lnTo>
                    <a:pt x="622099" y="2543131"/>
                  </a:lnTo>
                  <a:lnTo>
                    <a:pt x="659629" y="2568775"/>
                  </a:lnTo>
                  <a:lnTo>
                    <a:pt x="698042" y="2593714"/>
                  </a:lnTo>
                  <a:lnTo>
                    <a:pt x="737317" y="2617931"/>
                  </a:lnTo>
                  <a:lnTo>
                    <a:pt x="777435" y="2641414"/>
                  </a:lnTo>
                  <a:lnTo>
                    <a:pt x="818378" y="2664148"/>
                  </a:lnTo>
                  <a:lnTo>
                    <a:pt x="860127" y="2686119"/>
                  </a:lnTo>
                  <a:lnTo>
                    <a:pt x="902662" y="2707313"/>
                  </a:lnTo>
                  <a:lnTo>
                    <a:pt x="945965" y="2727717"/>
                  </a:lnTo>
                  <a:lnTo>
                    <a:pt x="990016" y="2747315"/>
                  </a:lnTo>
                  <a:lnTo>
                    <a:pt x="1034797" y="2766095"/>
                  </a:lnTo>
                  <a:lnTo>
                    <a:pt x="1080287" y="2784041"/>
                  </a:lnTo>
                  <a:lnTo>
                    <a:pt x="1126469" y="2801140"/>
                  </a:lnTo>
                  <a:lnTo>
                    <a:pt x="1173323" y="2817378"/>
                  </a:lnTo>
                  <a:lnTo>
                    <a:pt x="1220831" y="2832741"/>
                  </a:lnTo>
                  <a:lnTo>
                    <a:pt x="1268972" y="2847214"/>
                  </a:lnTo>
                  <a:lnTo>
                    <a:pt x="1317728" y="2860784"/>
                  </a:lnTo>
                  <a:lnTo>
                    <a:pt x="1367080" y="2873437"/>
                  </a:lnTo>
                  <a:lnTo>
                    <a:pt x="1417009" y="2885158"/>
                  </a:lnTo>
                  <a:lnTo>
                    <a:pt x="1467496" y="2895934"/>
                  </a:lnTo>
                  <a:lnTo>
                    <a:pt x="1518522" y="2905750"/>
                  </a:lnTo>
                  <a:lnTo>
                    <a:pt x="1570067" y="2914593"/>
                  </a:lnTo>
                  <a:lnTo>
                    <a:pt x="1622113" y="2922448"/>
                  </a:lnTo>
                  <a:lnTo>
                    <a:pt x="1674641" y="2929301"/>
                  </a:lnTo>
                  <a:lnTo>
                    <a:pt x="1727631" y="2935138"/>
                  </a:lnTo>
                  <a:lnTo>
                    <a:pt x="1781065" y="2939946"/>
                  </a:lnTo>
                  <a:lnTo>
                    <a:pt x="1834923" y="2943709"/>
                  </a:lnTo>
                  <a:lnTo>
                    <a:pt x="1889186" y="2946415"/>
                  </a:lnTo>
                  <a:lnTo>
                    <a:pt x="1943836" y="2948049"/>
                  </a:lnTo>
                  <a:lnTo>
                    <a:pt x="1998852" y="2948597"/>
                  </a:lnTo>
                  <a:lnTo>
                    <a:pt x="2053876" y="2948049"/>
                  </a:lnTo>
                  <a:lnTo>
                    <a:pt x="2108531" y="2946415"/>
                  </a:lnTo>
                  <a:lnTo>
                    <a:pt x="2162800" y="2943709"/>
                  </a:lnTo>
                  <a:lnTo>
                    <a:pt x="2216663" y="2939946"/>
                  </a:lnTo>
                  <a:lnTo>
                    <a:pt x="2270101" y="2935138"/>
                  </a:lnTo>
                  <a:lnTo>
                    <a:pt x="2323095" y="2929301"/>
                  </a:lnTo>
                  <a:lnTo>
                    <a:pt x="2375626" y="2922448"/>
                  </a:lnTo>
                  <a:lnTo>
                    <a:pt x="2427676" y="2914593"/>
                  </a:lnTo>
                  <a:lnTo>
                    <a:pt x="2479224" y="2905750"/>
                  </a:lnTo>
                  <a:lnTo>
                    <a:pt x="2530253" y="2895934"/>
                  </a:lnTo>
                  <a:lnTo>
                    <a:pt x="2580742" y="2885158"/>
                  </a:lnTo>
                  <a:lnTo>
                    <a:pt x="2630673" y="2873437"/>
                  </a:lnTo>
                  <a:lnTo>
                    <a:pt x="2680027" y="2860784"/>
                  </a:lnTo>
                  <a:lnTo>
                    <a:pt x="2728785" y="2847214"/>
                  </a:lnTo>
                  <a:lnTo>
                    <a:pt x="2776928" y="2832741"/>
                  </a:lnTo>
                  <a:lnTo>
                    <a:pt x="2824436" y="2817378"/>
                  </a:lnTo>
                  <a:lnTo>
                    <a:pt x="2871291" y="2801140"/>
                  </a:lnTo>
                  <a:lnTo>
                    <a:pt x="2917474" y="2784041"/>
                  </a:lnTo>
                  <a:lnTo>
                    <a:pt x="2962965" y="2766095"/>
                  </a:lnTo>
                  <a:lnTo>
                    <a:pt x="3007745" y="2747315"/>
                  </a:lnTo>
                  <a:lnTo>
                    <a:pt x="3051796" y="2727717"/>
                  </a:lnTo>
                  <a:lnTo>
                    <a:pt x="3095099" y="2707313"/>
                  </a:lnTo>
                  <a:lnTo>
                    <a:pt x="3137633" y="2686119"/>
                  </a:lnTo>
                  <a:lnTo>
                    <a:pt x="3179382" y="2664148"/>
                  </a:lnTo>
                  <a:lnTo>
                    <a:pt x="3220324" y="2641414"/>
                  </a:lnTo>
                  <a:lnTo>
                    <a:pt x="3260441" y="2617931"/>
                  </a:lnTo>
                  <a:lnTo>
                    <a:pt x="3299715" y="2593714"/>
                  </a:lnTo>
                  <a:lnTo>
                    <a:pt x="3338126" y="2568775"/>
                  </a:lnTo>
                  <a:lnTo>
                    <a:pt x="3375655" y="2543131"/>
                  </a:lnTo>
                  <a:lnTo>
                    <a:pt x="3412283" y="2516793"/>
                  </a:lnTo>
                  <a:lnTo>
                    <a:pt x="3447991" y="2489778"/>
                  </a:lnTo>
                  <a:lnTo>
                    <a:pt x="3482760" y="2462097"/>
                  </a:lnTo>
                  <a:lnTo>
                    <a:pt x="3516571" y="2433767"/>
                  </a:lnTo>
                  <a:lnTo>
                    <a:pt x="3549405" y="2404800"/>
                  </a:lnTo>
                  <a:lnTo>
                    <a:pt x="3581242" y="2375211"/>
                  </a:lnTo>
                  <a:lnTo>
                    <a:pt x="3612064" y="2345013"/>
                  </a:lnTo>
                  <a:lnTo>
                    <a:pt x="3641852" y="2314221"/>
                  </a:lnTo>
                  <a:lnTo>
                    <a:pt x="3670587" y="2282850"/>
                  </a:lnTo>
                  <a:lnTo>
                    <a:pt x="3698249" y="2250912"/>
                  </a:lnTo>
                  <a:lnTo>
                    <a:pt x="3724820" y="2218422"/>
                  </a:lnTo>
                  <a:lnTo>
                    <a:pt x="3750280" y="2185394"/>
                  </a:lnTo>
                  <a:lnTo>
                    <a:pt x="3774611" y="2151842"/>
                  </a:lnTo>
                  <a:lnTo>
                    <a:pt x="3797794" y="2117781"/>
                  </a:lnTo>
                  <a:lnTo>
                    <a:pt x="3819808" y="2083223"/>
                  </a:lnTo>
                  <a:lnTo>
                    <a:pt x="3840636" y="2048184"/>
                  </a:lnTo>
                  <a:lnTo>
                    <a:pt x="3860259" y="2012677"/>
                  </a:lnTo>
                  <a:lnTo>
                    <a:pt x="3878656" y="1976717"/>
                  </a:lnTo>
                  <a:lnTo>
                    <a:pt x="3895810" y="1940317"/>
                  </a:lnTo>
                  <a:lnTo>
                    <a:pt x="3911701" y="1903491"/>
                  </a:lnTo>
                  <a:lnTo>
                    <a:pt x="3926310" y="1866254"/>
                  </a:lnTo>
                  <a:lnTo>
                    <a:pt x="3939618" y="1828619"/>
                  </a:lnTo>
                  <a:lnTo>
                    <a:pt x="3951606" y="1790601"/>
                  </a:lnTo>
                  <a:lnTo>
                    <a:pt x="3962255" y="1752214"/>
                  </a:lnTo>
                  <a:lnTo>
                    <a:pt x="3971546" y="1713471"/>
                  </a:lnTo>
                  <a:lnTo>
                    <a:pt x="3979460" y="1674388"/>
                  </a:lnTo>
                  <a:lnTo>
                    <a:pt x="3985977" y="1634977"/>
                  </a:lnTo>
                  <a:lnTo>
                    <a:pt x="3991080" y="1595253"/>
                  </a:lnTo>
                  <a:lnTo>
                    <a:pt x="3994748" y="1555230"/>
                  </a:lnTo>
                  <a:lnTo>
                    <a:pt x="3996963" y="1514922"/>
                  </a:lnTo>
                  <a:lnTo>
                    <a:pt x="3997705" y="1474343"/>
                  </a:lnTo>
                  <a:lnTo>
                    <a:pt x="3996963" y="1433763"/>
                  </a:lnTo>
                  <a:lnTo>
                    <a:pt x="3994748" y="1393455"/>
                  </a:lnTo>
                  <a:lnTo>
                    <a:pt x="3991080" y="1353432"/>
                  </a:lnTo>
                  <a:lnTo>
                    <a:pt x="3985977" y="1313707"/>
                  </a:lnTo>
                  <a:lnTo>
                    <a:pt x="3979460" y="1274296"/>
                  </a:lnTo>
                  <a:lnTo>
                    <a:pt x="3971546" y="1235211"/>
                  </a:lnTo>
                  <a:lnTo>
                    <a:pt x="3962255" y="1196468"/>
                  </a:lnTo>
                  <a:lnTo>
                    <a:pt x="3951606" y="1158079"/>
                  </a:lnTo>
                  <a:lnTo>
                    <a:pt x="3939618" y="1120060"/>
                  </a:lnTo>
                  <a:lnTo>
                    <a:pt x="3926310" y="1082425"/>
                  </a:lnTo>
                  <a:lnTo>
                    <a:pt x="3911701" y="1045186"/>
                  </a:lnTo>
                  <a:lnTo>
                    <a:pt x="3895810" y="1008359"/>
                  </a:lnTo>
                  <a:lnTo>
                    <a:pt x="3878656" y="971958"/>
                  </a:lnTo>
                  <a:lnTo>
                    <a:pt x="3860259" y="935996"/>
                  </a:lnTo>
                  <a:lnTo>
                    <a:pt x="3840636" y="900487"/>
                  </a:lnTo>
                  <a:lnTo>
                    <a:pt x="3819808" y="865446"/>
                  </a:lnTo>
                  <a:lnTo>
                    <a:pt x="3797794" y="830887"/>
                  </a:lnTo>
                  <a:lnTo>
                    <a:pt x="3774611" y="796824"/>
                  </a:lnTo>
                  <a:lnTo>
                    <a:pt x="3750280" y="763270"/>
                  </a:lnTo>
                  <a:lnTo>
                    <a:pt x="3724820" y="730240"/>
                  </a:lnTo>
                  <a:lnTo>
                    <a:pt x="3698249" y="697748"/>
                  </a:lnTo>
                  <a:lnTo>
                    <a:pt x="3670587" y="665808"/>
                  </a:lnTo>
                  <a:lnTo>
                    <a:pt x="3641852" y="634434"/>
                  </a:lnTo>
                  <a:lnTo>
                    <a:pt x="3612064" y="603641"/>
                  </a:lnTo>
                  <a:lnTo>
                    <a:pt x="3581242" y="573441"/>
                  </a:lnTo>
                  <a:lnTo>
                    <a:pt x="3549405" y="543850"/>
                  </a:lnTo>
                  <a:lnTo>
                    <a:pt x="3516571" y="514880"/>
                  </a:lnTo>
                  <a:lnTo>
                    <a:pt x="3482760" y="486548"/>
                  </a:lnTo>
                  <a:lnTo>
                    <a:pt x="3447991" y="458865"/>
                  </a:lnTo>
                  <a:lnTo>
                    <a:pt x="3412283" y="431847"/>
                  </a:lnTo>
                  <a:lnTo>
                    <a:pt x="3375655" y="405508"/>
                  </a:lnTo>
                  <a:lnTo>
                    <a:pt x="3338126" y="379861"/>
                  </a:lnTo>
                  <a:lnTo>
                    <a:pt x="3299715" y="354920"/>
                  </a:lnTo>
                  <a:lnTo>
                    <a:pt x="3260441" y="330701"/>
                  </a:lnTo>
                  <a:lnTo>
                    <a:pt x="3220324" y="307216"/>
                  </a:lnTo>
                  <a:lnTo>
                    <a:pt x="3179382" y="284479"/>
                  </a:lnTo>
                  <a:lnTo>
                    <a:pt x="3137633" y="262506"/>
                  </a:lnTo>
                  <a:lnTo>
                    <a:pt x="3095099" y="241310"/>
                  </a:lnTo>
                  <a:lnTo>
                    <a:pt x="3051796" y="220904"/>
                  </a:lnTo>
                  <a:lnTo>
                    <a:pt x="3007745" y="201304"/>
                  </a:lnTo>
                  <a:lnTo>
                    <a:pt x="2962965" y="182523"/>
                  </a:lnTo>
                  <a:lnTo>
                    <a:pt x="2917474" y="164574"/>
                  </a:lnTo>
                  <a:lnTo>
                    <a:pt x="2871291" y="147473"/>
                  </a:lnTo>
                  <a:lnTo>
                    <a:pt x="2824436" y="131234"/>
                  </a:lnTo>
                  <a:lnTo>
                    <a:pt x="2776928" y="115869"/>
                  </a:lnTo>
                  <a:lnTo>
                    <a:pt x="2728785" y="101394"/>
                  </a:lnTo>
                  <a:lnTo>
                    <a:pt x="2680027" y="87822"/>
                  </a:lnTo>
                  <a:lnTo>
                    <a:pt x="2630673" y="75168"/>
                  </a:lnTo>
                  <a:lnTo>
                    <a:pt x="2580742" y="63446"/>
                  </a:lnTo>
                  <a:lnTo>
                    <a:pt x="2530253" y="52669"/>
                  </a:lnTo>
                  <a:lnTo>
                    <a:pt x="2479224" y="42851"/>
                  </a:lnTo>
                  <a:lnTo>
                    <a:pt x="2427676" y="34008"/>
                  </a:lnTo>
                  <a:lnTo>
                    <a:pt x="2375626" y="26152"/>
                  </a:lnTo>
                  <a:lnTo>
                    <a:pt x="2323095" y="19298"/>
                  </a:lnTo>
                  <a:lnTo>
                    <a:pt x="2270101" y="13460"/>
                  </a:lnTo>
                  <a:lnTo>
                    <a:pt x="2216663" y="8651"/>
                  </a:lnTo>
                  <a:lnTo>
                    <a:pt x="2162800" y="4887"/>
                  </a:lnTo>
                  <a:lnTo>
                    <a:pt x="2108531" y="2181"/>
                  </a:lnTo>
                  <a:lnTo>
                    <a:pt x="2053876" y="547"/>
                  </a:lnTo>
                  <a:lnTo>
                    <a:pt x="199885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7036053" y="2900553"/>
              <a:ext cx="3997960" cy="2948940"/>
            </a:xfrm>
            <a:custGeom>
              <a:avLst/>
              <a:gdLst/>
              <a:ahLst/>
              <a:cxnLst/>
              <a:rect l="l" t="t" r="r" b="b"/>
              <a:pathLst>
                <a:path w="3997959" h="2948940">
                  <a:moveTo>
                    <a:pt x="0" y="1474343"/>
                  </a:moveTo>
                  <a:lnTo>
                    <a:pt x="742" y="1433763"/>
                  </a:lnTo>
                  <a:lnTo>
                    <a:pt x="2957" y="1393455"/>
                  </a:lnTo>
                  <a:lnTo>
                    <a:pt x="6626" y="1353432"/>
                  </a:lnTo>
                  <a:lnTo>
                    <a:pt x="11729" y="1313707"/>
                  </a:lnTo>
                  <a:lnTo>
                    <a:pt x="18248" y="1274296"/>
                  </a:lnTo>
                  <a:lnTo>
                    <a:pt x="26163" y="1235211"/>
                  </a:lnTo>
                  <a:lnTo>
                    <a:pt x="35455" y="1196468"/>
                  </a:lnTo>
                  <a:lnTo>
                    <a:pt x="46105" y="1158079"/>
                  </a:lnTo>
                  <a:lnTo>
                    <a:pt x="58094" y="1120060"/>
                  </a:lnTo>
                  <a:lnTo>
                    <a:pt x="71404" y="1082425"/>
                  </a:lnTo>
                  <a:lnTo>
                    <a:pt x="86015" y="1045186"/>
                  </a:lnTo>
                  <a:lnTo>
                    <a:pt x="101907" y="1008359"/>
                  </a:lnTo>
                  <a:lnTo>
                    <a:pt x="119063" y="971958"/>
                  </a:lnTo>
                  <a:lnTo>
                    <a:pt x="137462" y="935996"/>
                  </a:lnTo>
                  <a:lnTo>
                    <a:pt x="157087" y="900487"/>
                  </a:lnTo>
                  <a:lnTo>
                    <a:pt x="177917" y="865446"/>
                  </a:lnTo>
                  <a:lnTo>
                    <a:pt x="199933" y="830887"/>
                  </a:lnTo>
                  <a:lnTo>
                    <a:pt x="223118" y="796824"/>
                  </a:lnTo>
                  <a:lnTo>
                    <a:pt x="247451" y="763270"/>
                  </a:lnTo>
                  <a:lnTo>
                    <a:pt x="272913" y="730240"/>
                  </a:lnTo>
                  <a:lnTo>
                    <a:pt x="299486" y="697748"/>
                  </a:lnTo>
                  <a:lnTo>
                    <a:pt x="327150" y="665808"/>
                  </a:lnTo>
                  <a:lnTo>
                    <a:pt x="355887" y="634434"/>
                  </a:lnTo>
                  <a:lnTo>
                    <a:pt x="385677" y="603641"/>
                  </a:lnTo>
                  <a:lnTo>
                    <a:pt x="416501" y="573441"/>
                  </a:lnTo>
                  <a:lnTo>
                    <a:pt x="448341" y="543850"/>
                  </a:lnTo>
                  <a:lnTo>
                    <a:pt x="481176" y="514880"/>
                  </a:lnTo>
                  <a:lnTo>
                    <a:pt x="514989" y="486548"/>
                  </a:lnTo>
                  <a:lnTo>
                    <a:pt x="549760" y="458865"/>
                  </a:lnTo>
                  <a:lnTo>
                    <a:pt x="585470" y="431847"/>
                  </a:lnTo>
                  <a:lnTo>
                    <a:pt x="622099" y="405508"/>
                  </a:lnTo>
                  <a:lnTo>
                    <a:pt x="659629" y="379861"/>
                  </a:lnTo>
                  <a:lnTo>
                    <a:pt x="698042" y="354920"/>
                  </a:lnTo>
                  <a:lnTo>
                    <a:pt x="737317" y="330701"/>
                  </a:lnTo>
                  <a:lnTo>
                    <a:pt x="777435" y="307216"/>
                  </a:lnTo>
                  <a:lnTo>
                    <a:pt x="818378" y="284480"/>
                  </a:lnTo>
                  <a:lnTo>
                    <a:pt x="860127" y="262506"/>
                  </a:lnTo>
                  <a:lnTo>
                    <a:pt x="902662" y="241310"/>
                  </a:lnTo>
                  <a:lnTo>
                    <a:pt x="945965" y="220904"/>
                  </a:lnTo>
                  <a:lnTo>
                    <a:pt x="990016" y="201304"/>
                  </a:lnTo>
                  <a:lnTo>
                    <a:pt x="1034797" y="182523"/>
                  </a:lnTo>
                  <a:lnTo>
                    <a:pt x="1080287" y="164574"/>
                  </a:lnTo>
                  <a:lnTo>
                    <a:pt x="1126469" y="147473"/>
                  </a:lnTo>
                  <a:lnTo>
                    <a:pt x="1173323" y="131234"/>
                  </a:lnTo>
                  <a:lnTo>
                    <a:pt x="1220831" y="115869"/>
                  </a:lnTo>
                  <a:lnTo>
                    <a:pt x="1268972" y="101394"/>
                  </a:lnTo>
                  <a:lnTo>
                    <a:pt x="1317728" y="87822"/>
                  </a:lnTo>
                  <a:lnTo>
                    <a:pt x="1367080" y="75168"/>
                  </a:lnTo>
                  <a:lnTo>
                    <a:pt x="1417009" y="63446"/>
                  </a:lnTo>
                  <a:lnTo>
                    <a:pt x="1467496" y="52669"/>
                  </a:lnTo>
                  <a:lnTo>
                    <a:pt x="1518522" y="42851"/>
                  </a:lnTo>
                  <a:lnTo>
                    <a:pt x="1570067" y="34008"/>
                  </a:lnTo>
                  <a:lnTo>
                    <a:pt x="1622113" y="26152"/>
                  </a:lnTo>
                  <a:lnTo>
                    <a:pt x="1674641" y="19298"/>
                  </a:lnTo>
                  <a:lnTo>
                    <a:pt x="1727631" y="13460"/>
                  </a:lnTo>
                  <a:lnTo>
                    <a:pt x="1781065" y="8651"/>
                  </a:lnTo>
                  <a:lnTo>
                    <a:pt x="1834923" y="4887"/>
                  </a:lnTo>
                  <a:lnTo>
                    <a:pt x="1889186" y="2181"/>
                  </a:lnTo>
                  <a:lnTo>
                    <a:pt x="1943836" y="547"/>
                  </a:lnTo>
                  <a:lnTo>
                    <a:pt x="1998852" y="0"/>
                  </a:lnTo>
                  <a:lnTo>
                    <a:pt x="2053876" y="547"/>
                  </a:lnTo>
                  <a:lnTo>
                    <a:pt x="2108531" y="2181"/>
                  </a:lnTo>
                  <a:lnTo>
                    <a:pt x="2162800" y="4887"/>
                  </a:lnTo>
                  <a:lnTo>
                    <a:pt x="2216663" y="8651"/>
                  </a:lnTo>
                  <a:lnTo>
                    <a:pt x="2270101" y="13460"/>
                  </a:lnTo>
                  <a:lnTo>
                    <a:pt x="2323095" y="19298"/>
                  </a:lnTo>
                  <a:lnTo>
                    <a:pt x="2375626" y="26152"/>
                  </a:lnTo>
                  <a:lnTo>
                    <a:pt x="2427676" y="34008"/>
                  </a:lnTo>
                  <a:lnTo>
                    <a:pt x="2479224" y="42851"/>
                  </a:lnTo>
                  <a:lnTo>
                    <a:pt x="2530253" y="52669"/>
                  </a:lnTo>
                  <a:lnTo>
                    <a:pt x="2580742" y="63446"/>
                  </a:lnTo>
                  <a:lnTo>
                    <a:pt x="2630673" y="75168"/>
                  </a:lnTo>
                  <a:lnTo>
                    <a:pt x="2680027" y="87822"/>
                  </a:lnTo>
                  <a:lnTo>
                    <a:pt x="2728785" y="101394"/>
                  </a:lnTo>
                  <a:lnTo>
                    <a:pt x="2776928" y="115869"/>
                  </a:lnTo>
                  <a:lnTo>
                    <a:pt x="2824436" y="131234"/>
                  </a:lnTo>
                  <a:lnTo>
                    <a:pt x="2871291" y="147473"/>
                  </a:lnTo>
                  <a:lnTo>
                    <a:pt x="2917474" y="164574"/>
                  </a:lnTo>
                  <a:lnTo>
                    <a:pt x="2962965" y="182523"/>
                  </a:lnTo>
                  <a:lnTo>
                    <a:pt x="3007745" y="201304"/>
                  </a:lnTo>
                  <a:lnTo>
                    <a:pt x="3051796" y="220904"/>
                  </a:lnTo>
                  <a:lnTo>
                    <a:pt x="3095099" y="241310"/>
                  </a:lnTo>
                  <a:lnTo>
                    <a:pt x="3137633" y="262506"/>
                  </a:lnTo>
                  <a:lnTo>
                    <a:pt x="3179382" y="284479"/>
                  </a:lnTo>
                  <a:lnTo>
                    <a:pt x="3220324" y="307216"/>
                  </a:lnTo>
                  <a:lnTo>
                    <a:pt x="3260441" y="330701"/>
                  </a:lnTo>
                  <a:lnTo>
                    <a:pt x="3299715" y="354920"/>
                  </a:lnTo>
                  <a:lnTo>
                    <a:pt x="3338126" y="379861"/>
                  </a:lnTo>
                  <a:lnTo>
                    <a:pt x="3375655" y="405508"/>
                  </a:lnTo>
                  <a:lnTo>
                    <a:pt x="3412283" y="431847"/>
                  </a:lnTo>
                  <a:lnTo>
                    <a:pt x="3447991" y="458865"/>
                  </a:lnTo>
                  <a:lnTo>
                    <a:pt x="3482760" y="486548"/>
                  </a:lnTo>
                  <a:lnTo>
                    <a:pt x="3516571" y="514880"/>
                  </a:lnTo>
                  <a:lnTo>
                    <a:pt x="3549405" y="543850"/>
                  </a:lnTo>
                  <a:lnTo>
                    <a:pt x="3581242" y="573441"/>
                  </a:lnTo>
                  <a:lnTo>
                    <a:pt x="3612064" y="603641"/>
                  </a:lnTo>
                  <a:lnTo>
                    <a:pt x="3641852" y="634434"/>
                  </a:lnTo>
                  <a:lnTo>
                    <a:pt x="3670587" y="665808"/>
                  </a:lnTo>
                  <a:lnTo>
                    <a:pt x="3698249" y="697748"/>
                  </a:lnTo>
                  <a:lnTo>
                    <a:pt x="3724820" y="730240"/>
                  </a:lnTo>
                  <a:lnTo>
                    <a:pt x="3750280" y="763270"/>
                  </a:lnTo>
                  <a:lnTo>
                    <a:pt x="3774611" y="796824"/>
                  </a:lnTo>
                  <a:lnTo>
                    <a:pt x="3797794" y="830887"/>
                  </a:lnTo>
                  <a:lnTo>
                    <a:pt x="3819808" y="865446"/>
                  </a:lnTo>
                  <a:lnTo>
                    <a:pt x="3840636" y="900487"/>
                  </a:lnTo>
                  <a:lnTo>
                    <a:pt x="3860259" y="935996"/>
                  </a:lnTo>
                  <a:lnTo>
                    <a:pt x="3878656" y="971958"/>
                  </a:lnTo>
                  <a:lnTo>
                    <a:pt x="3895810" y="1008359"/>
                  </a:lnTo>
                  <a:lnTo>
                    <a:pt x="3911701" y="1045186"/>
                  </a:lnTo>
                  <a:lnTo>
                    <a:pt x="3926310" y="1082425"/>
                  </a:lnTo>
                  <a:lnTo>
                    <a:pt x="3939618" y="1120060"/>
                  </a:lnTo>
                  <a:lnTo>
                    <a:pt x="3951606" y="1158079"/>
                  </a:lnTo>
                  <a:lnTo>
                    <a:pt x="3962255" y="1196468"/>
                  </a:lnTo>
                  <a:lnTo>
                    <a:pt x="3971546" y="1235211"/>
                  </a:lnTo>
                  <a:lnTo>
                    <a:pt x="3979460" y="1274296"/>
                  </a:lnTo>
                  <a:lnTo>
                    <a:pt x="3985977" y="1313707"/>
                  </a:lnTo>
                  <a:lnTo>
                    <a:pt x="3991080" y="1353432"/>
                  </a:lnTo>
                  <a:lnTo>
                    <a:pt x="3994748" y="1393455"/>
                  </a:lnTo>
                  <a:lnTo>
                    <a:pt x="3996963" y="1433763"/>
                  </a:lnTo>
                  <a:lnTo>
                    <a:pt x="3997705" y="1474343"/>
                  </a:lnTo>
                  <a:lnTo>
                    <a:pt x="3996963" y="1514922"/>
                  </a:lnTo>
                  <a:lnTo>
                    <a:pt x="3994748" y="1555230"/>
                  </a:lnTo>
                  <a:lnTo>
                    <a:pt x="3991080" y="1595253"/>
                  </a:lnTo>
                  <a:lnTo>
                    <a:pt x="3985977" y="1634977"/>
                  </a:lnTo>
                  <a:lnTo>
                    <a:pt x="3979460" y="1674388"/>
                  </a:lnTo>
                  <a:lnTo>
                    <a:pt x="3971546" y="1713471"/>
                  </a:lnTo>
                  <a:lnTo>
                    <a:pt x="3962255" y="1752214"/>
                  </a:lnTo>
                  <a:lnTo>
                    <a:pt x="3951606" y="1790601"/>
                  </a:lnTo>
                  <a:lnTo>
                    <a:pt x="3939618" y="1828619"/>
                  </a:lnTo>
                  <a:lnTo>
                    <a:pt x="3926310" y="1866254"/>
                  </a:lnTo>
                  <a:lnTo>
                    <a:pt x="3911701" y="1903491"/>
                  </a:lnTo>
                  <a:lnTo>
                    <a:pt x="3895810" y="1940317"/>
                  </a:lnTo>
                  <a:lnTo>
                    <a:pt x="3878656" y="1976717"/>
                  </a:lnTo>
                  <a:lnTo>
                    <a:pt x="3860259" y="2012677"/>
                  </a:lnTo>
                  <a:lnTo>
                    <a:pt x="3840636" y="2048184"/>
                  </a:lnTo>
                  <a:lnTo>
                    <a:pt x="3819808" y="2083223"/>
                  </a:lnTo>
                  <a:lnTo>
                    <a:pt x="3797794" y="2117781"/>
                  </a:lnTo>
                  <a:lnTo>
                    <a:pt x="3774611" y="2151842"/>
                  </a:lnTo>
                  <a:lnTo>
                    <a:pt x="3750280" y="2185394"/>
                  </a:lnTo>
                  <a:lnTo>
                    <a:pt x="3724820" y="2218422"/>
                  </a:lnTo>
                  <a:lnTo>
                    <a:pt x="3698249" y="2250912"/>
                  </a:lnTo>
                  <a:lnTo>
                    <a:pt x="3670587" y="2282850"/>
                  </a:lnTo>
                  <a:lnTo>
                    <a:pt x="3641852" y="2314221"/>
                  </a:lnTo>
                  <a:lnTo>
                    <a:pt x="3612064" y="2345013"/>
                  </a:lnTo>
                  <a:lnTo>
                    <a:pt x="3581242" y="2375211"/>
                  </a:lnTo>
                  <a:lnTo>
                    <a:pt x="3549405" y="2404800"/>
                  </a:lnTo>
                  <a:lnTo>
                    <a:pt x="3516571" y="2433767"/>
                  </a:lnTo>
                  <a:lnTo>
                    <a:pt x="3482760" y="2462097"/>
                  </a:lnTo>
                  <a:lnTo>
                    <a:pt x="3447991" y="2489778"/>
                  </a:lnTo>
                  <a:lnTo>
                    <a:pt x="3412283" y="2516793"/>
                  </a:lnTo>
                  <a:lnTo>
                    <a:pt x="3375655" y="2543131"/>
                  </a:lnTo>
                  <a:lnTo>
                    <a:pt x="3338126" y="2568775"/>
                  </a:lnTo>
                  <a:lnTo>
                    <a:pt x="3299715" y="2593714"/>
                  </a:lnTo>
                  <a:lnTo>
                    <a:pt x="3260441" y="2617931"/>
                  </a:lnTo>
                  <a:lnTo>
                    <a:pt x="3220324" y="2641414"/>
                  </a:lnTo>
                  <a:lnTo>
                    <a:pt x="3179382" y="2664148"/>
                  </a:lnTo>
                  <a:lnTo>
                    <a:pt x="3137633" y="2686119"/>
                  </a:lnTo>
                  <a:lnTo>
                    <a:pt x="3095099" y="2707313"/>
                  </a:lnTo>
                  <a:lnTo>
                    <a:pt x="3051796" y="2727717"/>
                  </a:lnTo>
                  <a:lnTo>
                    <a:pt x="3007745" y="2747315"/>
                  </a:lnTo>
                  <a:lnTo>
                    <a:pt x="2962965" y="2766095"/>
                  </a:lnTo>
                  <a:lnTo>
                    <a:pt x="2917474" y="2784041"/>
                  </a:lnTo>
                  <a:lnTo>
                    <a:pt x="2871291" y="2801140"/>
                  </a:lnTo>
                  <a:lnTo>
                    <a:pt x="2824436" y="2817378"/>
                  </a:lnTo>
                  <a:lnTo>
                    <a:pt x="2776928" y="2832741"/>
                  </a:lnTo>
                  <a:lnTo>
                    <a:pt x="2728785" y="2847214"/>
                  </a:lnTo>
                  <a:lnTo>
                    <a:pt x="2680027" y="2860784"/>
                  </a:lnTo>
                  <a:lnTo>
                    <a:pt x="2630673" y="2873437"/>
                  </a:lnTo>
                  <a:lnTo>
                    <a:pt x="2580742" y="2885158"/>
                  </a:lnTo>
                  <a:lnTo>
                    <a:pt x="2530253" y="2895934"/>
                  </a:lnTo>
                  <a:lnTo>
                    <a:pt x="2479224" y="2905750"/>
                  </a:lnTo>
                  <a:lnTo>
                    <a:pt x="2427676" y="2914593"/>
                  </a:lnTo>
                  <a:lnTo>
                    <a:pt x="2375626" y="2922448"/>
                  </a:lnTo>
                  <a:lnTo>
                    <a:pt x="2323095" y="2929301"/>
                  </a:lnTo>
                  <a:lnTo>
                    <a:pt x="2270101" y="2935138"/>
                  </a:lnTo>
                  <a:lnTo>
                    <a:pt x="2216663" y="2939946"/>
                  </a:lnTo>
                  <a:lnTo>
                    <a:pt x="2162800" y="2943709"/>
                  </a:lnTo>
                  <a:lnTo>
                    <a:pt x="2108531" y="2946415"/>
                  </a:lnTo>
                  <a:lnTo>
                    <a:pt x="2053876" y="2948049"/>
                  </a:lnTo>
                  <a:lnTo>
                    <a:pt x="1998852" y="2948597"/>
                  </a:lnTo>
                  <a:lnTo>
                    <a:pt x="1943836" y="2948049"/>
                  </a:lnTo>
                  <a:lnTo>
                    <a:pt x="1889186" y="2946415"/>
                  </a:lnTo>
                  <a:lnTo>
                    <a:pt x="1834923" y="2943709"/>
                  </a:lnTo>
                  <a:lnTo>
                    <a:pt x="1781065" y="2939946"/>
                  </a:lnTo>
                  <a:lnTo>
                    <a:pt x="1727631" y="2935138"/>
                  </a:lnTo>
                  <a:lnTo>
                    <a:pt x="1674641" y="2929301"/>
                  </a:lnTo>
                  <a:lnTo>
                    <a:pt x="1622113" y="2922448"/>
                  </a:lnTo>
                  <a:lnTo>
                    <a:pt x="1570067" y="2914593"/>
                  </a:lnTo>
                  <a:lnTo>
                    <a:pt x="1518522" y="2905750"/>
                  </a:lnTo>
                  <a:lnTo>
                    <a:pt x="1467496" y="2895934"/>
                  </a:lnTo>
                  <a:lnTo>
                    <a:pt x="1417009" y="2885158"/>
                  </a:lnTo>
                  <a:lnTo>
                    <a:pt x="1367080" y="2873437"/>
                  </a:lnTo>
                  <a:lnTo>
                    <a:pt x="1317728" y="2860784"/>
                  </a:lnTo>
                  <a:lnTo>
                    <a:pt x="1268972" y="2847214"/>
                  </a:lnTo>
                  <a:lnTo>
                    <a:pt x="1220831" y="2832741"/>
                  </a:lnTo>
                  <a:lnTo>
                    <a:pt x="1173323" y="2817378"/>
                  </a:lnTo>
                  <a:lnTo>
                    <a:pt x="1126469" y="2801140"/>
                  </a:lnTo>
                  <a:lnTo>
                    <a:pt x="1080287" y="2784041"/>
                  </a:lnTo>
                  <a:lnTo>
                    <a:pt x="1034797" y="2766095"/>
                  </a:lnTo>
                  <a:lnTo>
                    <a:pt x="990016" y="2747315"/>
                  </a:lnTo>
                  <a:lnTo>
                    <a:pt x="945965" y="2727717"/>
                  </a:lnTo>
                  <a:lnTo>
                    <a:pt x="902662" y="2707313"/>
                  </a:lnTo>
                  <a:lnTo>
                    <a:pt x="860127" y="2686119"/>
                  </a:lnTo>
                  <a:lnTo>
                    <a:pt x="818378" y="2664148"/>
                  </a:lnTo>
                  <a:lnTo>
                    <a:pt x="777435" y="2641414"/>
                  </a:lnTo>
                  <a:lnTo>
                    <a:pt x="737317" y="2617931"/>
                  </a:lnTo>
                  <a:lnTo>
                    <a:pt x="698042" y="2593714"/>
                  </a:lnTo>
                  <a:lnTo>
                    <a:pt x="659629" y="2568775"/>
                  </a:lnTo>
                  <a:lnTo>
                    <a:pt x="622099" y="2543131"/>
                  </a:lnTo>
                  <a:lnTo>
                    <a:pt x="585470" y="2516793"/>
                  </a:lnTo>
                  <a:lnTo>
                    <a:pt x="549760" y="2489778"/>
                  </a:lnTo>
                  <a:lnTo>
                    <a:pt x="514989" y="2462097"/>
                  </a:lnTo>
                  <a:lnTo>
                    <a:pt x="481176" y="2433767"/>
                  </a:lnTo>
                  <a:lnTo>
                    <a:pt x="448341" y="2404800"/>
                  </a:lnTo>
                  <a:lnTo>
                    <a:pt x="416501" y="2375211"/>
                  </a:lnTo>
                  <a:lnTo>
                    <a:pt x="385677" y="2345013"/>
                  </a:lnTo>
                  <a:lnTo>
                    <a:pt x="355887" y="2314221"/>
                  </a:lnTo>
                  <a:lnTo>
                    <a:pt x="327150" y="2282850"/>
                  </a:lnTo>
                  <a:lnTo>
                    <a:pt x="299486" y="2250912"/>
                  </a:lnTo>
                  <a:lnTo>
                    <a:pt x="272913" y="2218422"/>
                  </a:lnTo>
                  <a:lnTo>
                    <a:pt x="247451" y="2185394"/>
                  </a:lnTo>
                  <a:lnTo>
                    <a:pt x="223118" y="2151842"/>
                  </a:lnTo>
                  <a:lnTo>
                    <a:pt x="199933" y="2117781"/>
                  </a:lnTo>
                  <a:lnTo>
                    <a:pt x="177917" y="2083223"/>
                  </a:lnTo>
                  <a:lnTo>
                    <a:pt x="157087" y="2048184"/>
                  </a:lnTo>
                  <a:lnTo>
                    <a:pt x="137462" y="2012677"/>
                  </a:lnTo>
                  <a:lnTo>
                    <a:pt x="119063" y="1976717"/>
                  </a:lnTo>
                  <a:lnTo>
                    <a:pt x="101907" y="1940317"/>
                  </a:lnTo>
                  <a:lnTo>
                    <a:pt x="86015" y="1903491"/>
                  </a:lnTo>
                  <a:lnTo>
                    <a:pt x="71404" y="1866254"/>
                  </a:lnTo>
                  <a:lnTo>
                    <a:pt x="58094" y="1828619"/>
                  </a:lnTo>
                  <a:lnTo>
                    <a:pt x="46105" y="1790601"/>
                  </a:lnTo>
                  <a:lnTo>
                    <a:pt x="35455" y="1752214"/>
                  </a:lnTo>
                  <a:lnTo>
                    <a:pt x="26163" y="1713471"/>
                  </a:lnTo>
                  <a:lnTo>
                    <a:pt x="18248" y="1674388"/>
                  </a:lnTo>
                  <a:lnTo>
                    <a:pt x="11729" y="1634977"/>
                  </a:lnTo>
                  <a:lnTo>
                    <a:pt x="6626" y="1595253"/>
                  </a:lnTo>
                  <a:lnTo>
                    <a:pt x="2957" y="1555230"/>
                  </a:lnTo>
                  <a:lnTo>
                    <a:pt x="742" y="1514922"/>
                  </a:lnTo>
                  <a:lnTo>
                    <a:pt x="0" y="1474343"/>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7188200" y="91439"/>
              <a:ext cx="3402965" cy="2710180"/>
            </a:xfrm>
            <a:custGeom>
              <a:avLst/>
              <a:gdLst/>
              <a:ahLst/>
              <a:cxnLst/>
              <a:rect l="l" t="t" r="r" b="b"/>
              <a:pathLst>
                <a:path w="3402965" h="2710180">
                  <a:moveTo>
                    <a:pt x="1701292" y="0"/>
                  </a:moveTo>
                  <a:lnTo>
                    <a:pt x="1647281" y="669"/>
                  </a:lnTo>
                  <a:lnTo>
                    <a:pt x="1593691" y="2665"/>
                  </a:lnTo>
                  <a:lnTo>
                    <a:pt x="1540546" y="5967"/>
                  </a:lnTo>
                  <a:lnTo>
                    <a:pt x="1487870" y="10555"/>
                  </a:lnTo>
                  <a:lnTo>
                    <a:pt x="1435689" y="16410"/>
                  </a:lnTo>
                  <a:lnTo>
                    <a:pt x="1384028" y="23512"/>
                  </a:lnTo>
                  <a:lnTo>
                    <a:pt x="1332911" y="31840"/>
                  </a:lnTo>
                  <a:lnTo>
                    <a:pt x="1282364" y="41376"/>
                  </a:lnTo>
                  <a:lnTo>
                    <a:pt x="1232411" y="52099"/>
                  </a:lnTo>
                  <a:lnTo>
                    <a:pt x="1183077" y="63989"/>
                  </a:lnTo>
                  <a:lnTo>
                    <a:pt x="1134388" y="77026"/>
                  </a:lnTo>
                  <a:lnTo>
                    <a:pt x="1086367" y="91192"/>
                  </a:lnTo>
                  <a:lnTo>
                    <a:pt x="1039040" y="106465"/>
                  </a:lnTo>
                  <a:lnTo>
                    <a:pt x="992432" y="122827"/>
                  </a:lnTo>
                  <a:lnTo>
                    <a:pt x="946568" y="140256"/>
                  </a:lnTo>
                  <a:lnTo>
                    <a:pt x="901472" y="158734"/>
                  </a:lnTo>
                  <a:lnTo>
                    <a:pt x="857170" y="178241"/>
                  </a:lnTo>
                  <a:lnTo>
                    <a:pt x="813686" y="198756"/>
                  </a:lnTo>
                  <a:lnTo>
                    <a:pt x="771046" y="220260"/>
                  </a:lnTo>
                  <a:lnTo>
                    <a:pt x="729274" y="242733"/>
                  </a:lnTo>
                  <a:lnTo>
                    <a:pt x="688395" y="266155"/>
                  </a:lnTo>
                  <a:lnTo>
                    <a:pt x="648434" y="290507"/>
                  </a:lnTo>
                  <a:lnTo>
                    <a:pt x="609416" y="315768"/>
                  </a:lnTo>
                  <a:lnTo>
                    <a:pt x="571366" y="341919"/>
                  </a:lnTo>
                  <a:lnTo>
                    <a:pt x="534308" y="368940"/>
                  </a:lnTo>
                  <a:lnTo>
                    <a:pt x="498268" y="396811"/>
                  </a:lnTo>
                  <a:lnTo>
                    <a:pt x="463271" y="425512"/>
                  </a:lnTo>
                  <a:lnTo>
                    <a:pt x="429341" y="455023"/>
                  </a:lnTo>
                  <a:lnTo>
                    <a:pt x="396503" y="485325"/>
                  </a:lnTo>
                  <a:lnTo>
                    <a:pt x="364783" y="516398"/>
                  </a:lnTo>
                  <a:lnTo>
                    <a:pt x="334205" y="548221"/>
                  </a:lnTo>
                  <a:lnTo>
                    <a:pt x="304794" y="580776"/>
                  </a:lnTo>
                  <a:lnTo>
                    <a:pt x="276575" y="614042"/>
                  </a:lnTo>
                  <a:lnTo>
                    <a:pt x="249572" y="647999"/>
                  </a:lnTo>
                  <a:lnTo>
                    <a:pt x="223812" y="682627"/>
                  </a:lnTo>
                  <a:lnTo>
                    <a:pt x="199318" y="717908"/>
                  </a:lnTo>
                  <a:lnTo>
                    <a:pt x="176115" y="753820"/>
                  </a:lnTo>
                  <a:lnTo>
                    <a:pt x="154229" y="790344"/>
                  </a:lnTo>
                  <a:lnTo>
                    <a:pt x="133685" y="827460"/>
                  </a:lnTo>
                  <a:lnTo>
                    <a:pt x="114507" y="865149"/>
                  </a:lnTo>
                  <a:lnTo>
                    <a:pt x="96719" y="903390"/>
                  </a:lnTo>
                  <a:lnTo>
                    <a:pt x="80348" y="942164"/>
                  </a:lnTo>
                  <a:lnTo>
                    <a:pt x="65418" y="981450"/>
                  </a:lnTo>
                  <a:lnTo>
                    <a:pt x="51954" y="1021230"/>
                  </a:lnTo>
                  <a:lnTo>
                    <a:pt x="39981" y="1061483"/>
                  </a:lnTo>
                  <a:lnTo>
                    <a:pt x="29523" y="1102189"/>
                  </a:lnTo>
                  <a:lnTo>
                    <a:pt x="20606" y="1143329"/>
                  </a:lnTo>
                  <a:lnTo>
                    <a:pt x="13254" y="1184882"/>
                  </a:lnTo>
                  <a:lnTo>
                    <a:pt x="7492" y="1226829"/>
                  </a:lnTo>
                  <a:lnTo>
                    <a:pt x="3346" y="1269150"/>
                  </a:lnTo>
                  <a:lnTo>
                    <a:pt x="840" y="1311826"/>
                  </a:lnTo>
                  <a:lnTo>
                    <a:pt x="0" y="1354835"/>
                  </a:lnTo>
                  <a:lnTo>
                    <a:pt x="840" y="1397845"/>
                  </a:lnTo>
                  <a:lnTo>
                    <a:pt x="3346" y="1440521"/>
                  </a:lnTo>
                  <a:lnTo>
                    <a:pt x="7492" y="1482842"/>
                  </a:lnTo>
                  <a:lnTo>
                    <a:pt x="13254" y="1524789"/>
                  </a:lnTo>
                  <a:lnTo>
                    <a:pt x="20606" y="1566342"/>
                  </a:lnTo>
                  <a:lnTo>
                    <a:pt x="29523" y="1607482"/>
                  </a:lnTo>
                  <a:lnTo>
                    <a:pt x="39981" y="1648188"/>
                  </a:lnTo>
                  <a:lnTo>
                    <a:pt x="51954" y="1688441"/>
                  </a:lnTo>
                  <a:lnTo>
                    <a:pt x="65418" y="1728221"/>
                  </a:lnTo>
                  <a:lnTo>
                    <a:pt x="80348" y="1767507"/>
                  </a:lnTo>
                  <a:lnTo>
                    <a:pt x="96719" y="1806281"/>
                  </a:lnTo>
                  <a:lnTo>
                    <a:pt x="114507" y="1844522"/>
                  </a:lnTo>
                  <a:lnTo>
                    <a:pt x="133685" y="1882211"/>
                  </a:lnTo>
                  <a:lnTo>
                    <a:pt x="154229" y="1919327"/>
                  </a:lnTo>
                  <a:lnTo>
                    <a:pt x="176115" y="1955851"/>
                  </a:lnTo>
                  <a:lnTo>
                    <a:pt x="199318" y="1991763"/>
                  </a:lnTo>
                  <a:lnTo>
                    <a:pt x="223812" y="2027044"/>
                  </a:lnTo>
                  <a:lnTo>
                    <a:pt x="249572" y="2061672"/>
                  </a:lnTo>
                  <a:lnTo>
                    <a:pt x="276575" y="2095629"/>
                  </a:lnTo>
                  <a:lnTo>
                    <a:pt x="304794" y="2128895"/>
                  </a:lnTo>
                  <a:lnTo>
                    <a:pt x="334205" y="2161450"/>
                  </a:lnTo>
                  <a:lnTo>
                    <a:pt x="364783" y="2193273"/>
                  </a:lnTo>
                  <a:lnTo>
                    <a:pt x="396503" y="2224346"/>
                  </a:lnTo>
                  <a:lnTo>
                    <a:pt x="429341" y="2254648"/>
                  </a:lnTo>
                  <a:lnTo>
                    <a:pt x="463271" y="2284159"/>
                  </a:lnTo>
                  <a:lnTo>
                    <a:pt x="498268" y="2312860"/>
                  </a:lnTo>
                  <a:lnTo>
                    <a:pt x="534308" y="2340731"/>
                  </a:lnTo>
                  <a:lnTo>
                    <a:pt x="571366" y="2367752"/>
                  </a:lnTo>
                  <a:lnTo>
                    <a:pt x="609416" y="2393903"/>
                  </a:lnTo>
                  <a:lnTo>
                    <a:pt x="648434" y="2419164"/>
                  </a:lnTo>
                  <a:lnTo>
                    <a:pt x="688395" y="2443516"/>
                  </a:lnTo>
                  <a:lnTo>
                    <a:pt x="729274" y="2466938"/>
                  </a:lnTo>
                  <a:lnTo>
                    <a:pt x="771046" y="2489411"/>
                  </a:lnTo>
                  <a:lnTo>
                    <a:pt x="813686" y="2510915"/>
                  </a:lnTo>
                  <a:lnTo>
                    <a:pt x="857170" y="2531430"/>
                  </a:lnTo>
                  <a:lnTo>
                    <a:pt x="901472" y="2550937"/>
                  </a:lnTo>
                  <a:lnTo>
                    <a:pt x="946568" y="2569415"/>
                  </a:lnTo>
                  <a:lnTo>
                    <a:pt x="992432" y="2586844"/>
                  </a:lnTo>
                  <a:lnTo>
                    <a:pt x="1039040" y="2603206"/>
                  </a:lnTo>
                  <a:lnTo>
                    <a:pt x="1086367" y="2618479"/>
                  </a:lnTo>
                  <a:lnTo>
                    <a:pt x="1134388" y="2632645"/>
                  </a:lnTo>
                  <a:lnTo>
                    <a:pt x="1183077" y="2645682"/>
                  </a:lnTo>
                  <a:lnTo>
                    <a:pt x="1232411" y="2657572"/>
                  </a:lnTo>
                  <a:lnTo>
                    <a:pt x="1282364" y="2668295"/>
                  </a:lnTo>
                  <a:lnTo>
                    <a:pt x="1332911" y="2677831"/>
                  </a:lnTo>
                  <a:lnTo>
                    <a:pt x="1384028" y="2686159"/>
                  </a:lnTo>
                  <a:lnTo>
                    <a:pt x="1435689" y="2693261"/>
                  </a:lnTo>
                  <a:lnTo>
                    <a:pt x="1487870" y="2699116"/>
                  </a:lnTo>
                  <a:lnTo>
                    <a:pt x="1540546" y="2703704"/>
                  </a:lnTo>
                  <a:lnTo>
                    <a:pt x="1593691" y="2707006"/>
                  </a:lnTo>
                  <a:lnTo>
                    <a:pt x="1647281" y="2709002"/>
                  </a:lnTo>
                  <a:lnTo>
                    <a:pt x="1701292" y="2709671"/>
                  </a:lnTo>
                  <a:lnTo>
                    <a:pt x="1755302" y="2709002"/>
                  </a:lnTo>
                  <a:lnTo>
                    <a:pt x="1808892" y="2707006"/>
                  </a:lnTo>
                  <a:lnTo>
                    <a:pt x="1862038" y="2703704"/>
                  </a:lnTo>
                  <a:lnTo>
                    <a:pt x="1914715" y="2699116"/>
                  </a:lnTo>
                  <a:lnTo>
                    <a:pt x="1966897" y="2693261"/>
                  </a:lnTo>
                  <a:lnTo>
                    <a:pt x="2018560" y="2686159"/>
                  </a:lnTo>
                  <a:lnTo>
                    <a:pt x="2069678" y="2677831"/>
                  </a:lnTo>
                  <a:lnTo>
                    <a:pt x="2120227" y="2668295"/>
                  </a:lnTo>
                  <a:lnTo>
                    <a:pt x="2170182" y="2657572"/>
                  </a:lnTo>
                  <a:lnTo>
                    <a:pt x="2219518" y="2645682"/>
                  </a:lnTo>
                  <a:lnTo>
                    <a:pt x="2268210" y="2632645"/>
                  </a:lnTo>
                  <a:lnTo>
                    <a:pt x="2316233" y="2618479"/>
                  </a:lnTo>
                  <a:lnTo>
                    <a:pt x="2363563" y="2603206"/>
                  </a:lnTo>
                  <a:lnTo>
                    <a:pt x="2410174" y="2586844"/>
                  </a:lnTo>
                  <a:lnTo>
                    <a:pt x="2456041" y="2569415"/>
                  </a:lnTo>
                  <a:lnTo>
                    <a:pt x="2501139" y="2550937"/>
                  </a:lnTo>
                  <a:lnTo>
                    <a:pt x="2545445" y="2531430"/>
                  </a:lnTo>
                  <a:lnTo>
                    <a:pt x="2588932" y="2510915"/>
                  </a:lnTo>
                  <a:lnTo>
                    <a:pt x="2631575" y="2489411"/>
                  </a:lnTo>
                  <a:lnTo>
                    <a:pt x="2673351" y="2466938"/>
                  </a:lnTo>
                  <a:lnTo>
                    <a:pt x="2714234" y="2443516"/>
                  </a:lnTo>
                  <a:lnTo>
                    <a:pt x="2754198" y="2419164"/>
                  </a:lnTo>
                  <a:lnTo>
                    <a:pt x="2793220" y="2393903"/>
                  </a:lnTo>
                  <a:lnTo>
                    <a:pt x="2831274" y="2367752"/>
                  </a:lnTo>
                  <a:lnTo>
                    <a:pt x="2868335" y="2340731"/>
                  </a:lnTo>
                  <a:lnTo>
                    <a:pt x="2904378" y="2312860"/>
                  </a:lnTo>
                  <a:lnTo>
                    <a:pt x="2939379" y="2284159"/>
                  </a:lnTo>
                  <a:lnTo>
                    <a:pt x="2973313" y="2254648"/>
                  </a:lnTo>
                  <a:lnTo>
                    <a:pt x="3006154" y="2224346"/>
                  </a:lnTo>
                  <a:lnTo>
                    <a:pt x="3037878" y="2193273"/>
                  </a:lnTo>
                  <a:lnTo>
                    <a:pt x="3068460" y="2161450"/>
                  </a:lnTo>
                  <a:lnTo>
                    <a:pt x="3097874" y="2128895"/>
                  </a:lnTo>
                  <a:lnTo>
                    <a:pt x="3126097" y="2095629"/>
                  </a:lnTo>
                  <a:lnTo>
                    <a:pt x="3153103" y="2061672"/>
                  </a:lnTo>
                  <a:lnTo>
                    <a:pt x="3178867" y="2027044"/>
                  </a:lnTo>
                  <a:lnTo>
                    <a:pt x="3203364" y="1991763"/>
                  </a:lnTo>
                  <a:lnTo>
                    <a:pt x="3226569" y="1955851"/>
                  </a:lnTo>
                  <a:lnTo>
                    <a:pt x="3248458" y="1919327"/>
                  </a:lnTo>
                  <a:lnTo>
                    <a:pt x="3269005" y="1882211"/>
                  </a:lnTo>
                  <a:lnTo>
                    <a:pt x="3288186" y="1844522"/>
                  </a:lnTo>
                  <a:lnTo>
                    <a:pt x="3305976" y="1806281"/>
                  </a:lnTo>
                  <a:lnTo>
                    <a:pt x="3322349" y="1767507"/>
                  </a:lnTo>
                  <a:lnTo>
                    <a:pt x="3337282" y="1728221"/>
                  </a:lnTo>
                  <a:lnTo>
                    <a:pt x="3350748" y="1688441"/>
                  </a:lnTo>
                  <a:lnTo>
                    <a:pt x="3362723" y="1648188"/>
                  </a:lnTo>
                  <a:lnTo>
                    <a:pt x="3373183" y="1607482"/>
                  </a:lnTo>
                  <a:lnTo>
                    <a:pt x="3382101" y="1566342"/>
                  </a:lnTo>
                  <a:lnTo>
                    <a:pt x="3389454" y="1524789"/>
                  </a:lnTo>
                  <a:lnTo>
                    <a:pt x="3395216" y="1482842"/>
                  </a:lnTo>
                  <a:lnTo>
                    <a:pt x="3399363" y="1440521"/>
                  </a:lnTo>
                  <a:lnTo>
                    <a:pt x="3401870" y="1397845"/>
                  </a:lnTo>
                  <a:lnTo>
                    <a:pt x="3402710" y="1354835"/>
                  </a:lnTo>
                  <a:lnTo>
                    <a:pt x="3401870" y="1311826"/>
                  </a:lnTo>
                  <a:lnTo>
                    <a:pt x="3399363" y="1269150"/>
                  </a:lnTo>
                  <a:lnTo>
                    <a:pt x="3395216" y="1226829"/>
                  </a:lnTo>
                  <a:lnTo>
                    <a:pt x="3389454" y="1184882"/>
                  </a:lnTo>
                  <a:lnTo>
                    <a:pt x="3382101" y="1143329"/>
                  </a:lnTo>
                  <a:lnTo>
                    <a:pt x="3373183" y="1102189"/>
                  </a:lnTo>
                  <a:lnTo>
                    <a:pt x="3362723" y="1061483"/>
                  </a:lnTo>
                  <a:lnTo>
                    <a:pt x="3350748" y="1021230"/>
                  </a:lnTo>
                  <a:lnTo>
                    <a:pt x="3337282" y="981450"/>
                  </a:lnTo>
                  <a:lnTo>
                    <a:pt x="3322349" y="942164"/>
                  </a:lnTo>
                  <a:lnTo>
                    <a:pt x="3305976" y="903390"/>
                  </a:lnTo>
                  <a:lnTo>
                    <a:pt x="3288186" y="865149"/>
                  </a:lnTo>
                  <a:lnTo>
                    <a:pt x="3269005" y="827460"/>
                  </a:lnTo>
                  <a:lnTo>
                    <a:pt x="3248458" y="790344"/>
                  </a:lnTo>
                  <a:lnTo>
                    <a:pt x="3226569" y="753820"/>
                  </a:lnTo>
                  <a:lnTo>
                    <a:pt x="3203364" y="717908"/>
                  </a:lnTo>
                  <a:lnTo>
                    <a:pt x="3178867" y="682627"/>
                  </a:lnTo>
                  <a:lnTo>
                    <a:pt x="3153103" y="647999"/>
                  </a:lnTo>
                  <a:lnTo>
                    <a:pt x="3126097" y="614042"/>
                  </a:lnTo>
                  <a:lnTo>
                    <a:pt x="3097874" y="580776"/>
                  </a:lnTo>
                  <a:lnTo>
                    <a:pt x="3068460" y="548221"/>
                  </a:lnTo>
                  <a:lnTo>
                    <a:pt x="3037878" y="516398"/>
                  </a:lnTo>
                  <a:lnTo>
                    <a:pt x="3006154" y="485325"/>
                  </a:lnTo>
                  <a:lnTo>
                    <a:pt x="2973313" y="455023"/>
                  </a:lnTo>
                  <a:lnTo>
                    <a:pt x="2939379" y="425512"/>
                  </a:lnTo>
                  <a:lnTo>
                    <a:pt x="2904378" y="396811"/>
                  </a:lnTo>
                  <a:lnTo>
                    <a:pt x="2868335" y="368940"/>
                  </a:lnTo>
                  <a:lnTo>
                    <a:pt x="2831274" y="341919"/>
                  </a:lnTo>
                  <a:lnTo>
                    <a:pt x="2793220" y="315768"/>
                  </a:lnTo>
                  <a:lnTo>
                    <a:pt x="2754198" y="290507"/>
                  </a:lnTo>
                  <a:lnTo>
                    <a:pt x="2714234" y="266155"/>
                  </a:lnTo>
                  <a:lnTo>
                    <a:pt x="2673351" y="242733"/>
                  </a:lnTo>
                  <a:lnTo>
                    <a:pt x="2631575" y="220260"/>
                  </a:lnTo>
                  <a:lnTo>
                    <a:pt x="2588932" y="198756"/>
                  </a:lnTo>
                  <a:lnTo>
                    <a:pt x="2545445" y="178241"/>
                  </a:lnTo>
                  <a:lnTo>
                    <a:pt x="2501139" y="158734"/>
                  </a:lnTo>
                  <a:lnTo>
                    <a:pt x="2456041" y="140256"/>
                  </a:lnTo>
                  <a:lnTo>
                    <a:pt x="2410174" y="122827"/>
                  </a:lnTo>
                  <a:lnTo>
                    <a:pt x="2363563" y="106465"/>
                  </a:lnTo>
                  <a:lnTo>
                    <a:pt x="2316233" y="91192"/>
                  </a:lnTo>
                  <a:lnTo>
                    <a:pt x="2268210" y="77026"/>
                  </a:lnTo>
                  <a:lnTo>
                    <a:pt x="2219518" y="63989"/>
                  </a:lnTo>
                  <a:lnTo>
                    <a:pt x="2170182" y="52099"/>
                  </a:lnTo>
                  <a:lnTo>
                    <a:pt x="2120227" y="41376"/>
                  </a:lnTo>
                  <a:lnTo>
                    <a:pt x="2069678" y="31840"/>
                  </a:lnTo>
                  <a:lnTo>
                    <a:pt x="2018560" y="23512"/>
                  </a:lnTo>
                  <a:lnTo>
                    <a:pt x="1966897" y="16410"/>
                  </a:lnTo>
                  <a:lnTo>
                    <a:pt x="1914715" y="10555"/>
                  </a:lnTo>
                  <a:lnTo>
                    <a:pt x="1862038" y="5967"/>
                  </a:lnTo>
                  <a:lnTo>
                    <a:pt x="1808892" y="2665"/>
                  </a:lnTo>
                  <a:lnTo>
                    <a:pt x="1755302" y="669"/>
                  </a:lnTo>
                  <a:lnTo>
                    <a:pt x="170129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7188200" y="91439"/>
              <a:ext cx="3402965" cy="2710180"/>
            </a:xfrm>
            <a:custGeom>
              <a:avLst/>
              <a:gdLst/>
              <a:ahLst/>
              <a:cxnLst/>
              <a:rect l="l" t="t" r="r" b="b"/>
              <a:pathLst>
                <a:path w="3402965" h="2710180">
                  <a:moveTo>
                    <a:pt x="0" y="1354835"/>
                  </a:moveTo>
                  <a:lnTo>
                    <a:pt x="840" y="1311826"/>
                  </a:lnTo>
                  <a:lnTo>
                    <a:pt x="3346" y="1269150"/>
                  </a:lnTo>
                  <a:lnTo>
                    <a:pt x="7492" y="1226829"/>
                  </a:lnTo>
                  <a:lnTo>
                    <a:pt x="13254" y="1184882"/>
                  </a:lnTo>
                  <a:lnTo>
                    <a:pt x="20606" y="1143329"/>
                  </a:lnTo>
                  <a:lnTo>
                    <a:pt x="29523" y="1102189"/>
                  </a:lnTo>
                  <a:lnTo>
                    <a:pt x="39981" y="1061483"/>
                  </a:lnTo>
                  <a:lnTo>
                    <a:pt x="51954" y="1021230"/>
                  </a:lnTo>
                  <a:lnTo>
                    <a:pt x="65418" y="981450"/>
                  </a:lnTo>
                  <a:lnTo>
                    <a:pt x="80348" y="942164"/>
                  </a:lnTo>
                  <a:lnTo>
                    <a:pt x="96719" y="903390"/>
                  </a:lnTo>
                  <a:lnTo>
                    <a:pt x="114507" y="865149"/>
                  </a:lnTo>
                  <a:lnTo>
                    <a:pt x="133685" y="827460"/>
                  </a:lnTo>
                  <a:lnTo>
                    <a:pt x="154229" y="790344"/>
                  </a:lnTo>
                  <a:lnTo>
                    <a:pt x="176115" y="753820"/>
                  </a:lnTo>
                  <a:lnTo>
                    <a:pt x="199318" y="717908"/>
                  </a:lnTo>
                  <a:lnTo>
                    <a:pt x="223812" y="682627"/>
                  </a:lnTo>
                  <a:lnTo>
                    <a:pt x="249572" y="647999"/>
                  </a:lnTo>
                  <a:lnTo>
                    <a:pt x="276575" y="614042"/>
                  </a:lnTo>
                  <a:lnTo>
                    <a:pt x="304794" y="580776"/>
                  </a:lnTo>
                  <a:lnTo>
                    <a:pt x="334205" y="548221"/>
                  </a:lnTo>
                  <a:lnTo>
                    <a:pt x="364783" y="516398"/>
                  </a:lnTo>
                  <a:lnTo>
                    <a:pt x="396503" y="485325"/>
                  </a:lnTo>
                  <a:lnTo>
                    <a:pt x="429341" y="455023"/>
                  </a:lnTo>
                  <a:lnTo>
                    <a:pt x="463271" y="425512"/>
                  </a:lnTo>
                  <a:lnTo>
                    <a:pt x="498268" y="396811"/>
                  </a:lnTo>
                  <a:lnTo>
                    <a:pt x="534308" y="368940"/>
                  </a:lnTo>
                  <a:lnTo>
                    <a:pt x="571366" y="341919"/>
                  </a:lnTo>
                  <a:lnTo>
                    <a:pt x="609416" y="315768"/>
                  </a:lnTo>
                  <a:lnTo>
                    <a:pt x="648434" y="290507"/>
                  </a:lnTo>
                  <a:lnTo>
                    <a:pt x="688395" y="266155"/>
                  </a:lnTo>
                  <a:lnTo>
                    <a:pt x="729274" y="242733"/>
                  </a:lnTo>
                  <a:lnTo>
                    <a:pt x="771046" y="220260"/>
                  </a:lnTo>
                  <a:lnTo>
                    <a:pt x="813686" y="198756"/>
                  </a:lnTo>
                  <a:lnTo>
                    <a:pt x="857170" y="178241"/>
                  </a:lnTo>
                  <a:lnTo>
                    <a:pt x="901472" y="158734"/>
                  </a:lnTo>
                  <a:lnTo>
                    <a:pt x="946568" y="140256"/>
                  </a:lnTo>
                  <a:lnTo>
                    <a:pt x="992432" y="122827"/>
                  </a:lnTo>
                  <a:lnTo>
                    <a:pt x="1039040" y="106465"/>
                  </a:lnTo>
                  <a:lnTo>
                    <a:pt x="1086367" y="91192"/>
                  </a:lnTo>
                  <a:lnTo>
                    <a:pt x="1134388" y="77026"/>
                  </a:lnTo>
                  <a:lnTo>
                    <a:pt x="1183077" y="63989"/>
                  </a:lnTo>
                  <a:lnTo>
                    <a:pt x="1232411" y="52099"/>
                  </a:lnTo>
                  <a:lnTo>
                    <a:pt x="1282364" y="41376"/>
                  </a:lnTo>
                  <a:lnTo>
                    <a:pt x="1332911" y="31840"/>
                  </a:lnTo>
                  <a:lnTo>
                    <a:pt x="1384028" y="23512"/>
                  </a:lnTo>
                  <a:lnTo>
                    <a:pt x="1435689" y="16410"/>
                  </a:lnTo>
                  <a:lnTo>
                    <a:pt x="1487870" y="10555"/>
                  </a:lnTo>
                  <a:lnTo>
                    <a:pt x="1540546" y="5967"/>
                  </a:lnTo>
                  <a:lnTo>
                    <a:pt x="1593691" y="2665"/>
                  </a:lnTo>
                  <a:lnTo>
                    <a:pt x="1647281" y="669"/>
                  </a:lnTo>
                  <a:lnTo>
                    <a:pt x="1701292" y="0"/>
                  </a:lnTo>
                  <a:lnTo>
                    <a:pt x="1755302" y="669"/>
                  </a:lnTo>
                  <a:lnTo>
                    <a:pt x="1808892" y="2665"/>
                  </a:lnTo>
                  <a:lnTo>
                    <a:pt x="1862038" y="5967"/>
                  </a:lnTo>
                  <a:lnTo>
                    <a:pt x="1914715" y="10555"/>
                  </a:lnTo>
                  <a:lnTo>
                    <a:pt x="1966897" y="16410"/>
                  </a:lnTo>
                  <a:lnTo>
                    <a:pt x="2018560" y="23512"/>
                  </a:lnTo>
                  <a:lnTo>
                    <a:pt x="2069678" y="31840"/>
                  </a:lnTo>
                  <a:lnTo>
                    <a:pt x="2120227" y="41376"/>
                  </a:lnTo>
                  <a:lnTo>
                    <a:pt x="2170182" y="52099"/>
                  </a:lnTo>
                  <a:lnTo>
                    <a:pt x="2219518" y="63989"/>
                  </a:lnTo>
                  <a:lnTo>
                    <a:pt x="2268210" y="77026"/>
                  </a:lnTo>
                  <a:lnTo>
                    <a:pt x="2316233" y="91192"/>
                  </a:lnTo>
                  <a:lnTo>
                    <a:pt x="2363563" y="106465"/>
                  </a:lnTo>
                  <a:lnTo>
                    <a:pt x="2410174" y="122827"/>
                  </a:lnTo>
                  <a:lnTo>
                    <a:pt x="2456041" y="140256"/>
                  </a:lnTo>
                  <a:lnTo>
                    <a:pt x="2501139" y="158734"/>
                  </a:lnTo>
                  <a:lnTo>
                    <a:pt x="2545445" y="178241"/>
                  </a:lnTo>
                  <a:lnTo>
                    <a:pt x="2588932" y="198756"/>
                  </a:lnTo>
                  <a:lnTo>
                    <a:pt x="2631575" y="220260"/>
                  </a:lnTo>
                  <a:lnTo>
                    <a:pt x="2673351" y="242733"/>
                  </a:lnTo>
                  <a:lnTo>
                    <a:pt x="2714234" y="266155"/>
                  </a:lnTo>
                  <a:lnTo>
                    <a:pt x="2754198" y="290507"/>
                  </a:lnTo>
                  <a:lnTo>
                    <a:pt x="2793220" y="315768"/>
                  </a:lnTo>
                  <a:lnTo>
                    <a:pt x="2831274" y="341919"/>
                  </a:lnTo>
                  <a:lnTo>
                    <a:pt x="2868335" y="368940"/>
                  </a:lnTo>
                  <a:lnTo>
                    <a:pt x="2904378" y="396811"/>
                  </a:lnTo>
                  <a:lnTo>
                    <a:pt x="2939379" y="425512"/>
                  </a:lnTo>
                  <a:lnTo>
                    <a:pt x="2973313" y="455023"/>
                  </a:lnTo>
                  <a:lnTo>
                    <a:pt x="3006154" y="485325"/>
                  </a:lnTo>
                  <a:lnTo>
                    <a:pt x="3037878" y="516398"/>
                  </a:lnTo>
                  <a:lnTo>
                    <a:pt x="3068460" y="548221"/>
                  </a:lnTo>
                  <a:lnTo>
                    <a:pt x="3097874" y="580776"/>
                  </a:lnTo>
                  <a:lnTo>
                    <a:pt x="3126097" y="614042"/>
                  </a:lnTo>
                  <a:lnTo>
                    <a:pt x="3153103" y="647999"/>
                  </a:lnTo>
                  <a:lnTo>
                    <a:pt x="3178867" y="682627"/>
                  </a:lnTo>
                  <a:lnTo>
                    <a:pt x="3203364" y="717908"/>
                  </a:lnTo>
                  <a:lnTo>
                    <a:pt x="3226569" y="753820"/>
                  </a:lnTo>
                  <a:lnTo>
                    <a:pt x="3248458" y="790344"/>
                  </a:lnTo>
                  <a:lnTo>
                    <a:pt x="3269005" y="827460"/>
                  </a:lnTo>
                  <a:lnTo>
                    <a:pt x="3288186" y="865149"/>
                  </a:lnTo>
                  <a:lnTo>
                    <a:pt x="3305976" y="903390"/>
                  </a:lnTo>
                  <a:lnTo>
                    <a:pt x="3322349" y="942164"/>
                  </a:lnTo>
                  <a:lnTo>
                    <a:pt x="3337282" y="981450"/>
                  </a:lnTo>
                  <a:lnTo>
                    <a:pt x="3350748" y="1021230"/>
                  </a:lnTo>
                  <a:lnTo>
                    <a:pt x="3362723" y="1061483"/>
                  </a:lnTo>
                  <a:lnTo>
                    <a:pt x="3373183" y="1102189"/>
                  </a:lnTo>
                  <a:lnTo>
                    <a:pt x="3382101" y="1143329"/>
                  </a:lnTo>
                  <a:lnTo>
                    <a:pt x="3389454" y="1184882"/>
                  </a:lnTo>
                  <a:lnTo>
                    <a:pt x="3395216" y="1226829"/>
                  </a:lnTo>
                  <a:lnTo>
                    <a:pt x="3399363" y="1269150"/>
                  </a:lnTo>
                  <a:lnTo>
                    <a:pt x="3401870" y="1311826"/>
                  </a:lnTo>
                  <a:lnTo>
                    <a:pt x="3402710" y="1354835"/>
                  </a:lnTo>
                  <a:lnTo>
                    <a:pt x="3401870" y="1397845"/>
                  </a:lnTo>
                  <a:lnTo>
                    <a:pt x="3399363" y="1440521"/>
                  </a:lnTo>
                  <a:lnTo>
                    <a:pt x="3395216" y="1482842"/>
                  </a:lnTo>
                  <a:lnTo>
                    <a:pt x="3389454" y="1524789"/>
                  </a:lnTo>
                  <a:lnTo>
                    <a:pt x="3382101" y="1566342"/>
                  </a:lnTo>
                  <a:lnTo>
                    <a:pt x="3373183" y="1607482"/>
                  </a:lnTo>
                  <a:lnTo>
                    <a:pt x="3362723" y="1648188"/>
                  </a:lnTo>
                  <a:lnTo>
                    <a:pt x="3350748" y="1688441"/>
                  </a:lnTo>
                  <a:lnTo>
                    <a:pt x="3337282" y="1728221"/>
                  </a:lnTo>
                  <a:lnTo>
                    <a:pt x="3322349" y="1767507"/>
                  </a:lnTo>
                  <a:lnTo>
                    <a:pt x="3305976" y="1806281"/>
                  </a:lnTo>
                  <a:lnTo>
                    <a:pt x="3288186" y="1844522"/>
                  </a:lnTo>
                  <a:lnTo>
                    <a:pt x="3269005" y="1882211"/>
                  </a:lnTo>
                  <a:lnTo>
                    <a:pt x="3248458" y="1919327"/>
                  </a:lnTo>
                  <a:lnTo>
                    <a:pt x="3226569" y="1955851"/>
                  </a:lnTo>
                  <a:lnTo>
                    <a:pt x="3203364" y="1991763"/>
                  </a:lnTo>
                  <a:lnTo>
                    <a:pt x="3178867" y="2027044"/>
                  </a:lnTo>
                  <a:lnTo>
                    <a:pt x="3153103" y="2061672"/>
                  </a:lnTo>
                  <a:lnTo>
                    <a:pt x="3126097" y="2095629"/>
                  </a:lnTo>
                  <a:lnTo>
                    <a:pt x="3097874" y="2128895"/>
                  </a:lnTo>
                  <a:lnTo>
                    <a:pt x="3068460" y="2161450"/>
                  </a:lnTo>
                  <a:lnTo>
                    <a:pt x="3037878" y="2193273"/>
                  </a:lnTo>
                  <a:lnTo>
                    <a:pt x="3006154" y="2224346"/>
                  </a:lnTo>
                  <a:lnTo>
                    <a:pt x="2973313" y="2254648"/>
                  </a:lnTo>
                  <a:lnTo>
                    <a:pt x="2939379" y="2284159"/>
                  </a:lnTo>
                  <a:lnTo>
                    <a:pt x="2904378" y="2312860"/>
                  </a:lnTo>
                  <a:lnTo>
                    <a:pt x="2868335" y="2340731"/>
                  </a:lnTo>
                  <a:lnTo>
                    <a:pt x="2831274" y="2367752"/>
                  </a:lnTo>
                  <a:lnTo>
                    <a:pt x="2793220" y="2393903"/>
                  </a:lnTo>
                  <a:lnTo>
                    <a:pt x="2754198" y="2419164"/>
                  </a:lnTo>
                  <a:lnTo>
                    <a:pt x="2714234" y="2443516"/>
                  </a:lnTo>
                  <a:lnTo>
                    <a:pt x="2673351" y="2466938"/>
                  </a:lnTo>
                  <a:lnTo>
                    <a:pt x="2631575" y="2489411"/>
                  </a:lnTo>
                  <a:lnTo>
                    <a:pt x="2588932" y="2510915"/>
                  </a:lnTo>
                  <a:lnTo>
                    <a:pt x="2545445" y="2531430"/>
                  </a:lnTo>
                  <a:lnTo>
                    <a:pt x="2501139" y="2550937"/>
                  </a:lnTo>
                  <a:lnTo>
                    <a:pt x="2456041" y="2569415"/>
                  </a:lnTo>
                  <a:lnTo>
                    <a:pt x="2410174" y="2586844"/>
                  </a:lnTo>
                  <a:lnTo>
                    <a:pt x="2363563" y="2603206"/>
                  </a:lnTo>
                  <a:lnTo>
                    <a:pt x="2316233" y="2618479"/>
                  </a:lnTo>
                  <a:lnTo>
                    <a:pt x="2268210" y="2632645"/>
                  </a:lnTo>
                  <a:lnTo>
                    <a:pt x="2219518" y="2645682"/>
                  </a:lnTo>
                  <a:lnTo>
                    <a:pt x="2170182" y="2657572"/>
                  </a:lnTo>
                  <a:lnTo>
                    <a:pt x="2120227" y="2668295"/>
                  </a:lnTo>
                  <a:lnTo>
                    <a:pt x="2069678" y="2677831"/>
                  </a:lnTo>
                  <a:lnTo>
                    <a:pt x="2018560" y="2686159"/>
                  </a:lnTo>
                  <a:lnTo>
                    <a:pt x="1966897" y="2693261"/>
                  </a:lnTo>
                  <a:lnTo>
                    <a:pt x="1914715" y="2699116"/>
                  </a:lnTo>
                  <a:lnTo>
                    <a:pt x="1862038" y="2703704"/>
                  </a:lnTo>
                  <a:lnTo>
                    <a:pt x="1808892" y="2707006"/>
                  </a:lnTo>
                  <a:lnTo>
                    <a:pt x="1755302" y="2709002"/>
                  </a:lnTo>
                  <a:lnTo>
                    <a:pt x="1701292" y="2709671"/>
                  </a:lnTo>
                  <a:lnTo>
                    <a:pt x="1647281" y="2709002"/>
                  </a:lnTo>
                  <a:lnTo>
                    <a:pt x="1593691" y="2707006"/>
                  </a:lnTo>
                  <a:lnTo>
                    <a:pt x="1540546" y="2703704"/>
                  </a:lnTo>
                  <a:lnTo>
                    <a:pt x="1487870" y="2699116"/>
                  </a:lnTo>
                  <a:lnTo>
                    <a:pt x="1435689" y="2693261"/>
                  </a:lnTo>
                  <a:lnTo>
                    <a:pt x="1384028" y="2686159"/>
                  </a:lnTo>
                  <a:lnTo>
                    <a:pt x="1332911" y="2677831"/>
                  </a:lnTo>
                  <a:lnTo>
                    <a:pt x="1282364" y="2668295"/>
                  </a:lnTo>
                  <a:lnTo>
                    <a:pt x="1232411" y="2657572"/>
                  </a:lnTo>
                  <a:lnTo>
                    <a:pt x="1183077" y="2645682"/>
                  </a:lnTo>
                  <a:lnTo>
                    <a:pt x="1134388" y="2632645"/>
                  </a:lnTo>
                  <a:lnTo>
                    <a:pt x="1086367" y="2618479"/>
                  </a:lnTo>
                  <a:lnTo>
                    <a:pt x="1039040" y="2603206"/>
                  </a:lnTo>
                  <a:lnTo>
                    <a:pt x="992432" y="2586844"/>
                  </a:lnTo>
                  <a:lnTo>
                    <a:pt x="946568" y="2569415"/>
                  </a:lnTo>
                  <a:lnTo>
                    <a:pt x="901472" y="2550937"/>
                  </a:lnTo>
                  <a:lnTo>
                    <a:pt x="857170" y="2531430"/>
                  </a:lnTo>
                  <a:lnTo>
                    <a:pt x="813686" y="2510915"/>
                  </a:lnTo>
                  <a:lnTo>
                    <a:pt x="771046" y="2489411"/>
                  </a:lnTo>
                  <a:lnTo>
                    <a:pt x="729274" y="2466938"/>
                  </a:lnTo>
                  <a:lnTo>
                    <a:pt x="688395" y="2443516"/>
                  </a:lnTo>
                  <a:lnTo>
                    <a:pt x="648434" y="2419164"/>
                  </a:lnTo>
                  <a:lnTo>
                    <a:pt x="609416" y="2393903"/>
                  </a:lnTo>
                  <a:lnTo>
                    <a:pt x="571366" y="2367752"/>
                  </a:lnTo>
                  <a:lnTo>
                    <a:pt x="534308" y="2340731"/>
                  </a:lnTo>
                  <a:lnTo>
                    <a:pt x="498268" y="2312860"/>
                  </a:lnTo>
                  <a:lnTo>
                    <a:pt x="463271" y="2284159"/>
                  </a:lnTo>
                  <a:lnTo>
                    <a:pt x="429341" y="2254648"/>
                  </a:lnTo>
                  <a:lnTo>
                    <a:pt x="396503" y="2224346"/>
                  </a:lnTo>
                  <a:lnTo>
                    <a:pt x="364783" y="2193273"/>
                  </a:lnTo>
                  <a:lnTo>
                    <a:pt x="334205" y="2161450"/>
                  </a:lnTo>
                  <a:lnTo>
                    <a:pt x="304794" y="2128895"/>
                  </a:lnTo>
                  <a:lnTo>
                    <a:pt x="276575" y="2095629"/>
                  </a:lnTo>
                  <a:lnTo>
                    <a:pt x="249572" y="2061672"/>
                  </a:lnTo>
                  <a:lnTo>
                    <a:pt x="223812" y="2027044"/>
                  </a:lnTo>
                  <a:lnTo>
                    <a:pt x="199318" y="1991763"/>
                  </a:lnTo>
                  <a:lnTo>
                    <a:pt x="176115" y="1955851"/>
                  </a:lnTo>
                  <a:lnTo>
                    <a:pt x="154229" y="1919327"/>
                  </a:lnTo>
                  <a:lnTo>
                    <a:pt x="133685" y="1882211"/>
                  </a:lnTo>
                  <a:lnTo>
                    <a:pt x="114507" y="1844522"/>
                  </a:lnTo>
                  <a:lnTo>
                    <a:pt x="96719" y="1806281"/>
                  </a:lnTo>
                  <a:lnTo>
                    <a:pt x="80348" y="1767507"/>
                  </a:lnTo>
                  <a:lnTo>
                    <a:pt x="65418" y="1728221"/>
                  </a:lnTo>
                  <a:lnTo>
                    <a:pt x="51954" y="1688441"/>
                  </a:lnTo>
                  <a:lnTo>
                    <a:pt x="39981" y="1648188"/>
                  </a:lnTo>
                  <a:lnTo>
                    <a:pt x="29523" y="1607482"/>
                  </a:lnTo>
                  <a:lnTo>
                    <a:pt x="20606" y="1566342"/>
                  </a:lnTo>
                  <a:lnTo>
                    <a:pt x="13254" y="1524789"/>
                  </a:lnTo>
                  <a:lnTo>
                    <a:pt x="7492" y="1482842"/>
                  </a:lnTo>
                  <a:lnTo>
                    <a:pt x="3346" y="1440521"/>
                  </a:lnTo>
                  <a:lnTo>
                    <a:pt x="840" y="1397845"/>
                  </a:lnTo>
                  <a:lnTo>
                    <a:pt x="0" y="1354835"/>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3" name="object 23"/>
          <p:cNvSpPr txBox="1"/>
          <p:nvPr/>
        </p:nvSpPr>
        <p:spPr>
          <a:xfrm>
            <a:off x="1265273" y="1005713"/>
            <a:ext cx="2398497" cy="1410643"/>
          </a:xfrm>
          <a:prstGeom prst="rect">
            <a:avLst/>
          </a:prstGeom>
        </p:spPr>
        <p:txBody>
          <a:bodyPr vert="horz" wrap="square" lIns="0" tIns="12700" rIns="0" bIns="0" rtlCol="0">
            <a:spAutoFit/>
          </a:bodyPr>
          <a:lstStyle/>
          <a:p>
            <a:pPr marL="93345" marR="5080" lvl="0" indent="-8128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001F5F"/>
                </a:solidFill>
                <a:effectLst/>
                <a:uLnTx/>
                <a:uFillTx/>
                <a:latin typeface="Calibri"/>
                <a:cs typeface="Calibri"/>
              </a:rPr>
              <a:t>Don’t</a:t>
            </a:r>
            <a:r>
              <a:rPr kumimoji="0" sz="1800" b="0" i="0" u="none" strike="noStrike" kern="0" cap="none" spc="-30" normalizeH="0" baseline="0" noProof="0" dirty="0">
                <a:ln>
                  <a:noFill/>
                </a:ln>
                <a:solidFill>
                  <a:srgbClr val="001F5F"/>
                </a:solidFill>
                <a:effectLst/>
                <a:uLnTx/>
                <a:uFillTx/>
                <a:latin typeface="Calibri"/>
                <a:cs typeface="Calibri"/>
              </a:rPr>
              <a:t> </a:t>
            </a:r>
            <a:r>
              <a:rPr kumimoji="0" sz="1800" b="0" i="0" u="none" strike="noStrike" kern="0" cap="none" spc="0" normalizeH="0" baseline="0" noProof="0" dirty="0">
                <a:ln>
                  <a:noFill/>
                </a:ln>
                <a:solidFill>
                  <a:srgbClr val="001F5F"/>
                </a:solidFill>
                <a:effectLst/>
                <a:uLnTx/>
                <a:uFillTx/>
                <a:latin typeface="Calibri"/>
                <a:cs typeface="Calibri"/>
              </a:rPr>
              <a:t>feel</a:t>
            </a:r>
            <a:r>
              <a:rPr kumimoji="0" sz="1800" b="0" i="0" u="none" strike="noStrike" kern="0" cap="none" spc="-40" normalizeH="0" baseline="0" noProof="0" dirty="0">
                <a:ln>
                  <a:noFill/>
                </a:ln>
                <a:solidFill>
                  <a:srgbClr val="001F5F"/>
                </a:solidFill>
                <a:effectLst/>
                <a:uLnTx/>
                <a:uFillTx/>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included</a:t>
            </a:r>
            <a:r>
              <a:rPr kumimoji="0" lang="en-GB" sz="1800" b="0" i="0" u="none" strike="noStrike" kern="0" cap="none" spc="-10" normalizeH="0" baseline="0" noProof="0" dirty="0">
                <a:ln>
                  <a:noFill/>
                </a:ln>
                <a:solidFill>
                  <a:srgbClr val="001F5F"/>
                </a:solidFill>
                <a:effectLst/>
                <a:uLnTx/>
                <a:uFillTx/>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 </a:t>
            </a:r>
            <a:r>
              <a:rPr kumimoji="0" sz="1800" b="0" i="0" u="none" strike="noStrike" kern="0" cap="none" spc="0" normalizeH="0" baseline="0" noProof="0" dirty="0">
                <a:ln>
                  <a:noFill/>
                </a:ln>
                <a:solidFill>
                  <a:srgbClr val="001F5F"/>
                </a:solidFill>
                <a:effectLst/>
                <a:uLnTx/>
                <a:uFillTx/>
                <a:latin typeface="Calibri"/>
                <a:cs typeface="Calibri"/>
              </a:rPr>
              <a:t>accepted.</a:t>
            </a:r>
            <a:r>
              <a:rPr kumimoji="0" sz="1800" b="0" i="0" u="none" strike="noStrike" kern="0" cap="none" spc="-75" normalizeH="0" baseline="0" noProof="0" dirty="0">
                <a:ln>
                  <a:noFill/>
                </a:ln>
                <a:solidFill>
                  <a:srgbClr val="001F5F"/>
                </a:solidFill>
                <a:effectLst/>
                <a:uLnTx/>
                <a:uFillTx/>
                <a:latin typeface="Calibri"/>
                <a:cs typeface="Calibri"/>
              </a:rPr>
              <a:t> </a:t>
            </a:r>
            <a:endParaRPr kumimoji="0" lang="en-GB" sz="1800" b="0" i="0" u="none" strike="noStrike" kern="0" cap="none" spc="-75" normalizeH="0" baseline="0" noProof="0" dirty="0">
              <a:ln>
                <a:noFill/>
              </a:ln>
              <a:solidFill>
                <a:srgbClr val="001F5F"/>
              </a:solidFill>
              <a:effectLst/>
              <a:uLnTx/>
              <a:uFillTx/>
              <a:latin typeface="Calibri"/>
              <a:cs typeface="Calibri"/>
            </a:endParaRPr>
          </a:p>
          <a:p>
            <a:pPr marL="93345" marR="5080" lvl="0" indent="-8128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001F5F"/>
                </a:solidFill>
                <a:effectLst/>
                <a:uLnTx/>
                <a:uFillTx/>
                <a:latin typeface="Calibri"/>
                <a:cs typeface="Calibri"/>
              </a:rPr>
              <a:t>Leads</a:t>
            </a:r>
            <a:r>
              <a:rPr kumimoji="0" sz="1800" b="0" i="0" u="none" strike="noStrike" kern="0" cap="none" spc="-85" normalizeH="0" baseline="0" noProof="0" dirty="0">
                <a:ln>
                  <a:noFill/>
                </a:ln>
                <a:solidFill>
                  <a:srgbClr val="001F5F"/>
                </a:solidFill>
                <a:effectLst/>
                <a:uLnTx/>
                <a:uFillTx/>
                <a:latin typeface="Calibri"/>
                <a:cs typeface="Calibri"/>
              </a:rPr>
              <a:t> </a:t>
            </a:r>
            <a:r>
              <a:rPr kumimoji="0" sz="1800" b="0" i="0" u="none" strike="noStrike" kern="0" cap="none" spc="-25" normalizeH="0" baseline="0" noProof="0" dirty="0">
                <a:ln>
                  <a:noFill/>
                </a:ln>
                <a:solidFill>
                  <a:srgbClr val="001F5F"/>
                </a:solidFill>
                <a:effectLst/>
                <a:uLnTx/>
                <a:uFillTx/>
                <a:latin typeface="Calibri"/>
                <a:cs typeface="Calibri"/>
              </a:rPr>
              <a:t>to </a:t>
            </a:r>
            <a:r>
              <a:rPr kumimoji="0" sz="1800" b="0" i="0" u="none" strike="noStrike" kern="0" cap="none" spc="-10" normalizeH="0" baseline="0" noProof="0" dirty="0">
                <a:ln>
                  <a:noFill/>
                </a:ln>
                <a:solidFill>
                  <a:srgbClr val="001F5F"/>
                </a:solidFill>
                <a:effectLst/>
                <a:uLnTx/>
                <a:uFillTx/>
                <a:latin typeface="Calibri"/>
                <a:cs typeface="Calibri"/>
              </a:rPr>
              <a:t>mistaken</a:t>
            </a:r>
            <a:r>
              <a:rPr kumimoji="0" sz="1800" b="0" i="0" u="none" strike="noStrike" kern="0" cap="none" spc="-55" normalizeH="0" baseline="0" noProof="0" dirty="0">
                <a:ln>
                  <a:noFill/>
                </a:ln>
                <a:solidFill>
                  <a:srgbClr val="001F5F"/>
                </a:solidFill>
                <a:effectLst/>
                <a:uLnTx/>
                <a:uFillTx/>
                <a:latin typeface="Calibri"/>
                <a:cs typeface="Calibri"/>
              </a:rPr>
              <a:t> </a:t>
            </a:r>
            <a:r>
              <a:rPr kumimoji="0" sz="1800" b="0" i="0" u="none" strike="noStrike" kern="0" cap="none" spc="0" normalizeH="0" baseline="0" noProof="0" dirty="0">
                <a:ln>
                  <a:noFill/>
                </a:ln>
                <a:solidFill>
                  <a:srgbClr val="001F5F"/>
                </a:solidFill>
                <a:effectLst/>
                <a:uLnTx/>
                <a:uFillTx/>
                <a:latin typeface="Calibri"/>
                <a:cs typeface="Calibri"/>
              </a:rPr>
              <a:t>goals</a:t>
            </a:r>
            <a:r>
              <a:rPr kumimoji="0" sz="1800" b="0" i="0" u="none" strike="noStrike" kern="0" cap="none" spc="-60" normalizeH="0" baseline="0" noProof="0" dirty="0">
                <a:ln>
                  <a:noFill/>
                </a:ln>
                <a:solidFill>
                  <a:srgbClr val="001F5F"/>
                </a:solidFill>
                <a:effectLst/>
                <a:uLnTx/>
                <a:uFillTx/>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 </a:t>
            </a:r>
            <a:r>
              <a:rPr kumimoji="0" sz="1800" b="0" i="0" u="none" strike="noStrike" kern="0" cap="none" spc="0" normalizeH="0" baseline="0" noProof="0" dirty="0">
                <a:ln>
                  <a:noFill/>
                </a:ln>
                <a:solidFill>
                  <a:srgbClr val="001F5F"/>
                </a:solidFill>
                <a:effectLst/>
                <a:uLnTx/>
                <a:uFillTx/>
                <a:latin typeface="Calibri"/>
                <a:cs typeface="Calibri"/>
              </a:rPr>
              <a:t>Stress</a:t>
            </a:r>
            <a:r>
              <a:rPr kumimoji="0" sz="1800" b="0" i="0" u="none" strike="noStrike" kern="0" cap="none" spc="-55" normalizeH="0" baseline="0" noProof="0" dirty="0">
                <a:ln>
                  <a:noFill/>
                </a:ln>
                <a:solidFill>
                  <a:srgbClr val="001F5F"/>
                </a:solidFill>
                <a:effectLst/>
                <a:uLnTx/>
                <a:uFillTx/>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Response</a:t>
            </a:r>
            <a:r>
              <a:rPr kumimoji="0" sz="1800" b="0" i="0" u="none" strike="noStrike" kern="0" cap="none" spc="-40" normalizeH="0" baseline="0" noProof="0" dirty="0">
                <a:ln>
                  <a:noFill/>
                </a:ln>
                <a:solidFill>
                  <a:srgbClr val="001F5F"/>
                </a:solidFill>
                <a:effectLst/>
                <a:uLnTx/>
                <a:uFillTx/>
                <a:latin typeface="Calibri"/>
                <a:cs typeface="Calibri"/>
              </a:rPr>
              <a:t> </a:t>
            </a:r>
            <a:endParaRPr lang="en-GB" kern="0" dirty="0">
              <a:solidFill>
                <a:sysClr val="windowText" lastClr="000000"/>
              </a:solidFill>
              <a:latin typeface="Calibri"/>
              <a:cs typeface="Calibri"/>
            </a:endParaRPr>
          </a:p>
          <a:p>
            <a:pPr marL="93345" marR="5080" lvl="0" indent="-81280" defTabSz="914400" eaLnBrk="1" fontAlgn="auto" latinLnBrk="0" hangingPunct="1">
              <a:lnSpc>
                <a:spcPct val="100000"/>
              </a:lnSpc>
              <a:spcBef>
                <a:spcPts val="100"/>
              </a:spcBef>
              <a:spcAft>
                <a:spcPts val="0"/>
              </a:spcAft>
              <a:buClrTx/>
              <a:buSzTx/>
              <a:buFontTx/>
              <a:buNone/>
              <a:tabLst/>
              <a:defRPr/>
            </a:pPr>
            <a:r>
              <a:rPr kumimoji="0" lang="en-GB" sz="1800" b="0" i="0" u="none" strike="noStrike" kern="0" cap="none" spc="0" normalizeH="0" baseline="0" noProof="0" dirty="0">
                <a:ln>
                  <a:noFill/>
                </a:ln>
                <a:solidFill>
                  <a:srgbClr val="001F5F"/>
                </a:solidFill>
                <a:effectLst/>
                <a:uLnTx/>
                <a:uFillTx/>
                <a:latin typeface="Calibri"/>
                <a:cs typeface="Calibri"/>
              </a:rPr>
              <a:t>'</a:t>
            </a:r>
            <a:r>
              <a:rPr kumimoji="0" sz="1800" b="0" i="0" u="none" strike="noStrike" kern="0" cap="none" spc="0" normalizeH="0" baseline="0" noProof="0" dirty="0">
                <a:ln>
                  <a:noFill/>
                </a:ln>
                <a:solidFill>
                  <a:srgbClr val="001F5F"/>
                </a:solidFill>
                <a:effectLst/>
                <a:uLnTx/>
                <a:uFillTx/>
                <a:latin typeface="Calibri"/>
                <a:cs typeface="Calibri"/>
              </a:rPr>
              <a:t>Closed</a:t>
            </a:r>
            <a:r>
              <a:rPr kumimoji="0" sz="1800" b="0" i="0" u="none" strike="noStrike" kern="0" cap="none" spc="-40" normalizeH="0" baseline="0" noProof="0" dirty="0">
                <a:ln>
                  <a:noFill/>
                </a:ln>
                <a:solidFill>
                  <a:srgbClr val="001F5F"/>
                </a:solidFill>
                <a:effectLst/>
                <a:uLnTx/>
                <a:uFillTx/>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mindset</a:t>
            </a:r>
            <a:r>
              <a:rPr kumimoji="0" lang="en-GB" sz="1800" b="0" i="0" u="none" strike="noStrike" kern="0" cap="none" spc="-10" normalizeH="0" baseline="0" noProof="0" dirty="0">
                <a:ln>
                  <a:noFill/>
                </a:ln>
                <a:solidFill>
                  <a:srgbClr val="001F5F"/>
                </a:solidFill>
                <a:effectLst/>
                <a:uLnTx/>
                <a:uFillTx/>
                <a:latin typeface="Calibri"/>
                <a:cs typeface="Calibri"/>
              </a:rPr>
              <a:t>'</a:t>
            </a:r>
            <a:r>
              <a:rPr kumimoji="0" sz="1800" b="0" i="0" u="none" strike="noStrike" kern="0" cap="none" spc="-10" normalizeH="0" baseline="0" noProof="0" dirty="0">
                <a:ln>
                  <a:noFill/>
                </a:ln>
                <a:solidFill>
                  <a:srgbClr val="001F5F"/>
                </a:solidFill>
                <a:effectLst/>
                <a:uLnTx/>
                <a:uFillTx/>
                <a:latin typeface="Calibri"/>
                <a:cs typeface="Calibri"/>
              </a:rPr>
              <a:t>.</a:t>
            </a:r>
            <a:endParaRPr kumimoji="0" sz="1800" b="0" i="0" u="none" strike="noStrike" kern="0" cap="none" spc="0" normalizeH="0" baseline="0" noProof="0" dirty="0">
              <a:ln>
                <a:noFill/>
              </a:ln>
              <a:solidFill>
                <a:sysClr val="windowText" lastClr="000000"/>
              </a:solidFill>
              <a:effectLst/>
              <a:uLnTx/>
              <a:uFillTx/>
              <a:latin typeface="Calibri"/>
              <a:cs typeface="Calibri"/>
            </a:endParaRPr>
          </a:p>
        </p:txBody>
      </p:sp>
      <p:sp>
        <p:nvSpPr>
          <p:cNvPr id="24" name="object 24"/>
          <p:cNvSpPr txBox="1"/>
          <p:nvPr/>
        </p:nvSpPr>
        <p:spPr>
          <a:xfrm>
            <a:off x="4303472" y="1044449"/>
            <a:ext cx="2125345" cy="1488440"/>
          </a:xfrm>
          <a:prstGeom prst="rect">
            <a:avLst/>
          </a:prstGeom>
        </p:spPr>
        <p:txBody>
          <a:bodyPr vert="horz" wrap="square" lIns="0" tIns="12700" rIns="0" bIns="0" rtlCol="0">
            <a:spAutoFit/>
          </a:bodyPr>
          <a:lstStyle/>
          <a:p>
            <a:pPr marL="157480" marR="5715" lvl="0" indent="-14478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Not</a:t>
            </a:r>
            <a:r>
              <a:rPr kumimoji="0" sz="2400" b="0" i="0" u="none" strike="noStrike" kern="0" cap="none" spc="-15" normalizeH="0" baseline="0" noProof="0" dirty="0">
                <a:ln>
                  <a:noFill/>
                </a:ln>
                <a:solidFill>
                  <a:srgbClr val="001F5F"/>
                </a:solidFill>
                <a:effectLst/>
                <a:uLnTx/>
                <a:uFillTx/>
                <a:latin typeface="Calibri"/>
                <a:cs typeface="Calibri"/>
              </a:rPr>
              <a:t> </a:t>
            </a:r>
            <a:r>
              <a:rPr kumimoji="0" sz="2400" b="0" i="0" u="none" strike="noStrike" kern="0" cap="none" spc="-20" normalizeH="0" baseline="0" noProof="0" dirty="0">
                <a:ln>
                  <a:noFill/>
                </a:ln>
                <a:solidFill>
                  <a:srgbClr val="001F5F"/>
                </a:solidFill>
                <a:effectLst/>
                <a:uLnTx/>
                <a:uFillTx/>
                <a:latin typeface="Calibri"/>
                <a:cs typeface="Calibri"/>
              </a:rPr>
              <a:t>interested </a:t>
            </a:r>
            <a:r>
              <a:rPr kumimoji="0" sz="2400" b="0" i="0" u="none" strike="noStrike" kern="0" cap="none" spc="0" normalizeH="0" baseline="0" noProof="0" dirty="0">
                <a:ln>
                  <a:noFill/>
                </a:ln>
                <a:solidFill>
                  <a:srgbClr val="001F5F"/>
                </a:solidFill>
                <a:effectLst/>
                <a:uLnTx/>
                <a:uFillTx/>
                <a:latin typeface="Calibri"/>
                <a:cs typeface="Calibri"/>
              </a:rPr>
              <a:t>in</a:t>
            </a:r>
            <a:r>
              <a:rPr kumimoji="0" sz="2400" b="0" i="0" u="none" strike="noStrike" kern="0" cap="none" spc="-35" normalizeH="0" baseline="0" noProof="0" dirty="0">
                <a:ln>
                  <a:noFill/>
                </a:ln>
                <a:solidFill>
                  <a:srgbClr val="001F5F"/>
                </a:solidFill>
                <a:effectLst/>
                <a:uLnTx/>
                <a:uFillTx/>
                <a:latin typeface="Calibri"/>
                <a:cs typeface="Calibri"/>
              </a:rPr>
              <a:t> </a:t>
            </a:r>
            <a:r>
              <a:rPr kumimoji="0" sz="2400" b="0" i="0" u="none" strike="noStrike" kern="0" cap="none" spc="0" normalizeH="0" baseline="0" noProof="0" dirty="0">
                <a:ln>
                  <a:noFill/>
                </a:ln>
                <a:solidFill>
                  <a:srgbClr val="001F5F"/>
                </a:solidFill>
                <a:effectLst/>
                <a:uLnTx/>
                <a:uFillTx/>
                <a:latin typeface="Calibri"/>
                <a:cs typeface="Calibri"/>
              </a:rPr>
              <a:t>the</a:t>
            </a:r>
            <a:r>
              <a:rPr kumimoji="0" sz="2400" b="0" i="0" u="none" strike="noStrike" kern="0" cap="none" spc="-45" normalizeH="0" baseline="0" noProof="0" dirty="0">
                <a:ln>
                  <a:noFill/>
                </a:ln>
                <a:solidFill>
                  <a:srgbClr val="001F5F"/>
                </a:solidFill>
                <a:effectLst/>
                <a:uLnTx/>
                <a:uFillTx/>
                <a:latin typeface="Calibri"/>
                <a:cs typeface="Calibri"/>
              </a:rPr>
              <a:t> </a:t>
            </a:r>
            <a:r>
              <a:rPr kumimoji="0" sz="2400" b="0" i="0" u="none" strike="noStrike" kern="0" cap="none" spc="-10" normalizeH="0" baseline="0" noProof="0" dirty="0">
                <a:ln>
                  <a:noFill/>
                </a:ln>
                <a:solidFill>
                  <a:srgbClr val="001F5F"/>
                </a:solidFill>
                <a:effectLst/>
                <a:uLnTx/>
                <a:uFillTx/>
                <a:latin typeface="Calibri"/>
                <a:cs typeface="Calibri"/>
              </a:rPr>
              <a:t>content.</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475615" marR="467359" lvl="0" indent="66675" defTabSz="914400" eaLnBrk="1" fontAlgn="auto" latinLnBrk="0" hangingPunct="1">
              <a:lnSpc>
                <a:spcPct val="100000"/>
              </a:lnSpc>
              <a:spcBef>
                <a:spcPts val="0"/>
              </a:spcBef>
              <a:spcAft>
                <a:spcPts val="0"/>
              </a:spcAft>
              <a:buClrTx/>
              <a:buSzTx/>
              <a:buFontTx/>
              <a:buNone/>
              <a:tabLst/>
              <a:defRPr/>
            </a:pPr>
            <a:r>
              <a:rPr kumimoji="0" sz="2400" b="1" i="0" u="none" strike="noStrike" kern="0" cap="none" spc="-10" normalizeH="0" baseline="0" noProof="0" dirty="0">
                <a:ln>
                  <a:noFill/>
                </a:ln>
                <a:solidFill>
                  <a:srgbClr val="001F5F"/>
                </a:solidFill>
                <a:effectLst/>
                <a:uLnTx/>
                <a:uFillTx/>
                <a:latin typeface="Calibri"/>
                <a:cs typeface="Calibri"/>
              </a:rPr>
              <a:t>Variable </a:t>
            </a:r>
            <a:r>
              <a:rPr kumimoji="0" sz="2400" b="1" i="0" u="none" strike="noStrike" kern="0" cap="none" spc="-25" normalizeH="0" baseline="0" noProof="0" dirty="0">
                <a:ln>
                  <a:noFill/>
                </a:ln>
                <a:solidFill>
                  <a:srgbClr val="001F5F"/>
                </a:solidFill>
                <a:effectLst/>
                <a:uLnTx/>
                <a:uFillTx/>
                <a:latin typeface="Calibri"/>
                <a:cs typeface="Calibri"/>
              </a:rPr>
              <a:t>attention</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25" name="object 25"/>
          <p:cNvSpPr txBox="1">
            <a:spLocks noGrp="1"/>
          </p:cNvSpPr>
          <p:nvPr>
            <p:ph type="title"/>
          </p:nvPr>
        </p:nvSpPr>
        <p:spPr>
          <a:xfrm>
            <a:off x="7726629" y="701549"/>
            <a:ext cx="2096135" cy="1489075"/>
          </a:xfrm>
          <a:prstGeom prst="rect">
            <a:avLst/>
          </a:prstGeom>
        </p:spPr>
        <p:txBody>
          <a:bodyPr vert="horz" wrap="square" lIns="0" tIns="12700" rIns="0" bIns="0" rtlCol="0">
            <a:spAutoFit/>
          </a:bodyPr>
          <a:lstStyle/>
          <a:p>
            <a:pPr marL="262255" marR="5080" indent="-250190">
              <a:lnSpc>
                <a:spcPct val="100000"/>
              </a:lnSpc>
              <a:spcBef>
                <a:spcPts val="100"/>
              </a:spcBef>
            </a:pPr>
            <a:r>
              <a:rPr sz="2400" b="0" spc="-10" dirty="0">
                <a:solidFill>
                  <a:srgbClr val="001F5F"/>
                </a:solidFill>
                <a:latin typeface="Calibri"/>
                <a:cs typeface="Calibri"/>
              </a:rPr>
              <a:t>Interested</a:t>
            </a:r>
            <a:r>
              <a:rPr sz="2400" b="0" spc="-70" dirty="0">
                <a:solidFill>
                  <a:srgbClr val="001F5F"/>
                </a:solidFill>
                <a:latin typeface="Calibri"/>
                <a:cs typeface="Calibri"/>
              </a:rPr>
              <a:t> </a:t>
            </a:r>
            <a:r>
              <a:rPr sz="2400" b="0" spc="-25" dirty="0">
                <a:solidFill>
                  <a:srgbClr val="001F5F"/>
                </a:solidFill>
                <a:latin typeface="Calibri"/>
                <a:cs typeface="Calibri"/>
              </a:rPr>
              <a:t>but </a:t>
            </a:r>
            <a:r>
              <a:rPr sz="2400" b="0" dirty="0">
                <a:solidFill>
                  <a:srgbClr val="001F5F"/>
                </a:solidFill>
                <a:latin typeface="Calibri"/>
                <a:cs typeface="Calibri"/>
              </a:rPr>
              <a:t>cannot</a:t>
            </a:r>
            <a:r>
              <a:rPr sz="2400" b="0" spc="-25" dirty="0">
                <a:solidFill>
                  <a:srgbClr val="001F5F"/>
                </a:solidFill>
                <a:latin typeface="Calibri"/>
                <a:cs typeface="Calibri"/>
              </a:rPr>
              <a:t> </a:t>
            </a:r>
            <a:r>
              <a:rPr sz="2400" b="0" spc="-20" dirty="0">
                <a:solidFill>
                  <a:srgbClr val="001F5F"/>
                </a:solidFill>
                <a:latin typeface="Calibri"/>
                <a:cs typeface="Calibri"/>
              </a:rPr>
              <a:t>meet</a:t>
            </a:r>
            <a:endParaRPr sz="2400" dirty="0">
              <a:latin typeface="Calibri"/>
              <a:cs typeface="Calibri"/>
            </a:endParaRPr>
          </a:p>
          <a:p>
            <a:pPr marL="758825" marR="66675" indent="-684530">
              <a:lnSpc>
                <a:spcPct val="100000"/>
              </a:lnSpc>
            </a:pPr>
            <a:r>
              <a:rPr sz="2400" b="0" dirty="0">
                <a:solidFill>
                  <a:srgbClr val="001F5F"/>
                </a:solidFill>
                <a:latin typeface="Calibri"/>
                <a:cs typeface="Calibri"/>
              </a:rPr>
              <a:t>demands</a:t>
            </a:r>
            <a:r>
              <a:rPr sz="2400" b="0" spc="-70" dirty="0">
                <a:solidFill>
                  <a:srgbClr val="001F5F"/>
                </a:solidFill>
                <a:latin typeface="Calibri"/>
                <a:cs typeface="Calibri"/>
              </a:rPr>
              <a:t> </a:t>
            </a:r>
            <a:r>
              <a:rPr sz="2400" b="0" dirty="0">
                <a:solidFill>
                  <a:srgbClr val="001F5F"/>
                </a:solidFill>
                <a:latin typeface="Calibri"/>
                <a:cs typeface="Calibri"/>
              </a:rPr>
              <a:t>of</a:t>
            </a:r>
            <a:r>
              <a:rPr sz="2400" b="0" spc="-75" dirty="0">
                <a:solidFill>
                  <a:srgbClr val="001F5F"/>
                </a:solidFill>
                <a:latin typeface="Calibri"/>
                <a:cs typeface="Calibri"/>
              </a:rPr>
              <a:t> </a:t>
            </a:r>
            <a:r>
              <a:rPr sz="2400" b="0" spc="-25" dirty="0">
                <a:solidFill>
                  <a:srgbClr val="001F5F"/>
                </a:solidFill>
                <a:latin typeface="Calibri"/>
                <a:cs typeface="Calibri"/>
              </a:rPr>
              <a:t>the </a:t>
            </a:r>
            <a:r>
              <a:rPr sz="2400" b="0" spc="-10" dirty="0">
                <a:solidFill>
                  <a:srgbClr val="001F5F"/>
                </a:solidFill>
                <a:latin typeface="Calibri"/>
                <a:cs typeface="Calibri"/>
              </a:rPr>
              <a:t>task.</a:t>
            </a:r>
            <a:endParaRPr sz="2400" dirty="0">
              <a:latin typeface="Calibri"/>
              <a:cs typeface="Calibri"/>
            </a:endParaRPr>
          </a:p>
        </p:txBody>
      </p:sp>
      <p:sp>
        <p:nvSpPr>
          <p:cNvPr id="26" name="object 26"/>
          <p:cNvSpPr txBox="1"/>
          <p:nvPr/>
        </p:nvSpPr>
        <p:spPr>
          <a:xfrm>
            <a:off x="8020762" y="2164843"/>
            <a:ext cx="1510030" cy="756920"/>
          </a:xfrm>
          <a:prstGeom prst="rect">
            <a:avLst/>
          </a:prstGeom>
        </p:spPr>
        <p:txBody>
          <a:bodyPr vert="horz" wrap="square" lIns="0" tIns="12700" rIns="0" bIns="0" rtlCol="0">
            <a:spAutoFit/>
          </a:bodyPr>
          <a:lstStyle/>
          <a:p>
            <a:pPr marL="12700" marR="5080" lvl="0" indent="13970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10" normalizeH="0" baseline="0" noProof="0" dirty="0">
                <a:ln>
                  <a:noFill/>
                </a:ln>
                <a:solidFill>
                  <a:srgbClr val="001F5F"/>
                </a:solidFill>
                <a:effectLst/>
                <a:uLnTx/>
                <a:uFillTx/>
                <a:latin typeface="Calibri"/>
                <a:cs typeface="Calibri"/>
              </a:rPr>
              <a:t>Executive Functioning</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27" name="object 27"/>
          <p:cNvSpPr txBox="1"/>
          <p:nvPr/>
        </p:nvSpPr>
        <p:spPr>
          <a:xfrm>
            <a:off x="7178295" y="3611754"/>
            <a:ext cx="3612767" cy="2598147"/>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10" normalizeH="0" baseline="0" noProof="0" dirty="0">
                <a:ln>
                  <a:noFill/>
                </a:ln>
                <a:solidFill>
                  <a:srgbClr val="001F5F"/>
                </a:solidFill>
                <a:effectLst/>
                <a:uLnTx/>
                <a:uFillTx/>
                <a:latin typeface="Calibri"/>
                <a:cs typeface="Calibri"/>
              </a:rPr>
              <a:t>Overwhelmed</a:t>
            </a:r>
            <a:r>
              <a:rPr kumimoji="0" sz="2400" b="0" i="0" u="none" strike="noStrike" kern="0" cap="none" spc="-25" normalizeH="0" baseline="0" noProof="0" dirty="0">
                <a:ln>
                  <a:noFill/>
                </a:ln>
                <a:solidFill>
                  <a:srgbClr val="001F5F"/>
                </a:solidFill>
                <a:effectLst/>
                <a:uLnTx/>
                <a:uFillTx/>
                <a:latin typeface="Calibri"/>
                <a:cs typeface="Calibri"/>
              </a:rPr>
              <a:t> or</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don’t</a:t>
            </a:r>
            <a:r>
              <a:rPr kumimoji="0" sz="2400" b="0" i="0" u="none" strike="noStrike" kern="0" cap="none" spc="-10" normalizeH="0" baseline="0" noProof="0" dirty="0">
                <a:ln>
                  <a:noFill/>
                </a:ln>
                <a:solidFill>
                  <a:srgbClr val="001F5F"/>
                </a:solidFill>
                <a:effectLst/>
                <a:uLnTx/>
                <a:uFillTx/>
                <a:latin typeface="Calibri"/>
                <a:cs typeface="Calibri"/>
              </a:rPr>
              <a:t> remember.</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111125" marR="106045" lvl="0" algn="ctr" defTabSz="914400" eaLnBrk="1" fontAlgn="auto" latinLnBrk="0" hangingPunct="1">
              <a:lnSpc>
                <a:spcPct val="100000"/>
              </a:lnSpc>
              <a:spcBef>
                <a:spcPts val="0"/>
              </a:spcBef>
              <a:spcAft>
                <a:spcPts val="0"/>
              </a:spcAft>
              <a:buClrTx/>
              <a:buSzTx/>
              <a:tabLst/>
              <a:defRPr/>
            </a:pPr>
            <a:r>
              <a:rPr kumimoji="0" sz="2400" b="1" i="0" u="none" strike="noStrike" kern="0" cap="none" spc="-10" normalizeH="0" baseline="0" noProof="0" dirty="0">
                <a:ln>
                  <a:noFill/>
                </a:ln>
                <a:solidFill>
                  <a:srgbClr val="001F5F"/>
                </a:solidFill>
                <a:effectLst/>
                <a:uLnTx/>
                <a:uFillTx/>
                <a:latin typeface="Calibri"/>
                <a:cs typeface="Calibri"/>
              </a:rPr>
              <a:t>Emotional dysregulation</a:t>
            </a:r>
            <a:r>
              <a:rPr lang="en-GB" sz="2400" b="1" kern="0" spc="-60" dirty="0">
                <a:solidFill>
                  <a:srgbClr val="001F5F"/>
                </a:solidFill>
                <a:latin typeface="Calibri"/>
                <a:cs typeface="Calibri"/>
              </a:rPr>
              <a:t> S</a:t>
            </a:r>
            <a:r>
              <a:rPr kumimoji="0" lang="en-GB" sz="2400" b="1" i="0" u="none" strike="noStrike" kern="0" cap="none" spc="-60" normalizeH="0" baseline="0" noProof="0" dirty="0" err="1">
                <a:ln>
                  <a:noFill/>
                </a:ln>
                <a:solidFill>
                  <a:srgbClr val="001F5F"/>
                </a:solidFill>
                <a:effectLst/>
                <a:uLnTx/>
                <a:uFillTx/>
                <a:latin typeface="Calibri"/>
                <a:cs typeface="Calibri"/>
              </a:rPr>
              <a:t>ensory</a:t>
            </a:r>
            <a:r>
              <a:rPr kumimoji="0" lang="en-GB" sz="2400" b="1" i="0" u="none" strike="noStrike" kern="0" cap="none" spc="-60" normalizeH="0" baseline="0" noProof="0" dirty="0">
                <a:ln>
                  <a:noFill/>
                </a:ln>
                <a:solidFill>
                  <a:srgbClr val="001F5F"/>
                </a:solidFill>
                <a:effectLst/>
                <a:uLnTx/>
                <a:uFillTx/>
                <a:latin typeface="Calibri"/>
                <a:cs typeface="Calibri"/>
              </a:rPr>
              <a:t> </a:t>
            </a:r>
            <a:r>
              <a:rPr lang="en-GB" sz="2400" b="1" kern="0" spc="-60" dirty="0">
                <a:solidFill>
                  <a:srgbClr val="001F5F"/>
                </a:solidFill>
                <a:latin typeface="Calibri"/>
                <a:cs typeface="Calibri"/>
              </a:rPr>
              <a:t>P</a:t>
            </a:r>
            <a:r>
              <a:rPr kumimoji="0" lang="en-GB" sz="2400" b="1" i="0" u="none" strike="noStrike" kern="0" cap="none" spc="-60" normalizeH="0" baseline="0" noProof="0" dirty="0" err="1">
                <a:ln>
                  <a:noFill/>
                </a:ln>
                <a:solidFill>
                  <a:srgbClr val="001F5F"/>
                </a:solidFill>
                <a:effectLst/>
                <a:uLnTx/>
                <a:uFillTx/>
                <a:latin typeface="Calibri"/>
                <a:cs typeface="Calibri"/>
              </a:rPr>
              <a:t>rocessing</a:t>
            </a:r>
            <a:r>
              <a:rPr kumimoji="0" lang="en-GB" sz="2400" b="1" i="0" u="none" strike="noStrike" kern="0" cap="none" spc="-60" normalizeH="0" baseline="0" noProof="0" dirty="0">
                <a:ln>
                  <a:noFill/>
                </a:ln>
                <a:solidFill>
                  <a:srgbClr val="001F5F"/>
                </a:solidFill>
                <a:effectLst/>
                <a:uLnTx/>
                <a:uFillTx/>
                <a:latin typeface="Calibri"/>
                <a:cs typeface="Calibri"/>
              </a:rPr>
              <a:t> Difficulties </a:t>
            </a:r>
            <a:endParaRPr lang="en-GB" sz="2400" kern="0" spc="-50" dirty="0">
              <a:solidFill>
                <a:srgbClr val="001F5F"/>
              </a:solidFill>
              <a:latin typeface="Calibri"/>
              <a:cs typeface="Calibri"/>
            </a:endParaRPr>
          </a:p>
          <a:p>
            <a:pPr marL="111125" marR="106045" lvl="0" algn="ctr" defTabSz="914400" eaLnBrk="1" fontAlgn="auto" latinLnBrk="0" hangingPunct="1">
              <a:lnSpc>
                <a:spcPct val="100000"/>
              </a:lnSpc>
              <a:spcBef>
                <a:spcPts val="0"/>
              </a:spcBef>
              <a:spcAft>
                <a:spcPts val="0"/>
              </a:spcAft>
              <a:buClrTx/>
              <a:buSzTx/>
              <a:tabLst/>
              <a:defRPr/>
            </a:pPr>
            <a:r>
              <a:rPr kumimoji="0" sz="2400" b="0" i="0" u="none" strike="noStrike" kern="0" cap="none" spc="-50" normalizeH="0" baseline="0" noProof="0" dirty="0">
                <a:ln>
                  <a:noFill/>
                </a:ln>
                <a:solidFill>
                  <a:srgbClr val="001F5F"/>
                </a:solidFill>
                <a:effectLst/>
                <a:uLnTx/>
                <a:uFillTx/>
                <a:latin typeface="Calibri"/>
                <a:cs typeface="Calibri"/>
              </a:rPr>
              <a:t> </a:t>
            </a:r>
            <a:r>
              <a:rPr kumimoji="0" sz="2400" b="1" i="0" u="none" strike="noStrike" kern="0" cap="none" spc="-10" normalizeH="0" baseline="0" noProof="0" dirty="0">
                <a:ln>
                  <a:noFill/>
                </a:ln>
                <a:solidFill>
                  <a:srgbClr val="001F5F"/>
                </a:solidFill>
                <a:effectLst/>
                <a:uLnTx/>
                <a:uFillTx/>
                <a:latin typeface="Calibri"/>
                <a:cs typeface="Calibri"/>
              </a:rPr>
              <a:t>Working</a:t>
            </a:r>
            <a:r>
              <a:rPr kumimoji="0" sz="2400" b="1" i="0" u="none" strike="noStrike" kern="0" cap="none" spc="-70" normalizeH="0" baseline="0" noProof="0" dirty="0">
                <a:ln>
                  <a:noFill/>
                </a:ln>
                <a:solidFill>
                  <a:srgbClr val="001F5F"/>
                </a:solidFill>
                <a:effectLst/>
                <a:uLnTx/>
                <a:uFillTx/>
                <a:latin typeface="Calibri"/>
                <a:cs typeface="Calibri"/>
              </a:rPr>
              <a:t> </a:t>
            </a:r>
            <a:r>
              <a:rPr kumimoji="0" sz="2400" b="1" i="0" u="none" strike="noStrike" kern="0" cap="none" spc="-10" normalizeH="0" baseline="0" noProof="0" dirty="0">
                <a:ln>
                  <a:noFill/>
                </a:ln>
                <a:solidFill>
                  <a:srgbClr val="001F5F"/>
                </a:solidFill>
                <a:effectLst/>
                <a:uLnTx/>
                <a:uFillTx/>
                <a:latin typeface="Calibri"/>
                <a:cs typeface="Calibri"/>
              </a:rPr>
              <a:t>memory challenges.</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28" name="object 28"/>
          <p:cNvGrpSpPr/>
          <p:nvPr/>
        </p:nvGrpSpPr>
        <p:grpSpPr>
          <a:xfrm>
            <a:off x="1949908" y="2572258"/>
            <a:ext cx="5487670" cy="3239770"/>
            <a:chOff x="2030476" y="2258567"/>
            <a:chExt cx="5487670" cy="3239770"/>
          </a:xfrm>
        </p:grpSpPr>
        <p:sp>
          <p:nvSpPr>
            <p:cNvPr id="29" name="object 29"/>
            <p:cNvSpPr/>
            <p:nvPr/>
          </p:nvSpPr>
          <p:spPr>
            <a:xfrm>
              <a:off x="2036826" y="2428493"/>
              <a:ext cx="485140" cy="978535"/>
            </a:xfrm>
            <a:custGeom>
              <a:avLst/>
              <a:gdLst/>
              <a:ahLst/>
              <a:cxnLst/>
              <a:rect l="l" t="t" r="r" b="b"/>
              <a:pathLst>
                <a:path w="485139" h="978535">
                  <a:moveTo>
                    <a:pt x="242316" y="0"/>
                  </a:moveTo>
                  <a:lnTo>
                    <a:pt x="0" y="242315"/>
                  </a:lnTo>
                  <a:lnTo>
                    <a:pt x="121157" y="242315"/>
                  </a:lnTo>
                  <a:lnTo>
                    <a:pt x="121157" y="978407"/>
                  </a:lnTo>
                  <a:lnTo>
                    <a:pt x="363474" y="978407"/>
                  </a:lnTo>
                  <a:lnTo>
                    <a:pt x="363474" y="242315"/>
                  </a:lnTo>
                  <a:lnTo>
                    <a:pt x="484631" y="242315"/>
                  </a:lnTo>
                  <a:lnTo>
                    <a:pt x="242316" y="0"/>
                  </a:lnTo>
                  <a:close/>
                </a:path>
              </a:pathLst>
            </a:custGeom>
            <a:solidFill>
              <a:srgbClr val="7470B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2036826" y="2428493"/>
              <a:ext cx="485140" cy="978535"/>
            </a:xfrm>
            <a:custGeom>
              <a:avLst/>
              <a:gdLst/>
              <a:ahLst/>
              <a:cxnLst/>
              <a:rect l="l" t="t" r="r" b="b"/>
              <a:pathLst>
                <a:path w="485139" h="978535">
                  <a:moveTo>
                    <a:pt x="121157" y="978407"/>
                  </a:moveTo>
                  <a:lnTo>
                    <a:pt x="121157" y="242315"/>
                  </a:lnTo>
                  <a:lnTo>
                    <a:pt x="0" y="242315"/>
                  </a:lnTo>
                  <a:lnTo>
                    <a:pt x="242316" y="0"/>
                  </a:lnTo>
                  <a:lnTo>
                    <a:pt x="484631" y="242315"/>
                  </a:lnTo>
                  <a:lnTo>
                    <a:pt x="363474" y="242315"/>
                  </a:lnTo>
                  <a:lnTo>
                    <a:pt x="363474" y="978407"/>
                  </a:lnTo>
                  <a:lnTo>
                    <a:pt x="121157" y="978407"/>
                  </a:lnTo>
                  <a:close/>
                </a:path>
              </a:pathLst>
            </a:custGeom>
            <a:ln w="12700">
              <a:solidFill>
                <a:srgbClr val="2C2C4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3836670" y="4547616"/>
              <a:ext cx="3236595" cy="944244"/>
            </a:xfrm>
            <a:custGeom>
              <a:avLst/>
              <a:gdLst/>
              <a:ahLst/>
              <a:cxnLst/>
              <a:rect l="l" t="t" r="r" b="b"/>
              <a:pathLst>
                <a:path w="3236595" h="944245">
                  <a:moveTo>
                    <a:pt x="2957703" y="0"/>
                  </a:moveTo>
                  <a:lnTo>
                    <a:pt x="2980944" y="115950"/>
                  </a:lnTo>
                  <a:lnTo>
                    <a:pt x="0" y="712088"/>
                  </a:lnTo>
                  <a:lnTo>
                    <a:pt x="46354" y="944117"/>
                  </a:lnTo>
                  <a:lnTo>
                    <a:pt x="3027299" y="347979"/>
                  </a:lnTo>
                  <a:lnTo>
                    <a:pt x="3050539" y="464057"/>
                  </a:lnTo>
                  <a:lnTo>
                    <a:pt x="3236086" y="185673"/>
                  </a:lnTo>
                  <a:lnTo>
                    <a:pt x="2957703" y="0"/>
                  </a:lnTo>
                  <a:close/>
                </a:path>
              </a:pathLst>
            </a:custGeom>
            <a:solidFill>
              <a:srgbClr val="7470B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3836670" y="4547616"/>
              <a:ext cx="3236595" cy="944244"/>
            </a:xfrm>
            <a:custGeom>
              <a:avLst/>
              <a:gdLst/>
              <a:ahLst/>
              <a:cxnLst/>
              <a:rect l="l" t="t" r="r" b="b"/>
              <a:pathLst>
                <a:path w="3236595" h="944245">
                  <a:moveTo>
                    <a:pt x="0" y="712088"/>
                  </a:moveTo>
                  <a:lnTo>
                    <a:pt x="2980944" y="115950"/>
                  </a:lnTo>
                  <a:lnTo>
                    <a:pt x="2957703" y="0"/>
                  </a:lnTo>
                  <a:lnTo>
                    <a:pt x="3236086" y="185673"/>
                  </a:lnTo>
                  <a:lnTo>
                    <a:pt x="3050539" y="464057"/>
                  </a:lnTo>
                  <a:lnTo>
                    <a:pt x="3027299" y="347979"/>
                  </a:lnTo>
                  <a:lnTo>
                    <a:pt x="46354" y="944117"/>
                  </a:lnTo>
                  <a:lnTo>
                    <a:pt x="0" y="712088"/>
                  </a:lnTo>
                  <a:close/>
                </a:path>
              </a:pathLst>
            </a:custGeom>
            <a:ln w="12700">
              <a:solidFill>
                <a:srgbClr val="2C2C4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3861816" y="2264917"/>
              <a:ext cx="3649979" cy="2326005"/>
            </a:xfrm>
            <a:custGeom>
              <a:avLst/>
              <a:gdLst/>
              <a:ahLst/>
              <a:cxnLst/>
              <a:rect l="l" t="t" r="r" b="b"/>
              <a:pathLst>
                <a:path w="3649979" h="2326004">
                  <a:moveTo>
                    <a:pt x="3317366" y="0"/>
                  </a:moveTo>
                  <a:lnTo>
                    <a:pt x="3379469" y="104012"/>
                  </a:lnTo>
                  <a:lnTo>
                    <a:pt x="0" y="2117852"/>
                  </a:lnTo>
                  <a:lnTo>
                    <a:pt x="124079" y="2326005"/>
                  </a:lnTo>
                  <a:lnTo>
                    <a:pt x="3503422" y="312166"/>
                  </a:lnTo>
                  <a:lnTo>
                    <a:pt x="3565525" y="416306"/>
                  </a:lnTo>
                  <a:lnTo>
                    <a:pt x="3649599" y="84074"/>
                  </a:lnTo>
                  <a:lnTo>
                    <a:pt x="3317366" y="0"/>
                  </a:lnTo>
                  <a:close/>
                </a:path>
              </a:pathLst>
            </a:custGeom>
            <a:solidFill>
              <a:srgbClr val="7470B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3861816" y="2264917"/>
              <a:ext cx="3649979" cy="2326005"/>
            </a:xfrm>
            <a:custGeom>
              <a:avLst/>
              <a:gdLst/>
              <a:ahLst/>
              <a:cxnLst/>
              <a:rect l="l" t="t" r="r" b="b"/>
              <a:pathLst>
                <a:path w="3649979" h="2326004">
                  <a:moveTo>
                    <a:pt x="0" y="2117852"/>
                  </a:moveTo>
                  <a:lnTo>
                    <a:pt x="3379469" y="104012"/>
                  </a:lnTo>
                  <a:lnTo>
                    <a:pt x="3317366" y="0"/>
                  </a:lnTo>
                  <a:lnTo>
                    <a:pt x="3649599" y="84074"/>
                  </a:lnTo>
                  <a:lnTo>
                    <a:pt x="3565525" y="416306"/>
                  </a:lnTo>
                  <a:lnTo>
                    <a:pt x="3503422" y="312166"/>
                  </a:lnTo>
                  <a:lnTo>
                    <a:pt x="124079" y="2326005"/>
                  </a:lnTo>
                  <a:lnTo>
                    <a:pt x="0" y="2117852"/>
                  </a:lnTo>
                  <a:close/>
                </a:path>
              </a:pathLst>
            </a:custGeom>
            <a:ln w="12700">
              <a:solidFill>
                <a:srgbClr val="2C2C4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3738372" y="2888233"/>
              <a:ext cx="1156335" cy="1085850"/>
            </a:xfrm>
            <a:custGeom>
              <a:avLst/>
              <a:gdLst/>
              <a:ahLst/>
              <a:cxnLst/>
              <a:rect l="l" t="t" r="r" b="b"/>
              <a:pathLst>
                <a:path w="1156335" h="1085850">
                  <a:moveTo>
                    <a:pt x="813815" y="0"/>
                  </a:moveTo>
                  <a:lnTo>
                    <a:pt x="895476" y="89535"/>
                  </a:lnTo>
                  <a:lnTo>
                    <a:pt x="0" y="906271"/>
                  </a:lnTo>
                  <a:lnTo>
                    <a:pt x="163322" y="1085341"/>
                  </a:lnTo>
                  <a:lnTo>
                    <a:pt x="1058672" y="268604"/>
                  </a:lnTo>
                  <a:lnTo>
                    <a:pt x="1140332" y="358139"/>
                  </a:lnTo>
                  <a:lnTo>
                    <a:pt x="1156080" y="15748"/>
                  </a:lnTo>
                  <a:lnTo>
                    <a:pt x="813815" y="0"/>
                  </a:lnTo>
                  <a:close/>
                </a:path>
              </a:pathLst>
            </a:custGeom>
            <a:solidFill>
              <a:srgbClr val="7470B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36"/>
            <p:cNvSpPr/>
            <p:nvPr/>
          </p:nvSpPr>
          <p:spPr>
            <a:xfrm>
              <a:off x="3738372" y="2888233"/>
              <a:ext cx="1156335" cy="1085850"/>
            </a:xfrm>
            <a:custGeom>
              <a:avLst/>
              <a:gdLst/>
              <a:ahLst/>
              <a:cxnLst/>
              <a:rect l="l" t="t" r="r" b="b"/>
              <a:pathLst>
                <a:path w="1156335" h="1085850">
                  <a:moveTo>
                    <a:pt x="0" y="906271"/>
                  </a:moveTo>
                  <a:lnTo>
                    <a:pt x="895476" y="89535"/>
                  </a:lnTo>
                  <a:lnTo>
                    <a:pt x="813815" y="0"/>
                  </a:lnTo>
                  <a:lnTo>
                    <a:pt x="1156080" y="15748"/>
                  </a:lnTo>
                  <a:lnTo>
                    <a:pt x="1140332" y="358139"/>
                  </a:lnTo>
                  <a:lnTo>
                    <a:pt x="1058672" y="268604"/>
                  </a:lnTo>
                  <a:lnTo>
                    <a:pt x="163322" y="1085341"/>
                  </a:lnTo>
                  <a:lnTo>
                    <a:pt x="0" y="906271"/>
                  </a:lnTo>
                  <a:close/>
                </a:path>
              </a:pathLst>
            </a:custGeom>
            <a:ln w="12700">
              <a:solidFill>
                <a:srgbClr val="2C2C4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7" name="Content Placeholder 8">
            <a:extLst>
              <a:ext uri="{FF2B5EF4-FFF2-40B4-BE49-F238E27FC236}">
                <a16:creationId xmlns:a16="http://schemas.microsoft.com/office/drawing/2014/main" id="{49F646A7-F03C-6D59-490B-7626C26AB1CD}"/>
              </a:ext>
            </a:extLst>
          </p:cNvPr>
          <p:cNvPicPr>
            <a:picLocks noChangeAspect="1"/>
          </p:cNvPicPr>
          <p:nvPr/>
        </p:nvPicPr>
        <p:blipFill>
          <a:blip r:embed="rId4">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310" y="-6465"/>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9D9D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164592" y="33528"/>
            <a:ext cx="11190980" cy="6768465"/>
            <a:chOff x="164592" y="33528"/>
            <a:chExt cx="11182985" cy="6768465"/>
          </a:xfrm>
        </p:grpSpPr>
        <p:pic>
          <p:nvPicPr>
            <p:cNvPr id="4" name="object 4"/>
            <p:cNvPicPr/>
            <p:nvPr/>
          </p:nvPicPr>
          <p:blipFill>
            <a:blip r:embed="rId2" cstate="print"/>
            <a:stretch>
              <a:fillRect/>
            </a:stretch>
          </p:blipFill>
          <p:spPr>
            <a:xfrm>
              <a:off x="164592" y="33528"/>
              <a:ext cx="6768083" cy="4896612"/>
            </a:xfrm>
            <a:prstGeom prst="rect">
              <a:avLst/>
            </a:prstGeom>
          </p:spPr>
        </p:pic>
        <p:pic>
          <p:nvPicPr>
            <p:cNvPr id="5" name="object 5"/>
            <p:cNvPicPr/>
            <p:nvPr/>
          </p:nvPicPr>
          <p:blipFill>
            <a:blip r:embed="rId3" cstate="print"/>
            <a:stretch>
              <a:fillRect/>
            </a:stretch>
          </p:blipFill>
          <p:spPr>
            <a:xfrm>
              <a:off x="228422" y="98298"/>
              <a:ext cx="6590410" cy="4718684"/>
            </a:xfrm>
            <a:prstGeom prst="rect">
              <a:avLst/>
            </a:prstGeom>
          </p:spPr>
        </p:pic>
        <p:sp>
          <p:nvSpPr>
            <p:cNvPr id="6" name="object 6"/>
            <p:cNvSpPr/>
            <p:nvPr/>
          </p:nvSpPr>
          <p:spPr>
            <a:xfrm>
              <a:off x="209372" y="79248"/>
              <a:ext cx="6628765" cy="4756785"/>
            </a:xfrm>
            <a:custGeom>
              <a:avLst/>
              <a:gdLst/>
              <a:ahLst/>
              <a:cxnLst/>
              <a:rect l="l" t="t" r="r" b="b"/>
              <a:pathLst>
                <a:path w="6628765" h="4756785">
                  <a:moveTo>
                    <a:pt x="0" y="4756784"/>
                  </a:moveTo>
                  <a:lnTo>
                    <a:pt x="6628510" y="4756784"/>
                  </a:lnTo>
                  <a:lnTo>
                    <a:pt x="6628510" y="0"/>
                  </a:lnTo>
                  <a:lnTo>
                    <a:pt x="0" y="0"/>
                  </a:lnTo>
                  <a:lnTo>
                    <a:pt x="0" y="4756784"/>
                  </a:lnTo>
                  <a:close/>
                </a:path>
              </a:pathLst>
            </a:custGeom>
            <a:ln w="381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6096000" y="3585598"/>
              <a:ext cx="5232400" cy="3197225"/>
            </a:xfrm>
            <a:custGeom>
              <a:avLst/>
              <a:gdLst/>
              <a:ahLst/>
              <a:cxnLst/>
              <a:rect l="l" t="t" r="r" b="b"/>
              <a:pathLst>
                <a:path w="5232400" h="3197225">
                  <a:moveTo>
                    <a:pt x="5232400" y="0"/>
                  </a:moveTo>
                  <a:lnTo>
                    <a:pt x="0" y="0"/>
                  </a:lnTo>
                  <a:lnTo>
                    <a:pt x="0" y="3196971"/>
                  </a:lnTo>
                  <a:lnTo>
                    <a:pt x="5232400" y="3196971"/>
                  </a:lnTo>
                  <a:lnTo>
                    <a:pt x="5232400" y="0"/>
                  </a:lnTo>
                  <a:close/>
                </a:path>
              </a:pathLst>
            </a:custGeom>
            <a:solidFill>
              <a:srgbClr val="E2E2E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6096000" y="3585598"/>
              <a:ext cx="5232400" cy="3197225"/>
            </a:xfrm>
            <a:custGeom>
              <a:avLst/>
              <a:gdLst/>
              <a:ahLst/>
              <a:cxnLst/>
              <a:rect l="l" t="t" r="r" b="b"/>
              <a:pathLst>
                <a:path w="5232400" h="3197225">
                  <a:moveTo>
                    <a:pt x="0" y="3196971"/>
                  </a:moveTo>
                  <a:lnTo>
                    <a:pt x="5232400" y="3196971"/>
                  </a:lnTo>
                  <a:lnTo>
                    <a:pt x="5232400" y="0"/>
                  </a:lnTo>
                  <a:lnTo>
                    <a:pt x="0" y="0"/>
                  </a:lnTo>
                  <a:lnTo>
                    <a:pt x="0" y="3196971"/>
                  </a:lnTo>
                  <a:close/>
                </a:path>
              </a:pathLst>
            </a:custGeom>
            <a:ln w="38100">
              <a:solidFill>
                <a:srgbClr val="391F5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130632" y="5573356"/>
            <a:ext cx="5864860" cy="523240"/>
          </a:xfrm>
          <a:prstGeom prst="rect">
            <a:avLst/>
          </a:prstGeom>
          <a:solidFill>
            <a:srgbClr val="E2E2EF"/>
          </a:solidFill>
          <a:ln w="38100">
            <a:solidFill>
              <a:srgbClr val="391F50"/>
            </a:solidFill>
          </a:ln>
        </p:spPr>
        <p:txBody>
          <a:bodyPr vert="horz" wrap="square" lIns="0" tIns="23495" rIns="0" bIns="0" rtlCol="0">
            <a:spAutoFit/>
          </a:bodyPr>
          <a:lstStyle/>
          <a:p>
            <a:pPr marL="91440" marR="0" lvl="0" indent="0" defTabSz="914400" eaLnBrk="1" fontAlgn="auto" latinLnBrk="0" hangingPunct="1">
              <a:lnSpc>
                <a:spcPct val="100000"/>
              </a:lnSpc>
              <a:spcBef>
                <a:spcPts val="185"/>
              </a:spcBef>
              <a:spcAft>
                <a:spcPts val="0"/>
              </a:spcAft>
              <a:buClrTx/>
              <a:buSzTx/>
              <a:buFontTx/>
              <a:buNone/>
              <a:tabLst/>
              <a:defRPr/>
            </a:pPr>
            <a:r>
              <a:rPr kumimoji="0" sz="2800" b="0" i="0" u="none" strike="noStrike" kern="0" cap="none" spc="0" normalizeH="0" baseline="0" noProof="0" dirty="0">
                <a:ln>
                  <a:noFill/>
                </a:ln>
                <a:solidFill>
                  <a:srgbClr val="001F5F"/>
                </a:solidFill>
                <a:effectLst/>
                <a:uLnTx/>
                <a:uFillTx/>
                <a:latin typeface="Calibri"/>
                <a:cs typeface="Calibri"/>
              </a:rPr>
              <a:t>Fight,</a:t>
            </a:r>
            <a:r>
              <a:rPr kumimoji="0" sz="2800" b="0" i="0" u="none" strike="noStrike" kern="0" cap="none" spc="-130" normalizeH="0" baseline="0" noProof="0" dirty="0">
                <a:ln>
                  <a:noFill/>
                </a:ln>
                <a:solidFill>
                  <a:srgbClr val="001F5F"/>
                </a:solidFill>
                <a:effectLst/>
                <a:uLnTx/>
                <a:uFillTx/>
                <a:latin typeface="Calibri"/>
                <a:cs typeface="Calibri"/>
              </a:rPr>
              <a:t> </a:t>
            </a:r>
            <a:r>
              <a:rPr kumimoji="0" sz="2800" b="0" i="0" u="none" strike="noStrike" kern="0" cap="none" spc="0" normalizeH="0" baseline="0" noProof="0" dirty="0">
                <a:ln>
                  <a:noFill/>
                </a:ln>
                <a:solidFill>
                  <a:srgbClr val="001F5F"/>
                </a:solidFill>
                <a:effectLst/>
                <a:uLnTx/>
                <a:uFillTx/>
                <a:latin typeface="Calibri"/>
                <a:cs typeface="Calibri"/>
              </a:rPr>
              <a:t>Flight,</a:t>
            </a:r>
            <a:r>
              <a:rPr kumimoji="0" sz="2800" b="0" i="0" u="none" strike="noStrike" kern="0" cap="none" spc="-125" normalizeH="0" baseline="0" noProof="0" dirty="0">
                <a:ln>
                  <a:noFill/>
                </a:ln>
                <a:solidFill>
                  <a:srgbClr val="001F5F"/>
                </a:solidFill>
                <a:effectLst/>
                <a:uLnTx/>
                <a:uFillTx/>
                <a:latin typeface="Calibri"/>
                <a:cs typeface="Calibri"/>
              </a:rPr>
              <a:t> </a:t>
            </a:r>
            <a:r>
              <a:rPr kumimoji="0" sz="2800" b="0" i="0" u="none" strike="noStrike" kern="0" cap="none" spc="0" normalizeH="0" baseline="0" noProof="0" dirty="0">
                <a:ln>
                  <a:noFill/>
                </a:ln>
                <a:solidFill>
                  <a:srgbClr val="001F5F"/>
                </a:solidFill>
                <a:effectLst/>
                <a:uLnTx/>
                <a:uFillTx/>
                <a:latin typeface="Calibri"/>
                <a:cs typeface="Calibri"/>
              </a:rPr>
              <a:t>Freeze</a:t>
            </a:r>
            <a:r>
              <a:rPr kumimoji="0" sz="2800" b="0" i="0" u="none" strike="noStrike" kern="0" cap="none" spc="-130" normalizeH="0" baseline="0" noProof="0" dirty="0">
                <a:ln>
                  <a:noFill/>
                </a:ln>
                <a:solidFill>
                  <a:srgbClr val="001F5F"/>
                </a:solidFill>
                <a:effectLst/>
                <a:uLnTx/>
                <a:uFillTx/>
                <a:latin typeface="Calibri"/>
                <a:cs typeface="Calibri"/>
              </a:rPr>
              <a:t> </a:t>
            </a:r>
            <a:r>
              <a:rPr kumimoji="0" sz="2800" b="0" i="0" u="none" strike="noStrike" kern="0" cap="none" spc="0" normalizeH="0" baseline="0" noProof="0" dirty="0">
                <a:ln>
                  <a:noFill/>
                </a:ln>
                <a:solidFill>
                  <a:srgbClr val="001F5F"/>
                </a:solidFill>
                <a:effectLst/>
                <a:uLnTx/>
                <a:uFillTx/>
                <a:latin typeface="Calibri"/>
                <a:cs typeface="Calibri"/>
              </a:rPr>
              <a:t>stress</a:t>
            </a:r>
            <a:r>
              <a:rPr kumimoji="0" sz="2800" b="0" i="0" u="none" strike="noStrike" kern="0" cap="none" spc="-114" normalizeH="0" baseline="0" noProof="0" dirty="0">
                <a:ln>
                  <a:noFill/>
                </a:ln>
                <a:solidFill>
                  <a:srgbClr val="001F5F"/>
                </a:solidFill>
                <a:effectLst/>
                <a:uLnTx/>
                <a:uFillTx/>
                <a:latin typeface="Calibri"/>
                <a:cs typeface="Calibri"/>
              </a:rPr>
              <a:t> </a:t>
            </a:r>
            <a:r>
              <a:rPr kumimoji="0" sz="2800" b="0" i="0" u="none" strike="noStrike" kern="0" cap="none" spc="-10" normalizeH="0" baseline="0" noProof="0" dirty="0">
                <a:ln>
                  <a:noFill/>
                </a:ln>
                <a:solidFill>
                  <a:srgbClr val="001F5F"/>
                </a:solidFill>
                <a:effectLst/>
                <a:uLnTx/>
                <a:uFillTx/>
                <a:latin typeface="Calibri"/>
                <a:cs typeface="Calibri"/>
              </a:rPr>
              <a:t>response.</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6289928" y="3585717"/>
            <a:ext cx="4824730" cy="972185"/>
          </a:xfrm>
          <a:prstGeom prst="rect">
            <a:avLst/>
          </a:prstGeom>
        </p:spPr>
        <p:txBody>
          <a:bodyPr vert="horz" wrap="square" lIns="0" tIns="12065" rIns="0" bIns="0" rtlCol="0">
            <a:spAutoFit/>
          </a:bodyPr>
          <a:lstStyle/>
          <a:p>
            <a:pPr marL="12700" marR="5080" lvl="0" indent="0" defTabSz="914400" eaLnBrk="1" fontAlgn="auto" latinLnBrk="0" hangingPunct="1">
              <a:lnSpc>
                <a:spcPct val="115100"/>
              </a:lnSpc>
              <a:spcBef>
                <a:spcPts val="95"/>
              </a:spcBef>
              <a:spcAft>
                <a:spcPts val="0"/>
              </a:spcAft>
              <a:buClrTx/>
              <a:buSzTx/>
              <a:buFontTx/>
              <a:buNone/>
              <a:tabLst/>
              <a:defRPr/>
            </a:pPr>
            <a:r>
              <a:rPr kumimoji="0" sz="1800" b="1" i="0" u="none" strike="noStrike" kern="0" cap="none" spc="0" normalizeH="0" baseline="0" noProof="0" dirty="0">
                <a:ln>
                  <a:noFill/>
                </a:ln>
                <a:solidFill>
                  <a:srgbClr val="391F50"/>
                </a:solidFill>
                <a:effectLst/>
                <a:uLnTx/>
                <a:uFillTx/>
                <a:latin typeface="Calibri"/>
                <a:cs typeface="Calibri"/>
              </a:rPr>
              <a:t>Cortisol</a:t>
            </a:r>
            <a:r>
              <a:rPr kumimoji="0" sz="1800" b="1" i="0" u="none" strike="noStrike" kern="0" cap="none" spc="-65" normalizeH="0" baseline="0" noProof="0" dirty="0">
                <a:ln>
                  <a:noFill/>
                </a:ln>
                <a:solidFill>
                  <a:srgbClr val="391F50"/>
                </a:solidFill>
                <a:effectLst/>
                <a:uLnTx/>
                <a:uFillTx/>
                <a:latin typeface="Calibri"/>
                <a:cs typeface="Calibri"/>
              </a:rPr>
              <a:t> </a:t>
            </a:r>
            <a:r>
              <a:rPr kumimoji="0" sz="1800" b="0" i="0" u="none" strike="noStrike" kern="0" cap="none" spc="-10" normalizeH="0" baseline="0" noProof="0" dirty="0">
                <a:ln>
                  <a:noFill/>
                </a:ln>
                <a:solidFill>
                  <a:srgbClr val="391F50"/>
                </a:solidFill>
                <a:effectLst/>
                <a:uLnTx/>
                <a:uFillTx/>
                <a:latin typeface="Calibri"/>
                <a:cs typeface="Calibri"/>
              </a:rPr>
              <a:t>suppresses</a:t>
            </a:r>
            <a:r>
              <a:rPr kumimoji="0" sz="1800" b="0" i="0" u="none" strike="noStrike" kern="0" cap="none" spc="-4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the</a:t>
            </a:r>
            <a:r>
              <a:rPr kumimoji="0" sz="1800" b="0" i="0" u="none" strike="noStrike" kern="0" cap="none" spc="-30"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immune</a:t>
            </a:r>
            <a:r>
              <a:rPr kumimoji="0" sz="1800" b="0" i="0" u="none" strike="noStrike" kern="0" cap="none" spc="-20" normalizeH="0" baseline="0" noProof="0" dirty="0">
                <a:ln>
                  <a:noFill/>
                </a:ln>
                <a:solidFill>
                  <a:srgbClr val="391F50"/>
                </a:solidFill>
                <a:effectLst/>
                <a:uLnTx/>
                <a:uFillTx/>
                <a:latin typeface="Calibri"/>
                <a:cs typeface="Calibri"/>
              </a:rPr>
              <a:t> </a:t>
            </a:r>
            <a:r>
              <a:rPr kumimoji="0" sz="1800" b="0" i="0" u="none" strike="noStrike" kern="0" cap="none" spc="-10" normalizeH="0" baseline="0" noProof="0" dirty="0">
                <a:ln>
                  <a:noFill/>
                </a:ln>
                <a:solidFill>
                  <a:srgbClr val="391F50"/>
                </a:solidFill>
                <a:effectLst/>
                <a:uLnTx/>
                <a:uFillTx/>
                <a:latin typeface="Calibri"/>
                <a:cs typeface="Calibri"/>
              </a:rPr>
              <a:t>system,</a:t>
            </a:r>
            <a:r>
              <a:rPr kumimoji="0" sz="1800" b="0" i="0" u="none" strike="noStrike" kern="0" cap="none" spc="-35" normalizeH="0" baseline="0" noProof="0" dirty="0">
                <a:ln>
                  <a:noFill/>
                </a:ln>
                <a:solidFill>
                  <a:srgbClr val="391F50"/>
                </a:solidFill>
                <a:effectLst/>
                <a:uLnTx/>
                <a:uFillTx/>
                <a:latin typeface="Calibri"/>
                <a:cs typeface="Calibri"/>
              </a:rPr>
              <a:t> </a:t>
            </a:r>
            <a:r>
              <a:rPr kumimoji="0" sz="1800" b="0" i="0" u="none" strike="noStrike" kern="0" cap="none" spc="-20" normalizeH="0" baseline="0" noProof="0" dirty="0">
                <a:ln>
                  <a:noFill/>
                </a:ln>
                <a:solidFill>
                  <a:srgbClr val="391F50"/>
                </a:solidFill>
                <a:effectLst/>
                <a:uLnTx/>
                <a:uFillTx/>
                <a:latin typeface="Calibri"/>
                <a:cs typeface="Calibri"/>
              </a:rPr>
              <a:t>more </a:t>
            </a:r>
            <a:r>
              <a:rPr kumimoji="0" sz="1800" b="0" i="0" u="none" strike="noStrike" kern="0" cap="none" spc="0" normalizeH="0" baseline="0" noProof="0" dirty="0">
                <a:ln>
                  <a:noFill/>
                </a:ln>
                <a:solidFill>
                  <a:srgbClr val="391F50"/>
                </a:solidFill>
                <a:effectLst/>
                <a:uLnTx/>
                <a:uFillTx/>
                <a:latin typeface="Calibri"/>
                <a:cs typeface="Calibri"/>
              </a:rPr>
              <a:t>susceptible</a:t>
            </a:r>
            <a:r>
              <a:rPr kumimoji="0" sz="1800" b="0" i="0" u="none" strike="noStrike" kern="0" cap="none" spc="-3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to</a:t>
            </a:r>
            <a:r>
              <a:rPr kumimoji="0" sz="1800" b="0" i="0" u="none" strike="noStrike" kern="0" cap="none" spc="-45" normalizeH="0" baseline="0" noProof="0" dirty="0">
                <a:ln>
                  <a:noFill/>
                </a:ln>
                <a:solidFill>
                  <a:srgbClr val="391F50"/>
                </a:solidFill>
                <a:effectLst/>
                <a:uLnTx/>
                <a:uFillTx/>
                <a:latin typeface="Calibri"/>
                <a:cs typeface="Calibri"/>
              </a:rPr>
              <a:t> </a:t>
            </a:r>
            <a:r>
              <a:rPr kumimoji="0" sz="1800" b="0" i="0" u="none" strike="noStrike" kern="0" cap="none" spc="-10" normalizeH="0" baseline="0" noProof="0" dirty="0">
                <a:ln>
                  <a:noFill/>
                </a:ln>
                <a:solidFill>
                  <a:srgbClr val="391F50"/>
                </a:solidFill>
                <a:effectLst/>
                <a:uLnTx/>
                <a:uFillTx/>
                <a:latin typeface="Calibri"/>
                <a:cs typeface="Calibri"/>
              </a:rPr>
              <a:t>infections.</a:t>
            </a:r>
            <a:r>
              <a:rPr kumimoji="0" sz="1800" b="0" i="0" u="none" strike="noStrike" kern="0" cap="none" spc="-3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Ability</a:t>
            </a:r>
            <a:r>
              <a:rPr kumimoji="0" sz="1800" b="0" i="0" u="none" strike="noStrike" kern="0" cap="none" spc="-3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to</a:t>
            </a:r>
            <a:r>
              <a:rPr kumimoji="0" sz="1800" b="0" i="0" u="none" strike="noStrike" kern="0" cap="none" spc="-4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fight</a:t>
            </a:r>
            <a:r>
              <a:rPr kumimoji="0" sz="1800" b="0" i="0" u="none" strike="noStrike" kern="0" cap="none" spc="-40"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off</a:t>
            </a:r>
            <a:r>
              <a:rPr kumimoji="0" sz="1800" b="0" i="0" u="none" strike="noStrike" kern="0" cap="none" spc="-50"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illness</a:t>
            </a:r>
            <a:r>
              <a:rPr kumimoji="0" sz="1800" b="0" i="0" u="none" strike="noStrike" kern="0" cap="none" spc="-30" normalizeH="0" baseline="0" noProof="0" dirty="0">
                <a:ln>
                  <a:noFill/>
                </a:ln>
                <a:solidFill>
                  <a:srgbClr val="391F50"/>
                </a:solidFill>
                <a:effectLst/>
                <a:uLnTx/>
                <a:uFillTx/>
                <a:latin typeface="Calibri"/>
                <a:cs typeface="Calibri"/>
              </a:rPr>
              <a:t> </a:t>
            </a:r>
            <a:r>
              <a:rPr kumimoji="0" sz="1800" b="0" i="0" u="none" strike="noStrike" kern="0" cap="none" spc="-25" normalizeH="0" baseline="0" noProof="0" dirty="0">
                <a:ln>
                  <a:noFill/>
                </a:ln>
                <a:solidFill>
                  <a:srgbClr val="391F50"/>
                </a:solidFill>
                <a:effectLst/>
                <a:uLnTx/>
                <a:uFillTx/>
                <a:latin typeface="Calibri"/>
                <a:cs typeface="Calibri"/>
              </a:rPr>
              <a:t>is </a:t>
            </a:r>
            <a:r>
              <a:rPr kumimoji="0" sz="1800" b="0" i="0" u="none" strike="noStrike" kern="0" cap="none" spc="-10" normalizeH="0" baseline="0" noProof="0" dirty="0">
                <a:ln>
                  <a:noFill/>
                </a:ln>
                <a:solidFill>
                  <a:srgbClr val="391F50"/>
                </a:solidFill>
                <a:effectLst/>
                <a:uLnTx/>
                <a:uFillTx/>
                <a:latin typeface="Calibri"/>
                <a:cs typeface="Calibri"/>
              </a:rPr>
              <a:t>reduced.</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6175628" y="4660519"/>
            <a:ext cx="4898390" cy="1287780"/>
          </a:xfrm>
          <a:prstGeom prst="rect">
            <a:avLst/>
          </a:prstGeom>
        </p:spPr>
        <p:txBody>
          <a:bodyPr vert="horz" wrap="square" lIns="0" tIns="12700" rIns="0" bIns="0" rtlCol="0">
            <a:spAutoFit/>
          </a:bodyPr>
          <a:lstStyle/>
          <a:p>
            <a:pPr marL="12700" marR="5080" lvl="0" indent="0" defTabSz="914400" eaLnBrk="1" fontAlgn="auto" latinLnBrk="0" hangingPunct="1">
              <a:lnSpc>
                <a:spcPct val="114999"/>
              </a:lnSpc>
              <a:spcBef>
                <a:spcPts val="100"/>
              </a:spcBef>
              <a:spcAft>
                <a:spcPts val="0"/>
              </a:spcAft>
              <a:buClrTx/>
              <a:buSzTx/>
              <a:buFontTx/>
              <a:buNone/>
              <a:tabLst/>
              <a:defRPr/>
            </a:pPr>
            <a:r>
              <a:rPr kumimoji="0" sz="1800" b="0" i="0" u="none" strike="noStrike" kern="0" cap="none" spc="0" normalizeH="0" baseline="0" noProof="0" dirty="0">
                <a:ln>
                  <a:noFill/>
                </a:ln>
                <a:solidFill>
                  <a:srgbClr val="391F50"/>
                </a:solidFill>
                <a:effectLst/>
                <a:uLnTx/>
                <a:uFillTx/>
                <a:latin typeface="Calibri"/>
                <a:cs typeface="Calibri"/>
              </a:rPr>
              <a:t>Lower</a:t>
            </a:r>
            <a:r>
              <a:rPr kumimoji="0" sz="1800" b="0" i="0" u="none" strike="noStrike" kern="0" cap="none" spc="-50"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immune</a:t>
            </a:r>
            <a:r>
              <a:rPr kumimoji="0" sz="1800" b="0" i="0" u="none" strike="noStrike" kern="0" cap="none" spc="-60"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function</a:t>
            </a:r>
            <a:r>
              <a:rPr kumimoji="0" sz="1800" b="0" i="0" u="none" strike="noStrike" kern="0" cap="none" spc="-50"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and</a:t>
            </a:r>
            <a:r>
              <a:rPr kumimoji="0" sz="1800" b="0" i="0" u="none" strike="noStrike" kern="0" cap="none" spc="-5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bone</a:t>
            </a:r>
            <a:r>
              <a:rPr kumimoji="0" sz="1800" b="0" i="0" u="none" strike="noStrike" kern="0" cap="none" spc="-60" normalizeH="0" baseline="0" noProof="0" dirty="0">
                <a:ln>
                  <a:noFill/>
                </a:ln>
                <a:solidFill>
                  <a:srgbClr val="391F50"/>
                </a:solidFill>
                <a:effectLst/>
                <a:uLnTx/>
                <a:uFillTx/>
                <a:latin typeface="Calibri"/>
                <a:cs typeface="Calibri"/>
              </a:rPr>
              <a:t> </a:t>
            </a:r>
            <a:r>
              <a:rPr kumimoji="0" sz="1800" b="0" i="0" u="none" strike="noStrike" kern="0" cap="none" spc="-10" normalizeH="0" baseline="0" noProof="0" dirty="0">
                <a:ln>
                  <a:noFill/>
                </a:ln>
                <a:solidFill>
                  <a:srgbClr val="391F50"/>
                </a:solidFill>
                <a:effectLst/>
                <a:uLnTx/>
                <a:uFillTx/>
                <a:latin typeface="Calibri"/>
                <a:cs typeface="Calibri"/>
              </a:rPr>
              <a:t>density,</a:t>
            </a:r>
            <a:r>
              <a:rPr kumimoji="0" sz="1800" b="0" i="0" u="none" strike="noStrike" kern="0" cap="none" spc="-60" normalizeH="0" baseline="0" noProof="0" dirty="0">
                <a:ln>
                  <a:noFill/>
                </a:ln>
                <a:solidFill>
                  <a:srgbClr val="391F50"/>
                </a:solidFill>
                <a:effectLst/>
                <a:uLnTx/>
                <a:uFillTx/>
                <a:latin typeface="Calibri"/>
                <a:cs typeface="Calibri"/>
              </a:rPr>
              <a:t> </a:t>
            </a:r>
            <a:r>
              <a:rPr kumimoji="0" sz="1800" b="0" i="0" u="none" strike="noStrike" kern="0" cap="none" spc="-10" normalizeH="0" baseline="0" noProof="0" dirty="0">
                <a:ln>
                  <a:noFill/>
                </a:ln>
                <a:solidFill>
                  <a:srgbClr val="391F50"/>
                </a:solidFill>
                <a:effectLst/>
                <a:uLnTx/>
                <a:uFillTx/>
                <a:latin typeface="Calibri"/>
                <a:cs typeface="Calibri"/>
              </a:rPr>
              <a:t>increased </a:t>
            </a:r>
            <a:r>
              <a:rPr kumimoji="0" sz="1800" b="0" i="0" u="none" strike="noStrike" kern="0" cap="none" spc="0" normalizeH="0" baseline="0" noProof="0" dirty="0">
                <a:ln>
                  <a:noFill/>
                </a:ln>
                <a:solidFill>
                  <a:srgbClr val="391F50"/>
                </a:solidFill>
                <a:effectLst/>
                <a:uLnTx/>
                <a:uFillTx/>
                <a:latin typeface="Calibri"/>
                <a:cs typeface="Calibri"/>
              </a:rPr>
              <a:t>blood</a:t>
            </a:r>
            <a:r>
              <a:rPr kumimoji="0" sz="1800" b="0" i="0" u="none" strike="noStrike" kern="0" cap="none" spc="-35" normalizeH="0" baseline="0" noProof="0" dirty="0">
                <a:ln>
                  <a:noFill/>
                </a:ln>
                <a:solidFill>
                  <a:srgbClr val="391F50"/>
                </a:solidFill>
                <a:effectLst/>
                <a:uLnTx/>
                <a:uFillTx/>
                <a:latin typeface="Calibri"/>
                <a:cs typeface="Calibri"/>
              </a:rPr>
              <a:t> </a:t>
            </a:r>
            <a:r>
              <a:rPr kumimoji="0" sz="1800" b="0" i="0" u="none" strike="noStrike" kern="0" cap="none" spc="-10" normalizeH="0" baseline="0" noProof="0" dirty="0">
                <a:ln>
                  <a:noFill/>
                </a:ln>
                <a:solidFill>
                  <a:srgbClr val="391F50"/>
                </a:solidFill>
                <a:effectLst/>
                <a:uLnTx/>
                <a:uFillTx/>
                <a:latin typeface="Calibri"/>
                <a:cs typeface="Calibri"/>
              </a:rPr>
              <a:t>pressure,</a:t>
            </a:r>
            <a:r>
              <a:rPr kumimoji="0" sz="1800" b="0" i="0" u="none" strike="noStrike" kern="0" cap="none" spc="-3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high</a:t>
            </a:r>
            <a:r>
              <a:rPr kumimoji="0" sz="1800" b="0" i="0" u="none" strike="noStrike" kern="0" cap="none" spc="-35" normalizeH="0" baseline="0" noProof="0" dirty="0">
                <a:ln>
                  <a:noFill/>
                </a:ln>
                <a:solidFill>
                  <a:srgbClr val="391F50"/>
                </a:solidFill>
                <a:effectLst/>
                <a:uLnTx/>
                <a:uFillTx/>
                <a:latin typeface="Calibri"/>
                <a:cs typeface="Calibri"/>
              </a:rPr>
              <a:t> </a:t>
            </a:r>
            <a:r>
              <a:rPr kumimoji="0" sz="1800" b="0" i="0" u="none" strike="noStrike" kern="0" cap="none" spc="-10" normalizeH="0" baseline="0" noProof="0" dirty="0">
                <a:ln>
                  <a:noFill/>
                </a:ln>
                <a:solidFill>
                  <a:srgbClr val="391F50"/>
                </a:solidFill>
                <a:effectLst/>
                <a:uLnTx/>
                <a:uFillTx/>
                <a:latin typeface="Calibri"/>
                <a:cs typeface="Calibri"/>
              </a:rPr>
              <a:t>cholesterol,</a:t>
            </a:r>
            <a:r>
              <a:rPr kumimoji="0" sz="1800" b="0" i="0" u="none" strike="noStrike" kern="0" cap="none" spc="-1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higher</a:t>
            </a:r>
            <a:r>
              <a:rPr kumimoji="0" sz="1800" b="0" i="0" u="none" strike="noStrike" kern="0" cap="none" spc="-3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risk</a:t>
            </a:r>
            <a:r>
              <a:rPr kumimoji="0" sz="1800" b="0" i="0" u="none" strike="noStrike" kern="0" cap="none" spc="-40"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of</a:t>
            </a:r>
            <a:r>
              <a:rPr kumimoji="0" sz="1800" b="0" i="0" u="none" strike="noStrike" kern="0" cap="none" spc="-40" normalizeH="0" baseline="0" noProof="0" dirty="0">
                <a:ln>
                  <a:noFill/>
                </a:ln>
                <a:solidFill>
                  <a:srgbClr val="391F50"/>
                </a:solidFill>
                <a:effectLst/>
                <a:uLnTx/>
                <a:uFillTx/>
                <a:latin typeface="Calibri"/>
                <a:cs typeface="Calibri"/>
              </a:rPr>
              <a:t> </a:t>
            </a:r>
            <a:r>
              <a:rPr kumimoji="0" sz="1800" b="0" i="0" u="none" strike="noStrike" kern="0" cap="none" spc="-10" normalizeH="0" baseline="0" noProof="0" dirty="0">
                <a:ln>
                  <a:noFill/>
                </a:ln>
                <a:solidFill>
                  <a:srgbClr val="391F50"/>
                </a:solidFill>
                <a:effectLst/>
                <a:uLnTx/>
                <a:uFillTx/>
                <a:latin typeface="Calibri"/>
                <a:cs typeface="Calibri"/>
              </a:rPr>
              <a:t>heart </a:t>
            </a:r>
            <a:r>
              <a:rPr kumimoji="0" sz="1800" b="0" i="0" u="none" strike="noStrike" kern="0" cap="none" spc="0" normalizeH="0" baseline="0" noProof="0" dirty="0">
                <a:ln>
                  <a:noFill/>
                </a:ln>
                <a:solidFill>
                  <a:srgbClr val="391F50"/>
                </a:solidFill>
                <a:effectLst/>
                <a:uLnTx/>
                <a:uFillTx/>
                <a:latin typeface="Calibri"/>
                <a:cs typeface="Calibri"/>
              </a:rPr>
              <a:t>disease,</a:t>
            </a:r>
            <a:r>
              <a:rPr kumimoji="0" sz="1800" b="0" i="0" u="none" strike="noStrike" kern="0" cap="none" spc="-70"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digestive</a:t>
            </a:r>
            <a:r>
              <a:rPr kumimoji="0" sz="1800" b="0" i="0" u="none" strike="noStrike" kern="0" cap="none" spc="-6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disorders</a:t>
            </a:r>
            <a:r>
              <a:rPr kumimoji="0" sz="1800" b="0" i="0" u="none" strike="noStrike" kern="0" cap="none" spc="-70"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and</a:t>
            </a:r>
            <a:r>
              <a:rPr kumimoji="0" sz="1800" b="0" i="0" u="none" strike="noStrike" kern="0" cap="none" spc="29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increased</a:t>
            </a:r>
            <a:r>
              <a:rPr kumimoji="0" sz="1800" b="0" i="0" u="none" strike="noStrike" kern="0" cap="none" spc="-55" normalizeH="0" baseline="0" noProof="0" dirty="0">
                <a:ln>
                  <a:noFill/>
                </a:ln>
                <a:solidFill>
                  <a:srgbClr val="391F50"/>
                </a:solidFill>
                <a:effectLst/>
                <a:uLnTx/>
                <a:uFillTx/>
                <a:latin typeface="Calibri"/>
                <a:cs typeface="Calibri"/>
              </a:rPr>
              <a:t> </a:t>
            </a:r>
            <a:r>
              <a:rPr kumimoji="0" sz="1800" b="0" i="0" u="none" strike="noStrike" kern="0" cap="none" spc="-10" normalizeH="0" baseline="0" noProof="0" dirty="0">
                <a:ln>
                  <a:noFill/>
                </a:ln>
                <a:solidFill>
                  <a:srgbClr val="391F50"/>
                </a:solidFill>
                <a:effectLst/>
                <a:uLnTx/>
                <a:uFillTx/>
                <a:latin typeface="Calibri"/>
                <a:cs typeface="Calibri"/>
              </a:rPr>
              <a:t>muscle tension.</a:t>
            </a:r>
            <a:endParaRPr kumimoji="0" sz="18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2" name="object 12"/>
          <p:cNvSpPr txBox="1"/>
          <p:nvPr/>
        </p:nvSpPr>
        <p:spPr>
          <a:xfrm>
            <a:off x="6175628" y="6049162"/>
            <a:ext cx="4747895" cy="656590"/>
          </a:xfrm>
          <a:prstGeom prst="rect">
            <a:avLst/>
          </a:prstGeom>
        </p:spPr>
        <p:txBody>
          <a:bodyPr vert="horz" wrap="square" lIns="0" tIns="12700" rIns="0" bIns="0" rtlCol="0">
            <a:spAutoFit/>
          </a:bodyPr>
          <a:lstStyle/>
          <a:p>
            <a:pPr marL="12700" marR="5080" lvl="0" indent="0" defTabSz="914400" eaLnBrk="1" fontAlgn="auto" latinLnBrk="0" hangingPunct="1">
              <a:lnSpc>
                <a:spcPct val="114999"/>
              </a:lnSpc>
              <a:spcBef>
                <a:spcPts val="100"/>
              </a:spcBef>
              <a:spcAft>
                <a:spcPts val="0"/>
              </a:spcAft>
              <a:buClrTx/>
              <a:buSzTx/>
              <a:buFontTx/>
              <a:buNone/>
              <a:tabLst/>
              <a:defRPr/>
            </a:pPr>
            <a:r>
              <a:rPr kumimoji="0" sz="1800" b="1" i="0" u="none" strike="noStrike" kern="0" cap="none" spc="0" normalizeH="0" baseline="0" noProof="0" dirty="0">
                <a:ln>
                  <a:noFill/>
                </a:ln>
                <a:solidFill>
                  <a:srgbClr val="391F50"/>
                </a:solidFill>
                <a:effectLst/>
                <a:uLnTx/>
                <a:uFillTx/>
                <a:latin typeface="Calibri"/>
                <a:cs typeface="Calibri"/>
              </a:rPr>
              <a:t>Cortisol</a:t>
            </a:r>
            <a:r>
              <a:rPr kumimoji="0" sz="1800" b="1" i="0" u="none" strike="noStrike" kern="0" cap="none" spc="-90" normalizeH="0" baseline="0" noProof="0" dirty="0">
                <a:ln>
                  <a:noFill/>
                </a:ln>
                <a:solidFill>
                  <a:srgbClr val="391F50"/>
                </a:solidFill>
                <a:effectLst/>
                <a:uLnTx/>
                <a:uFillTx/>
                <a:latin typeface="Calibri"/>
                <a:cs typeface="Calibri"/>
              </a:rPr>
              <a:t> </a:t>
            </a:r>
            <a:r>
              <a:rPr kumimoji="0" sz="1800" b="0" i="0" u="none" strike="noStrike" kern="0" cap="none" spc="-10" normalizeH="0" baseline="0" noProof="0" dirty="0">
                <a:ln>
                  <a:noFill/>
                </a:ln>
                <a:solidFill>
                  <a:srgbClr val="391F50"/>
                </a:solidFill>
                <a:effectLst/>
                <a:uLnTx/>
                <a:uFillTx/>
                <a:latin typeface="Calibri"/>
                <a:cs typeface="Calibri"/>
              </a:rPr>
              <a:t>interferes</a:t>
            </a:r>
            <a:r>
              <a:rPr kumimoji="0" sz="1800" b="0" i="0" u="none" strike="noStrike" kern="0" cap="none" spc="-40"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with</a:t>
            </a:r>
            <a:r>
              <a:rPr kumimoji="0" sz="1800" b="0" i="0" u="none" strike="noStrike" kern="0" cap="none" spc="-50"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learning</a:t>
            </a:r>
            <a:r>
              <a:rPr kumimoji="0" sz="1800" b="0" i="0" u="none" strike="noStrike" kern="0" cap="none" spc="-45" normalizeH="0" baseline="0" noProof="0" dirty="0">
                <a:ln>
                  <a:noFill/>
                </a:ln>
                <a:solidFill>
                  <a:srgbClr val="391F50"/>
                </a:solidFill>
                <a:effectLst/>
                <a:uLnTx/>
                <a:uFillTx/>
                <a:latin typeface="Calibri"/>
                <a:cs typeface="Calibri"/>
              </a:rPr>
              <a:t> </a:t>
            </a:r>
            <a:r>
              <a:rPr kumimoji="0" sz="1800" b="0" i="0" u="none" strike="noStrike" kern="0" cap="none" spc="0" normalizeH="0" baseline="0" noProof="0" dirty="0">
                <a:ln>
                  <a:noFill/>
                </a:ln>
                <a:solidFill>
                  <a:srgbClr val="391F50"/>
                </a:solidFill>
                <a:effectLst/>
                <a:uLnTx/>
                <a:uFillTx/>
                <a:latin typeface="Calibri"/>
                <a:cs typeface="Calibri"/>
              </a:rPr>
              <a:t>and</a:t>
            </a:r>
            <a:r>
              <a:rPr kumimoji="0" sz="1800" b="0" i="0" u="none" strike="noStrike" kern="0" cap="none" spc="-45" normalizeH="0" baseline="0" noProof="0" dirty="0">
                <a:ln>
                  <a:noFill/>
                </a:ln>
                <a:solidFill>
                  <a:srgbClr val="391F50"/>
                </a:solidFill>
                <a:effectLst/>
                <a:uLnTx/>
                <a:uFillTx/>
                <a:latin typeface="Calibri"/>
                <a:cs typeface="Calibri"/>
              </a:rPr>
              <a:t> </a:t>
            </a:r>
            <a:r>
              <a:rPr kumimoji="0" sz="1800" b="0" i="0" u="none" strike="noStrike" kern="0" cap="none" spc="-10" normalizeH="0" baseline="0" noProof="0" dirty="0">
                <a:ln>
                  <a:noFill/>
                </a:ln>
                <a:solidFill>
                  <a:srgbClr val="391F50"/>
                </a:solidFill>
                <a:effectLst/>
                <a:uLnTx/>
                <a:uFillTx/>
                <a:latin typeface="Calibri"/>
                <a:cs typeface="Calibri"/>
              </a:rPr>
              <a:t>memory,</a:t>
            </a:r>
            <a:r>
              <a:rPr kumimoji="0" sz="1800" b="0" i="0" u="none" strike="noStrike" kern="0" cap="none" spc="-50" normalizeH="0" baseline="0" noProof="0" dirty="0">
                <a:ln>
                  <a:noFill/>
                </a:ln>
                <a:solidFill>
                  <a:srgbClr val="391F50"/>
                </a:solidFill>
                <a:effectLst/>
                <a:uLnTx/>
                <a:uFillTx/>
                <a:latin typeface="Calibri"/>
                <a:cs typeface="Calibri"/>
              </a:rPr>
              <a:t> </a:t>
            </a:r>
            <a:r>
              <a:rPr kumimoji="0" sz="1800" b="0" i="0" u="none" strike="noStrike" kern="0" cap="none" spc="-20" normalizeH="0" baseline="0" noProof="0" dirty="0">
                <a:ln>
                  <a:noFill/>
                </a:ln>
                <a:solidFill>
                  <a:srgbClr val="391F50"/>
                </a:solidFill>
                <a:effectLst/>
                <a:uLnTx/>
                <a:uFillTx/>
                <a:latin typeface="Calibri"/>
                <a:cs typeface="Calibri"/>
              </a:rPr>
              <a:t>poor </a:t>
            </a:r>
            <a:r>
              <a:rPr kumimoji="0" sz="1800" b="0" i="0" u="none" strike="noStrike" kern="0" cap="none" spc="-10" normalizeH="0" baseline="0" noProof="0" dirty="0">
                <a:ln>
                  <a:noFill/>
                </a:ln>
                <a:solidFill>
                  <a:srgbClr val="391F50"/>
                </a:solidFill>
                <a:effectLst/>
                <a:uLnTx/>
                <a:uFillTx/>
                <a:latin typeface="Calibri"/>
                <a:cs typeface="Calibri"/>
              </a:rPr>
              <a:t>concentration.</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6" name="object 16"/>
          <p:cNvSpPr txBox="1"/>
          <p:nvPr/>
        </p:nvSpPr>
        <p:spPr>
          <a:xfrm>
            <a:off x="9023984" y="1114171"/>
            <a:ext cx="789305" cy="2235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300" b="0" i="0" u="none" strike="noStrike" kern="0" cap="none" spc="-10" normalizeH="0" baseline="0" noProof="0" dirty="0">
                <a:ln>
                  <a:noFill/>
                </a:ln>
                <a:solidFill>
                  <a:srgbClr val="391F50"/>
                </a:solidFill>
                <a:effectLst/>
                <a:uLnTx/>
                <a:uFillTx/>
                <a:latin typeface="Arial"/>
                <a:cs typeface="Arial"/>
              </a:rPr>
              <a:t>Avoidance</a:t>
            </a:r>
            <a:endParaRPr kumimoji="0" sz="13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17" name="object 17"/>
          <p:cNvGrpSpPr/>
          <p:nvPr/>
        </p:nvGrpSpPr>
        <p:grpSpPr>
          <a:xfrm>
            <a:off x="9552802" y="1574649"/>
            <a:ext cx="337029" cy="543307"/>
            <a:chOff x="9496932" y="1634617"/>
            <a:chExt cx="375285" cy="608965"/>
          </a:xfrm>
        </p:grpSpPr>
        <p:sp>
          <p:nvSpPr>
            <p:cNvPr id="18" name="object 18"/>
            <p:cNvSpPr/>
            <p:nvPr/>
          </p:nvSpPr>
          <p:spPr>
            <a:xfrm>
              <a:off x="9503282" y="1640967"/>
              <a:ext cx="362585" cy="596265"/>
            </a:xfrm>
            <a:custGeom>
              <a:avLst/>
              <a:gdLst/>
              <a:ahLst/>
              <a:cxnLst/>
              <a:rect l="l" t="t" r="r" b="b"/>
              <a:pathLst>
                <a:path w="362584" h="596264">
                  <a:moveTo>
                    <a:pt x="228726" y="0"/>
                  </a:moveTo>
                  <a:lnTo>
                    <a:pt x="73533" y="47117"/>
                  </a:lnTo>
                  <a:lnTo>
                    <a:pt x="86711" y="95383"/>
                  </a:lnTo>
                  <a:lnTo>
                    <a:pt x="97188" y="144192"/>
                  </a:lnTo>
                  <a:lnTo>
                    <a:pt x="104954" y="193429"/>
                  </a:lnTo>
                  <a:lnTo>
                    <a:pt x="109997" y="242982"/>
                  </a:lnTo>
                  <a:lnTo>
                    <a:pt x="112308" y="292737"/>
                  </a:lnTo>
                  <a:lnTo>
                    <a:pt x="111877" y="342582"/>
                  </a:lnTo>
                  <a:lnTo>
                    <a:pt x="108691" y="392403"/>
                  </a:lnTo>
                  <a:lnTo>
                    <a:pt x="102743" y="442087"/>
                  </a:lnTo>
                  <a:lnTo>
                    <a:pt x="0" y="410845"/>
                  </a:lnTo>
                  <a:lnTo>
                    <a:pt x="151130" y="595757"/>
                  </a:lnTo>
                  <a:lnTo>
                    <a:pt x="362076" y="520827"/>
                  </a:lnTo>
                  <a:lnTo>
                    <a:pt x="259334" y="489585"/>
                  </a:lnTo>
                  <a:lnTo>
                    <a:pt x="266566" y="440472"/>
                  </a:lnTo>
                  <a:lnTo>
                    <a:pt x="271500" y="391180"/>
                  </a:lnTo>
                  <a:lnTo>
                    <a:pt x="274141" y="341789"/>
                  </a:lnTo>
                  <a:lnTo>
                    <a:pt x="274492" y="292379"/>
                  </a:lnTo>
                  <a:lnTo>
                    <a:pt x="272557" y="243030"/>
                  </a:lnTo>
                  <a:lnTo>
                    <a:pt x="268340" y="193822"/>
                  </a:lnTo>
                  <a:lnTo>
                    <a:pt x="261845" y="144835"/>
                  </a:lnTo>
                  <a:lnTo>
                    <a:pt x="253075" y="96149"/>
                  </a:lnTo>
                  <a:lnTo>
                    <a:pt x="242034" y="47844"/>
                  </a:lnTo>
                  <a:lnTo>
                    <a:pt x="228726" y="0"/>
                  </a:lnTo>
                  <a:close/>
                </a:path>
              </a:pathLst>
            </a:custGeom>
            <a:solidFill>
              <a:srgbClr val="42908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9503282" y="1640967"/>
              <a:ext cx="362585" cy="596265"/>
            </a:xfrm>
            <a:custGeom>
              <a:avLst/>
              <a:gdLst/>
              <a:ahLst/>
              <a:cxnLst/>
              <a:rect l="l" t="t" r="r" b="b"/>
              <a:pathLst>
                <a:path w="362584" h="596264">
                  <a:moveTo>
                    <a:pt x="228726" y="0"/>
                  </a:moveTo>
                  <a:lnTo>
                    <a:pt x="242034" y="47844"/>
                  </a:lnTo>
                  <a:lnTo>
                    <a:pt x="253075" y="96149"/>
                  </a:lnTo>
                  <a:lnTo>
                    <a:pt x="261845" y="144835"/>
                  </a:lnTo>
                  <a:lnTo>
                    <a:pt x="268340" y="193822"/>
                  </a:lnTo>
                  <a:lnTo>
                    <a:pt x="272557" y="243030"/>
                  </a:lnTo>
                  <a:lnTo>
                    <a:pt x="274492" y="292379"/>
                  </a:lnTo>
                  <a:lnTo>
                    <a:pt x="274141" y="341789"/>
                  </a:lnTo>
                  <a:lnTo>
                    <a:pt x="271500" y="391180"/>
                  </a:lnTo>
                  <a:lnTo>
                    <a:pt x="266566" y="440472"/>
                  </a:lnTo>
                  <a:lnTo>
                    <a:pt x="259334" y="489585"/>
                  </a:lnTo>
                  <a:lnTo>
                    <a:pt x="362076" y="520827"/>
                  </a:lnTo>
                  <a:lnTo>
                    <a:pt x="151130" y="595757"/>
                  </a:lnTo>
                  <a:lnTo>
                    <a:pt x="0" y="410845"/>
                  </a:lnTo>
                  <a:lnTo>
                    <a:pt x="102743" y="442087"/>
                  </a:lnTo>
                  <a:lnTo>
                    <a:pt x="108691" y="392403"/>
                  </a:lnTo>
                  <a:lnTo>
                    <a:pt x="111877" y="342582"/>
                  </a:lnTo>
                  <a:lnTo>
                    <a:pt x="112308" y="292737"/>
                  </a:lnTo>
                  <a:lnTo>
                    <a:pt x="109997" y="242982"/>
                  </a:lnTo>
                  <a:lnTo>
                    <a:pt x="104954" y="193429"/>
                  </a:lnTo>
                  <a:lnTo>
                    <a:pt x="97188" y="144192"/>
                  </a:lnTo>
                  <a:lnTo>
                    <a:pt x="86711" y="95383"/>
                  </a:lnTo>
                  <a:lnTo>
                    <a:pt x="73533" y="47117"/>
                  </a:lnTo>
                  <a:lnTo>
                    <a:pt x="228726" y="0"/>
                  </a:lnTo>
                  <a:close/>
                </a:path>
              </a:pathLst>
            </a:custGeom>
            <a:ln w="12700">
              <a:solidFill>
                <a:srgbClr val="391F5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9017889" y="2358898"/>
            <a:ext cx="802640" cy="564515"/>
          </a:xfrm>
          <a:prstGeom prst="rect">
            <a:avLst/>
          </a:prstGeom>
        </p:spPr>
        <p:txBody>
          <a:bodyPr vert="horz" wrap="square" lIns="0" tIns="40640" rIns="0" bIns="0" rtlCol="0">
            <a:spAutoFit/>
          </a:bodyPr>
          <a:lstStyle/>
          <a:p>
            <a:pPr marL="12065" marR="5080" lvl="0" indent="0" algn="ctr" defTabSz="914400" eaLnBrk="1" fontAlgn="auto" latinLnBrk="0" hangingPunct="1">
              <a:lnSpc>
                <a:spcPts val="1340"/>
              </a:lnSpc>
              <a:spcBef>
                <a:spcPts val="320"/>
              </a:spcBef>
              <a:spcAft>
                <a:spcPts val="0"/>
              </a:spcAft>
              <a:buClrTx/>
              <a:buSzTx/>
              <a:buFontTx/>
              <a:buNone/>
              <a:tabLst/>
              <a:defRPr/>
            </a:pPr>
            <a:r>
              <a:rPr kumimoji="0" sz="1300" b="0" i="0" u="none" strike="noStrike" kern="0" cap="none" spc="-20" normalizeH="0" baseline="0" noProof="0" dirty="0">
                <a:ln>
                  <a:noFill/>
                </a:ln>
                <a:solidFill>
                  <a:srgbClr val="391F50"/>
                </a:solidFill>
                <a:effectLst/>
                <a:uLnTx/>
                <a:uFillTx/>
                <a:latin typeface="Arial"/>
                <a:cs typeface="Arial"/>
              </a:rPr>
              <a:t>Short-term </a:t>
            </a:r>
            <a:r>
              <a:rPr kumimoji="0" sz="1300" b="0" i="0" u="none" strike="noStrike" kern="0" cap="none" spc="0" normalizeH="0" baseline="0" noProof="0" dirty="0">
                <a:ln>
                  <a:noFill/>
                </a:ln>
                <a:solidFill>
                  <a:srgbClr val="391F50"/>
                </a:solidFill>
                <a:effectLst/>
                <a:uLnTx/>
                <a:uFillTx/>
                <a:latin typeface="Arial"/>
                <a:cs typeface="Arial"/>
              </a:rPr>
              <a:t>relief</a:t>
            </a:r>
            <a:r>
              <a:rPr kumimoji="0" sz="1300" b="0" i="0" u="none" strike="noStrike" kern="0" cap="none" spc="-25" normalizeH="0" baseline="0" noProof="0" dirty="0">
                <a:ln>
                  <a:noFill/>
                </a:ln>
                <a:solidFill>
                  <a:srgbClr val="391F50"/>
                </a:solidFill>
                <a:effectLst/>
                <a:uLnTx/>
                <a:uFillTx/>
                <a:latin typeface="Arial"/>
                <a:cs typeface="Arial"/>
              </a:rPr>
              <a:t> </a:t>
            </a:r>
            <a:r>
              <a:rPr kumimoji="0" sz="1300" b="0" i="0" u="none" strike="noStrike" kern="0" cap="none" spc="-20" normalizeH="0" baseline="0" noProof="0" dirty="0">
                <a:ln>
                  <a:noFill/>
                </a:ln>
                <a:solidFill>
                  <a:srgbClr val="391F50"/>
                </a:solidFill>
                <a:effectLst/>
                <a:uLnTx/>
                <a:uFillTx/>
                <a:latin typeface="Arial"/>
                <a:cs typeface="Arial"/>
              </a:rPr>
              <a:t>from </a:t>
            </a:r>
            <a:r>
              <a:rPr kumimoji="0" sz="1300" b="0" i="0" u="none" strike="noStrike" kern="0" cap="none" spc="-10" normalizeH="0" baseline="0" noProof="0" dirty="0">
                <a:ln>
                  <a:noFill/>
                </a:ln>
                <a:solidFill>
                  <a:srgbClr val="391F50"/>
                </a:solidFill>
                <a:effectLst/>
                <a:uLnTx/>
                <a:uFillTx/>
                <a:latin typeface="Arial"/>
                <a:cs typeface="Arial"/>
              </a:rPr>
              <a:t>anxiety</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grpSp>
        <p:nvGrpSpPr>
          <p:cNvPr id="21" name="object 21"/>
          <p:cNvGrpSpPr/>
          <p:nvPr/>
        </p:nvGrpSpPr>
        <p:grpSpPr>
          <a:xfrm>
            <a:off x="8395080" y="2735452"/>
            <a:ext cx="633095" cy="374601"/>
            <a:chOff x="8419845" y="2735452"/>
            <a:chExt cx="608330" cy="375285"/>
          </a:xfrm>
        </p:grpSpPr>
        <p:sp>
          <p:nvSpPr>
            <p:cNvPr id="22" name="object 22"/>
            <p:cNvSpPr/>
            <p:nvPr/>
          </p:nvSpPr>
          <p:spPr>
            <a:xfrm>
              <a:off x="8426195" y="2741802"/>
              <a:ext cx="595630" cy="362585"/>
            </a:xfrm>
            <a:custGeom>
              <a:avLst/>
              <a:gdLst/>
              <a:ahLst/>
              <a:cxnLst/>
              <a:rect l="l" t="t" r="r" b="b"/>
              <a:pathLst>
                <a:path w="595629" h="362585">
                  <a:moveTo>
                    <a:pt x="184784" y="0"/>
                  </a:moveTo>
                  <a:lnTo>
                    <a:pt x="0" y="151002"/>
                  </a:lnTo>
                  <a:lnTo>
                    <a:pt x="74802" y="362076"/>
                  </a:lnTo>
                  <a:lnTo>
                    <a:pt x="106045" y="259207"/>
                  </a:lnTo>
                  <a:lnTo>
                    <a:pt x="155157" y="266469"/>
                  </a:lnTo>
                  <a:lnTo>
                    <a:pt x="204449" y="271422"/>
                  </a:lnTo>
                  <a:lnTo>
                    <a:pt x="253840" y="274070"/>
                  </a:lnTo>
                  <a:lnTo>
                    <a:pt x="303250" y="274420"/>
                  </a:lnTo>
                  <a:lnTo>
                    <a:pt x="352599" y="272478"/>
                  </a:lnTo>
                  <a:lnTo>
                    <a:pt x="401807" y="268250"/>
                  </a:lnTo>
                  <a:lnTo>
                    <a:pt x="450794" y="261742"/>
                  </a:lnTo>
                  <a:lnTo>
                    <a:pt x="499480" y="252960"/>
                  </a:lnTo>
                  <a:lnTo>
                    <a:pt x="547785" y="241911"/>
                  </a:lnTo>
                  <a:lnTo>
                    <a:pt x="595629" y="228600"/>
                  </a:lnTo>
                  <a:lnTo>
                    <a:pt x="548512" y="73406"/>
                  </a:lnTo>
                  <a:lnTo>
                    <a:pt x="500246" y="86620"/>
                  </a:lnTo>
                  <a:lnTo>
                    <a:pt x="451439" y="97115"/>
                  </a:lnTo>
                  <a:lnTo>
                    <a:pt x="402206" y="104883"/>
                  </a:lnTo>
                  <a:lnTo>
                    <a:pt x="352663" y="109918"/>
                  </a:lnTo>
                  <a:lnTo>
                    <a:pt x="302923" y="112215"/>
                  </a:lnTo>
                  <a:lnTo>
                    <a:pt x="253101" y="111767"/>
                  </a:lnTo>
                  <a:lnTo>
                    <a:pt x="203311" y="108570"/>
                  </a:lnTo>
                  <a:lnTo>
                    <a:pt x="153670" y="102616"/>
                  </a:lnTo>
                  <a:lnTo>
                    <a:pt x="184784" y="0"/>
                  </a:lnTo>
                  <a:close/>
                </a:path>
              </a:pathLst>
            </a:custGeom>
            <a:solidFill>
              <a:srgbClr val="42908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8426195" y="2741802"/>
              <a:ext cx="595630" cy="362585"/>
            </a:xfrm>
            <a:custGeom>
              <a:avLst/>
              <a:gdLst/>
              <a:ahLst/>
              <a:cxnLst/>
              <a:rect l="l" t="t" r="r" b="b"/>
              <a:pathLst>
                <a:path w="595629" h="362585">
                  <a:moveTo>
                    <a:pt x="595629" y="228600"/>
                  </a:moveTo>
                  <a:lnTo>
                    <a:pt x="547785" y="241911"/>
                  </a:lnTo>
                  <a:lnTo>
                    <a:pt x="499480" y="252960"/>
                  </a:lnTo>
                  <a:lnTo>
                    <a:pt x="450794" y="261742"/>
                  </a:lnTo>
                  <a:lnTo>
                    <a:pt x="401807" y="268250"/>
                  </a:lnTo>
                  <a:lnTo>
                    <a:pt x="352599" y="272478"/>
                  </a:lnTo>
                  <a:lnTo>
                    <a:pt x="303250" y="274420"/>
                  </a:lnTo>
                  <a:lnTo>
                    <a:pt x="253840" y="274070"/>
                  </a:lnTo>
                  <a:lnTo>
                    <a:pt x="204449" y="271422"/>
                  </a:lnTo>
                  <a:lnTo>
                    <a:pt x="155157" y="266469"/>
                  </a:lnTo>
                  <a:lnTo>
                    <a:pt x="106045" y="259207"/>
                  </a:lnTo>
                  <a:lnTo>
                    <a:pt x="74802" y="362076"/>
                  </a:lnTo>
                  <a:lnTo>
                    <a:pt x="0" y="151002"/>
                  </a:lnTo>
                  <a:lnTo>
                    <a:pt x="184784" y="0"/>
                  </a:lnTo>
                  <a:lnTo>
                    <a:pt x="153670" y="102616"/>
                  </a:lnTo>
                  <a:lnTo>
                    <a:pt x="203311" y="108570"/>
                  </a:lnTo>
                  <a:lnTo>
                    <a:pt x="253101" y="111767"/>
                  </a:lnTo>
                  <a:lnTo>
                    <a:pt x="302923" y="112215"/>
                  </a:lnTo>
                  <a:lnTo>
                    <a:pt x="352663" y="109918"/>
                  </a:lnTo>
                  <a:lnTo>
                    <a:pt x="402206" y="104883"/>
                  </a:lnTo>
                  <a:lnTo>
                    <a:pt x="451439" y="97115"/>
                  </a:lnTo>
                  <a:lnTo>
                    <a:pt x="500246" y="86620"/>
                  </a:lnTo>
                  <a:lnTo>
                    <a:pt x="548512" y="73406"/>
                  </a:lnTo>
                  <a:lnTo>
                    <a:pt x="595629" y="228600"/>
                  </a:lnTo>
                  <a:close/>
                </a:path>
              </a:pathLst>
            </a:custGeom>
            <a:ln w="12700">
              <a:solidFill>
                <a:srgbClr val="391F5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object 24"/>
          <p:cNvSpPr txBox="1"/>
          <p:nvPr/>
        </p:nvSpPr>
        <p:spPr>
          <a:xfrm>
            <a:off x="7619745" y="2358898"/>
            <a:ext cx="775335" cy="564515"/>
          </a:xfrm>
          <a:prstGeom prst="rect">
            <a:avLst/>
          </a:prstGeom>
        </p:spPr>
        <p:txBody>
          <a:bodyPr vert="horz" wrap="square" lIns="0" tIns="40640" rIns="0" bIns="0" rtlCol="0">
            <a:spAutoFit/>
          </a:bodyPr>
          <a:lstStyle/>
          <a:p>
            <a:pPr marL="128270" marR="5080" lvl="0" indent="-116205" defTabSz="914400" eaLnBrk="1" fontAlgn="auto" latinLnBrk="0" hangingPunct="1">
              <a:lnSpc>
                <a:spcPts val="1340"/>
              </a:lnSpc>
              <a:spcBef>
                <a:spcPts val="320"/>
              </a:spcBef>
              <a:spcAft>
                <a:spcPts val="0"/>
              </a:spcAft>
              <a:buClrTx/>
              <a:buSzTx/>
              <a:buFontTx/>
              <a:buNone/>
              <a:tabLst/>
              <a:defRPr/>
            </a:pPr>
            <a:r>
              <a:rPr kumimoji="0" sz="1300" b="0" i="0" u="none" strike="noStrike" kern="0" cap="none" spc="-20" normalizeH="0" baseline="0" noProof="0" dirty="0">
                <a:ln>
                  <a:noFill/>
                </a:ln>
                <a:solidFill>
                  <a:srgbClr val="391F50"/>
                </a:solidFill>
                <a:effectLst/>
                <a:uLnTx/>
                <a:uFillTx/>
                <a:latin typeface="Arial"/>
                <a:cs typeface="Arial"/>
              </a:rPr>
              <a:t>Long-term </a:t>
            </a:r>
            <a:r>
              <a:rPr kumimoji="0" sz="1300" b="0" i="0" u="none" strike="noStrike" kern="0" cap="none" spc="-10" normalizeH="0" baseline="0" noProof="0" dirty="0">
                <a:ln>
                  <a:noFill/>
                </a:ln>
                <a:solidFill>
                  <a:srgbClr val="391F50"/>
                </a:solidFill>
                <a:effectLst/>
                <a:uLnTx/>
                <a:uFillTx/>
                <a:latin typeface="Arial"/>
                <a:cs typeface="Arial"/>
              </a:rPr>
              <a:t>anxiety growth</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grpSp>
        <p:nvGrpSpPr>
          <p:cNvPr id="25" name="object 25"/>
          <p:cNvGrpSpPr/>
          <p:nvPr/>
        </p:nvGrpSpPr>
        <p:grpSpPr>
          <a:xfrm>
            <a:off x="7491583" y="818707"/>
            <a:ext cx="1418558" cy="1180214"/>
            <a:chOff x="6995668" y="791083"/>
            <a:chExt cx="2009139" cy="1925320"/>
          </a:xfrm>
        </p:grpSpPr>
        <p:sp>
          <p:nvSpPr>
            <p:cNvPr id="26" name="object 26"/>
            <p:cNvSpPr/>
            <p:nvPr/>
          </p:nvSpPr>
          <p:spPr>
            <a:xfrm>
              <a:off x="7002018" y="2113788"/>
              <a:ext cx="362585" cy="596265"/>
            </a:xfrm>
            <a:custGeom>
              <a:avLst/>
              <a:gdLst/>
              <a:ahLst/>
              <a:cxnLst/>
              <a:rect l="l" t="t" r="r" b="b"/>
              <a:pathLst>
                <a:path w="362584" h="596264">
                  <a:moveTo>
                    <a:pt x="211074" y="0"/>
                  </a:moveTo>
                  <a:lnTo>
                    <a:pt x="0" y="74929"/>
                  </a:lnTo>
                  <a:lnTo>
                    <a:pt x="102870" y="106172"/>
                  </a:lnTo>
                  <a:lnTo>
                    <a:pt x="95637" y="155284"/>
                  </a:lnTo>
                  <a:lnTo>
                    <a:pt x="90703" y="204576"/>
                  </a:lnTo>
                  <a:lnTo>
                    <a:pt x="88062" y="253967"/>
                  </a:lnTo>
                  <a:lnTo>
                    <a:pt x="87711" y="303377"/>
                  </a:lnTo>
                  <a:lnTo>
                    <a:pt x="89646" y="352726"/>
                  </a:lnTo>
                  <a:lnTo>
                    <a:pt x="93863" y="401934"/>
                  </a:lnTo>
                  <a:lnTo>
                    <a:pt x="100358" y="450921"/>
                  </a:lnTo>
                  <a:lnTo>
                    <a:pt x="109128" y="499607"/>
                  </a:lnTo>
                  <a:lnTo>
                    <a:pt x="120169" y="547912"/>
                  </a:lnTo>
                  <a:lnTo>
                    <a:pt x="133476" y="595757"/>
                  </a:lnTo>
                  <a:lnTo>
                    <a:pt x="288671" y="548639"/>
                  </a:lnTo>
                  <a:lnTo>
                    <a:pt x="275492" y="500373"/>
                  </a:lnTo>
                  <a:lnTo>
                    <a:pt x="265015" y="451564"/>
                  </a:lnTo>
                  <a:lnTo>
                    <a:pt x="257249" y="402327"/>
                  </a:lnTo>
                  <a:lnTo>
                    <a:pt x="252206" y="352774"/>
                  </a:lnTo>
                  <a:lnTo>
                    <a:pt x="249895" y="303019"/>
                  </a:lnTo>
                  <a:lnTo>
                    <a:pt x="250326" y="253174"/>
                  </a:lnTo>
                  <a:lnTo>
                    <a:pt x="253512" y="203353"/>
                  </a:lnTo>
                  <a:lnTo>
                    <a:pt x="259460" y="153670"/>
                  </a:lnTo>
                  <a:lnTo>
                    <a:pt x="362203" y="184912"/>
                  </a:lnTo>
                  <a:lnTo>
                    <a:pt x="211074" y="0"/>
                  </a:lnTo>
                  <a:close/>
                </a:path>
              </a:pathLst>
            </a:custGeom>
            <a:solidFill>
              <a:srgbClr val="42908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7002018" y="2113788"/>
              <a:ext cx="362585" cy="596265"/>
            </a:xfrm>
            <a:custGeom>
              <a:avLst/>
              <a:gdLst/>
              <a:ahLst/>
              <a:cxnLst/>
              <a:rect l="l" t="t" r="r" b="b"/>
              <a:pathLst>
                <a:path w="362584" h="596264">
                  <a:moveTo>
                    <a:pt x="133476" y="595757"/>
                  </a:moveTo>
                  <a:lnTo>
                    <a:pt x="120169" y="547912"/>
                  </a:lnTo>
                  <a:lnTo>
                    <a:pt x="109128" y="499607"/>
                  </a:lnTo>
                  <a:lnTo>
                    <a:pt x="100358" y="450921"/>
                  </a:lnTo>
                  <a:lnTo>
                    <a:pt x="93863" y="401934"/>
                  </a:lnTo>
                  <a:lnTo>
                    <a:pt x="89646" y="352726"/>
                  </a:lnTo>
                  <a:lnTo>
                    <a:pt x="87711" y="303377"/>
                  </a:lnTo>
                  <a:lnTo>
                    <a:pt x="88062" y="253967"/>
                  </a:lnTo>
                  <a:lnTo>
                    <a:pt x="90703" y="204576"/>
                  </a:lnTo>
                  <a:lnTo>
                    <a:pt x="95637" y="155284"/>
                  </a:lnTo>
                  <a:lnTo>
                    <a:pt x="102870" y="106172"/>
                  </a:lnTo>
                  <a:lnTo>
                    <a:pt x="0" y="74929"/>
                  </a:lnTo>
                  <a:lnTo>
                    <a:pt x="211074" y="0"/>
                  </a:lnTo>
                  <a:lnTo>
                    <a:pt x="362203" y="184912"/>
                  </a:lnTo>
                  <a:lnTo>
                    <a:pt x="259460" y="153670"/>
                  </a:lnTo>
                  <a:lnTo>
                    <a:pt x="253512" y="203353"/>
                  </a:lnTo>
                  <a:lnTo>
                    <a:pt x="250326" y="253174"/>
                  </a:lnTo>
                  <a:lnTo>
                    <a:pt x="249895" y="303019"/>
                  </a:lnTo>
                  <a:lnTo>
                    <a:pt x="252206" y="352774"/>
                  </a:lnTo>
                  <a:lnTo>
                    <a:pt x="257249" y="402327"/>
                  </a:lnTo>
                  <a:lnTo>
                    <a:pt x="265015" y="451564"/>
                  </a:lnTo>
                  <a:lnTo>
                    <a:pt x="275492" y="500373"/>
                  </a:lnTo>
                  <a:lnTo>
                    <a:pt x="288671" y="548639"/>
                  </a:lnTo>
                  <a:lnTo>
                    <a:pt x="133476" y="595757"/>
                  </a:lnTo>
                  <a:close/>
                </a:path>
              </a:pathLst>
            </a:custGeom>
            <a:ln w="12700">
              <a:solidFill>
                <a:srgbClr val="391F5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8402574" y="797433"/>
              <a:ext cx="595630" cy="362585"/>
            </a:xfrm>
            <a:custGeom>
              <a:avLst/>
              <a:gdLst/>
              <a:ahLst/>
              <a:cxnLst/>
              <a:rect l="l" t="t" r="r" b="b"/>
              <a:pathLst>
                <a:path w="595629" h="362584">
                  <a:moveTo>
                    <a:pt x="520826" y="0"/>
                  </a:moveTo>
                  <a:lnTo>
                    <a:pt x="489584" y="102742"/>
                  </a:lnTo>
                  <a:lnTo>
                    <a:pt x="440472" y="95514"/>
                  </a:lnTo>
                  <a:lnTo>
                    <a:pt x="391180" y="90589"/>
                  </a:lnTo>
                  <a:lnTo>
                    <a:pt x="341789" y="87962"/>
                  </a:lnTo>
                  <a:lnTo>
                    <a:pt x="292379" y="87628"/>
                  </a:lnTo>
                  <a:lnTo>
                    <a:pt x="243030" y="89582"/>
                  </a:lnTo>
                  <a:lnTo>
                    <a:pt x="193822" y="93818"/>
                  </a:lnTo>
                  <a:lnTo>
                    <a:pt x="144835" y="100331"/>
                  </a:lnTo>
                  <a:lnTo>
                    <a:pt x="96149" y="109115"/>
                  </a:lnTo>
                  <a:lnTo>
                    <a:pt x="47844" y="120165"/>
                  </a:lnTo>
                  <a:lnTo>
                    <a:pt x="0" y="133476"/>
                  </a:lnTo>
                  <a:lnTo>
                    <a:pt x="47117" y="288670"/>
                  </a:lnTo>
                  <a:lnTo>
                    <a:pt x="95383" y="275450"/>
                  </a:lnTo>
                  <a:lnTo>
                    <a:pt x="144190" y="264941"/>
                  </a:lnTo>
                  <a:lnTo>
                    <a:pt x="193423" y="257153"/>
                  </a:lnTo>
                  <a:lnTo>
                    <a:pt x="242966" y="252094"/>
                  </a:lnTo>
                  <a:lnTo>
                    <a:pt x="292706" y="249774"/>
                  </a:lnTo>
                  <a:lnTo>
                    <a:pt x="342528" y="250201"/>
                  </a:lnTo>
                  <a:lnTo>
                    <a:pt x="392318" y="253385"/>
                  </a:lnTo>
                  <a:lnTo>
                    <a:pt x="441959" y="259333"/>
                  </a:lnTo>
                  <a:lnTo>
                    <a:pt x="410845" y="362076"/>
                  </a:lnTo>
                  <a:lnTo>
                    <a:pt x="595629" y="211074"/>
                  </a:lnTo>
                  <a:lnTo>
                    <a:pt x="520826" y="0"/>
                  </a:lnTo>
                  <a:close/>
                </a:path>
              </a:pathLst>
            </a:custGeom>
            <a:solidFill>
              <a:srgbClr val="42908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8402574" y="797433"/>
              <a:ext cx="595630" cy="362585"/>
            </a:xfrm>
            <a:custGeom>
              <a:avLst/>
              <a:gdLst/>
              <a:ahLst/>
              <a:cxnLst/>
              <a:rect l="l" t="t" r="r" b="b"/>
              <a:pathLst>
                <a:path w="595629" h="362584">
                  <a:moveTo>
                    <a:pt x="0" y="133476"/>
                  </a:moveTo>
                  <a:lnTo>
                    <a:pt x="47844" y="120165"/>
                  </a:lnTo>
                  <a:lnTo>
                    <a:pt x="96149" y="109115"/>
                  </a:lnTo>
                  <a:lnTo>
                    <a:pt x="144835" y="100331"/>
                  </a:lnTo>
                  <a:lnTo>
                    <a:pt x="193822" y="93818"/>
                  </a:lnTo>
                  <a:lnTo>
                    <a:pt x="243030" y="89582"/>
                  </a:lnTo>
                  <a:lnTo>
                    <a:pt x="292379" y="87628"/>
                  </a:lnTo>
                  <a:lnTo>
                    <a:pt x="341789" y="87962"/>
                  </a:lnTo>
                  <a:lnTo>
                    <a:pt x="391180" y="90589"/>
                  </a:lnTo>
                  <a:lnTo>
                    <a:pt x="440472" y="95514"/>
                  </a:lnTo>
                  <a:lnTo>
                    <a:pt x="489584" y="102742"/>
                  </a:lnTo>
                  <a:lnTo>
                    <a:pt x="520826" y="0"/>
                  </a:lnTo>
                  <a:lnTo>
                    <a:pt x="595629" y="211074"/>
                  </a:lnTo>
                  <a:lnTo>
                    <a:pt x="410845" y="362076"/>
                  </a:lnTo>
                  <a:lnTo>
                    <a:pt x="441959" y="259333"/>
                  </a:lnTo>
                  <a:lnTo>
                    <a:pt x="392318" y="253385"/>
                  </a:lnTo>
                  <a:lnTo>
                    <a:pt x="342528" y="250201"/>
                  </a:lnTo>
                  <a:lnTo>
                    <a:pt x="292706" y="249774"/>
                  </a:lnTo>
                  <a:lnTo>
                    <a:pt x="242966" y="252094"/>
                  </a:lnTo>
                  <a:lnTo>
                    <a:pt x="193423" y="257153"/>
                  </a:lnTo>
                  <a:lnTo>
                    <a:pt x="144190" y="264941"/>
                  </a:lnTo>
                  <a:lnTo>
                    <a:pt x="95383" y="275450"/>
                  </a:lnTo>
                  <a:lnTo>
                    <a:pt x="47117" y="288670"/>
                  </a:lnTo>
                  <a:lnTo>
                    <a:pt x="0" y="133476"/>
                  </a:lnTo>
                  <a:close/>
                </a:path>
              </a:pathLst>
            </a:custGeom>
            <a:ln w="12700">
              <a:solidFill>
                <a:srgbClr val="391F5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object 30"/>
          <p:cNvSpPr txBox="1"/>
          <p:nvPr/>
        </p:nvSpPr>
        <p:spPr>
          <a:xfrm>
            <a:off x="7726426" y="1118108"/>
            <a:ext cx="563880" cy="2235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300" b="0" i="0" u="none" strike="noStrike" kern="0" cap="none" spc="-10" normalizeH="0" baseline="0" noProof="0" dirty="0">
                <a:ln>
                  <a:noFill/>
                </a:ln>
                <a:solidFill>
                  <a:srgbClr val="391F50"/>
                </a:solidFill>
                <a:effectLst/>
                <a:uLnTx/>
                <a:uFillTx/>
                <a:latin typeface="Arial"/>
                <a:cs typeface="Arial"/>
              </a:rPr>
              <a:t>Anxiety</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pic>
        <p:nvPicPr>
          <p:cNvPr id="31" name="Content Placeholder 8">
            <a:extLst>
              <a:ext uri="{FF2B5EF4-FFF2-40B4-BE49-F238E27FC236}">
                <a16:creationId xmlns:a16="http://schemas.microsoft.com/office/drawing/2014/main" id="{2C6E7830-7ACA-352E-8C7F-831990C1320D}"/>
              </a:ext>
            </a:extLst>
          </p:cNvPr>
          <p:cNvPicPr>
            <a:picLocks noChangeAspect="1"/>
          </p:cNvPicPr>
          <p:nvPr/>
        </p:nvPicPr>
        <p:blipFill>
          <a:blip r:embed="rId4">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6" name="object 6"/>
          <p:cNvPicPr/>
          <p:nvPr/>
        </p:nvPicPr>
        <p:blipFill>
          <a:blip r:embed="rId3" cstate="print"/>
          <a:stretch>
            <a:fillRect/>
          </a:stretch>
        </p:blipFill>
        <p:spPr>
          <a:xfrm>
            <a:off x="1533525" y="624331"/>
            <a:ext cx="7616190" cy="6080544"/>
          </a:xfrm>
          <a:prstGeom prst="rect">
            <a:avLst/>
          </a:prstGeom>
        </p:spPr>
      </p:pic>
      <p:sp>
        <p:nvSpPr>
          <p:cNvPr id="7" name="object 7"/>
          <p:cNvSpPr txBox="1"/>
          <p:nvPr/>
        </p:nvSpPr>
        <p:spPr>
          <a:xfrm>
            <a:off x="4485775" y="2861564"/>
            <a:ext cx="1989454" cy="1674817"/>
          </a:xfrm>
          <a:prstGeom prst="rect">
            <a:avLst/>
          </a:prstGeom>
        </p:spPr>
        <p:txBody>
          <a:bodyPr vert="horz" wrap="square" lIns="0" tIns="12700" rIns="0" bIns="0" rtlCol="0">
            <a:spAutoFit/>
          </a:bodyPr>
          <a:lstStyle/>
          <a:p>
            <a:pPr marL="317500" marR="5080" lvl="0" indent="-304800" defTabSz="914400" eaLnBrk="1" fontAlgn="auto" latinLnBrk="0" hangingPunct="1">
              <a:lnSpc>
                <a:spcPct val="100000"/>
              </a:lnSpc>
              <a:spcBef>
                <a:spcPts val="100"/>
              </a:spcBef>
              <a:spcAft>
                <a:spcPts val="0"/>
              </a:spcAft>
              <a:buClrTx/>
              <a:buSzTx/>
              <a:buFontTx/>
              <a:buNone/>
              <a:tabLst/>
              <a:defRPr/>
            </a:pPr>
            <a:r>
              <a:rPr kumimoji="0" sz="3600" b="1" i="0" u="none" strike="noStrike" kern="0" cap="none" spc="-20" normalizeH="0" baseline="0" noProof="0" dirty="0">
                <a:ln>
                  <a:noFill/>
                </a:ln>
                <a:solidFill>
                  <a:srgbClr val="001F5F"/>
                </a:solidFill>
                <a:effectLst/>
                <a:uLnTx/>
                <a:uFillTx/>
                <a:latin typeface="Calibri"/>
                <a:cs typeface="Calibri"/>
              </a:rPr>
              <a:t>Possible </a:t>
            </a:r>
            <a:r>
              <a:rPr kumimoji="0" lang="en-GB" sz="3600" b="1" i="0" u="none" strike="noStrike" kern="0" cap="none" spc="-20" normalizeH="0" baseline="0" noProof="0" dirty="0">
                <a:ln>
                  <a:noFill/>
                </a:ln>
                <a:solidFill>
                  <a:srgbClr val="001F5F"/>
                </a:solidFill>
                <a:effectLst/>
                <a:uLnTx/>
                <a:uFillTx/>
                <a:latin typeface="Calibri"/>
                <a:cs typeface="Calibri"/>
              </a:rPr>
              <a:t>EBSA </a:t>
            </a:r>
            <a:r>
              <a:rPr kumimoji="0" sz="3600" b="1" i="0" u="none" strike="noStrike" kern="0" cap="none" spc="-10" normalizeH="0" baseline="0" noProof="0" dirty="0">
                <a:ln>
                  <a:noFill/>
                </a:ln>
                <a:solidFill>
                  <a:srgbClr val="001F5F"/>
                </a:solidFill>
                <a:effectLst/>
                <a:uLnTx/>
                <a:uFillTx/>
                <a:latin typeface="Calibri"/>
                <a:cs typeface="Calibri"/>
              </a:rPr>
              <a:t>signs</a:t>
            </a:r>
            <a:endParaRPr kumimoji="0" sz="36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8" name="object 8"/>
          <p:cNvGrpSpPr/>
          <p:nvPr/>
        </p:nvGrpSpPr>
        <p:grpSpPr>
          <a:xfrm>
            <a:off x="1667636" y="153162"/>
            <a:ext cx="4696460" cy="2419350"/>
            <a:chOff x="1667636" y="153162"/>
            <a:chExt cx="4696460" cy="2419350"/>
          </a:xfrm>
        </p:grpSpPr>
        <p:sp>
          <p:nvSpPr>
            <p:cNvPr id="9" name="object 9"/>
            <p:cNvSpPr/>
            <p:nvPr/>
          </p:nvSpPr>
          <p:spPr>
            <a:xfrm>
              <a:off x="1686686" y="643381"/>
              <a:ext cx="1989455" cy="1910080"/>
            </a:xfrm>
            <a:custGeom>
              <a:avLst/>
              <a:gdLst/>
              <a:ahLst/>
              <a:cxnLst/>
              <a:rect l="l" t="t" r="r" b="b"/>
              <a:pathLst>
                <a:path w="1989454" h="1910080">
                  <a:moveTo>
                    <a:pt x="994410" y="0"/>
                  </a:moveTo>
                  <a:lnTo>
                    <a:pt x="944783" y="1168"/>
                  </a:lnTo>
                  <a:lnTo>
                    <a:pt x="895785" y="4638"/>
                  </a:lnTo>
                  <a:lnTo>
                    <a:pt x="847474" y="10355"/>
                  </a:lnTo>
                  <a:lnTo>
                    <a:pt x="799906" y="18263"/>
                  </a:lnTo>
                  <a:lnTo>
                    <a:pt x="753139" y="28309"/>
                  </a:lnTo>
                  <a:lnTo>
                    <a:pt x="707229" y="40436"/>
                  </a:lnTo>
                  <a:lnTo>
                    <a:pt x="662233" y="54591"/>
                  </a:lnTo>
                  <a:lnTo>
                    <a:pt x="618209" y="70719"/>
                  </a:lnTo>
                  <a:lnTo>
                    <a:pt x="575213" y="88764"/>
                  </a:lnTo>
                  <a:lnTo>
                    <a:pt x="533302" y="108673"/>
                  </a:lnTo>
                  <a:lnTo>
                    <a:pt x="492534" y="130391"/>
                  </a:lnTo>
                  <a:lnTo>
                    <a:pt x="452965" y="153862"/>
                  </a:lnTo>
                  <a:lnTo>
                    <a:pt x="414652" y="179032"/>
                  </a:lnTo>
                  <a:lnTo>
                    <a:pt x="377653" y="205847"/>
                  </a:lnTo>
                  <a:lnTo>
                    <a:pt x="342024" y="234251"/>
                  </a:lnTo>
                  <a:lnTo>
                    <a:pt x="307822" y="264189"/>
                  </a:lnTo>
                  <a:lnTo>
                    <a:pt x="275104" y="295608"/>
                  </a:lnTo>
                  <a:lnTo>
                    <a:pt x="243928" y="328452"/>
                  </a:lnTo>
                  <a:lnTo>
                    <a:pt x="214350" y="362666"/>
                  </a:lnTo>
                  <a:lnTo>
                    <a:pt x="186428" y="398196"/>
                  </a:lnTo>
                  <a:lnTo>
                    <a:pt x="160218" y="434988"/>
                  </a:lnTo>
                  <a:lnTo>
                    <a:pt x="135777" y="472985"/>
                  </a:lnTo>
                  <a:lnTo>
                    <a:pt x="113162" y="512134"/>
                  </a:lnTo>
                  <a:lnTo>
                    <a:pt x="92431" y="552380"/>
                  </a:lnTo>
                  <a:lnTo>
                    <a:pt x="73639" y="593668"/>
                  </a:lnTo>
                  <a:lnTo>
                    <a:pt x="56845" y="635943"/>
                  </a:lnTo>
                  <a:lnTo>
                    <a:pt x="42106" y="679150"/>
                  </a:lnTo>
                  <a:lnTo>
                    <a:pt x="29478" y="723235"/>
                  </a:lnTo>
                  <a:lnTo>
                    <a:pt x="19017" y="768144"/>
                  </a:lnTo>
                  <a:lnTo>
                    <a:pt x="10783" y="813820"/>
                  </a:lnTo>
                  <a:lnTo>
                    <a:pt x="4830" y="860211"/>
                  </a:lnTo>
                  <a:lnTo>
                    <a:pt x="1217" y="907260"/>
                  </a:lnTo>
                  <a:lnTo>
                    <a:pt x="0" y="954913"/>
                  </a:lnTo>
                  <a:lnTo>
                    <a:pt x="1217" y="1002576"/>
                  </a:lnTo>
                  <a:lnTo>
                    <a:pt x="4830" y="1049635"/>
                  </a:lnTo>
                  <a:lnTo>
                    <a:pt x="10783" y="1096033"/>
                  </a:lnTo>
                  <a:lnTo>
                    <a:pt x="19017" y="1141717"/>
                  </a:lnTo>
                  <a:lnTo>
                    <a:pt x="29478" y="1186631"/>
                  </a:lnTo>
                  <a:lnTo>
                    <a:pt x="42106" y="1230721"/>
                  </a:lnTo>
                  <a:lnTo>
                    <a:pt x="56845" y="1273933"/>
                  </a:lnTo>
                  <a:lnTo>
                    <a:pt x="73639" y="1316210"/>
                  </a:lnTo>
                  <a:lnTo>
                    <a:pt x="92431" y="1357500"/>
                  </a:lnTo>
                  <a:lnTo>
                    <a:pt x="113162" y="1397747"/>
                  </a:lnTo>
                  <a:lnTo>
                    <a:pt x="135777" y="1436896"/>
                  </a:lnTo>
                  <a:lnTo>
                    <a:pt x="160218" y="1474893"/>
                  </a:lnTo>
                  <a:lnTo>
                    <a:pt x="186428" y="1511684"/>
                  </a:lnTo>
                  <a:lnTo>
                    <a:pt x="214350" y="1547212"/>
                  </a:lnTo>
                  <a:lnTo>
                    <a:pt x="243928" y="1581425"/>
                  </a:lnTo>
                  <a:lnTo>
                    <a:pt x="275104" y="1614266"/>
                  </a:lnTo>
                  <a:lnTo>
                    <a:pt x="307822" y="1645682"/>
                  </a:lnTo>
                  <a:lnTo>
                    <a:pt x="342024" y="1675617"/>
                  </a:lnTo>
                  <a:lnTo>
                    <a:pt x="377653" y="1704018"/>
                  </a:lnTo>
                  <a:lnTo>
                    <a:pt x="414652" y="1730829"/>
                  </a:lnTo>
                  <a:lnTo>
                    <a:pt x="452965" y="1755995"/>
                  </a:lnTo>
                  <a:lnTo>
                    <a:pt x="492534" y="1779462"/>
                  </a:lnTo>
                  <a:lnTo>
                    <a:pt x="533302" y="1801176"/>
                  </a:lnTo>
                  <a:lnTo>
                    <a:pt x="575213" y="1821081"/>
                  </a:lnTo>
                  <a:lnTo>
                    <a:pt x="618209" y="1839123"/>
                  </a:lnTo>
                  <a:lnTo>
                    <a:pt x="662233" y="1855247"/>
                  </a:lnTo>
                  <a:lnTo>
                    <a:pt x="707229" y="1869399"/>
                  </a:lnTo>
                  <a:lnTo>
                    <a:pt x="753139" y="1881524"/>
                  </a:lnTo>
                  <a:lnTo>
                    <a:pt x="799906" y="1891567"/>
                  </a:lnTo>
                  <a:lnTo>
                    <a:pt x="847474" y="1899473"/>
                  </a:lnTo>
                  <a:lnTo>
                    <a:pt x="895785" y="1905188"/>
                  </a:lnTo>
                  <a:lnTo>
                    <a:pt x="944783" y="1908657"/>
                  </a:lnTo>
                  <a:lnTo>
                    <a:pt x="994410" y="1909826"/>
                  </a:lnTo>
                  <a:lnTo>
                    <a:pt x="1044048" y="1908657"/>
                  </a:lnTo>
                  <a:lnTo>
                    <a:pt x="1093056" y="1905188"/>
                  </a:lnTo>
                  <a:lnTo>
                    <a:pt x="1141377" y="1899473"/>
                  </a:lnTo>
                  <a:lnTo>
                    <a:pt x="1188954" y="1891567"/>
                  </a:lnTo>
                  <a:lnTo>
                    <a:pt x="1235730" y="1881524"/>
                  </a:lnTo>
                  <a:lnTo>
                    <a:pt x="1281648" y="1869399"/>
                  </a:lnTo>
                  <a:lnTo>
                    <a:pt x="1326651" y="1855247"/>
                  </a:lnTo>
                  <a:lnTo>
                    <a:pt x="1370682" y="1839123"/>
                  </a:lnTo>
                  <a:lnTo>
                    <a:pt x="1413684" y="1821081"/>
                  </a:lnTo>
                  <a:lnTo>
                    <a:pt x="1455601" y="1801176"/>
                  </a:lnTo>
                  <a:lnTo>
                    <a:pt x="1496375" y="1779462"/>
                  </a:lnTo>
                  <a:lnTo>
                    <a:pt x="1535949" y="1755995"/>
                  </a:lnTo>
                  <a:lnTo>
                    <a:pt x="1574266" y="1730829"/>
                  </a:lnTo>
                  <a:lnTo>
                    <a:pt x="1611269" y="1704018"/>
                  </a:lnTo>
                  <a:lnTo>
                    <a:pt x="1646902" y="1675617"/>
                  </a:lnTo>
                  <a:lnTo>
                    <a:pt x="1681107" y="1645682"/>
                  </a:lnTo>
                  <a:lnTo>
                    <a:pt x="1713827" y="1614266"/>
                  </a:lnTo>
                  <a:lnTo>
                    <a:pt x="1745006" y="1581425"/>
                  </a:lnTo>
                  <a:lnTo>
                    <a:pt x="1774586" y="1547212"/>
                  </a:lnTo>
                  <a:lnTo>
                    <a:pt x="1802510" y="1511684"/>
                  </a:lnTo>
                  <a:lnTo>
                    <a:pt x="1828722" y="1474893"/>
                  </a:lnTo>
                  <a:lnTo>
                    <a:pt x="1853165" y="1436896"/>
                  </a:lnTo>
                  <a:lnTo>
                    <a:pt x="1875781" y="1397747"/>
                  </a:lnTo>
                  <a:lnTo>
                    <a:pt x="1896513" y="1357500"/>
                  </a:lnTo>
                  <a:lnTo>
                    <a:pt x="1915305" y="1316210"/>
                  </a:lnTo>
                  <a:lnTo>
                    <a:pt x="1932099" y="1273933"/>
                  </a:lnTo>
                  <a:lnTo>
                    <a:pt x="1946839" y="1230721"/>
                  </a:lnTo>
                  <a:lnTo>
                    <a:pt x="1959468" y="1186631"/>
                  </a:lnTo>
                  <a:lnTo>
                    <a:pt x="1969928" y="1141717"/>
                  </a:lnTo>
                  <a:lnTo>
                    <a:pt x="1978163" y="1096033"/>
                  </a:lnTo>
                  <a:lnTo>
                    <a:pt x="1984116" y="1049635"/>
                  </a:lnTo>
                  <a:lnTo>
                    <a:pt x="1987729" y="1002576"/>
                  </a:lnTo>
                  <a:lnTo>
                    <a:pt x="1988947" y="954913"/>
                  </a:lnTo>
                  <a:lnTo>
                    <a:pt x="1987729" y="907260"/>
                  </a:lnTo>
                  <a:lnTo>
                    <a:pt x="1984116" y="860211"/>
                  </a:lnTo>
                  <a:lnTo>
                    <a:pt x="1978163" y="813820"/>
                  </a:lnTo>
                  <a:lnTo>
                    <a:pt x="1969928" y="768144"/>
                  </a:lnTo>
                  <a:lnTo>
                    <a:pt x="1959468" y="723235"/>
                  </a:lnTo>
                  <a:lnTo>
                    <a:pt x="1946839" y="679150"/>
                  </a:lnTo>
                  <a:lnTo>
                    <a:pt x="1932099" y="635943"/>
                  </a:lnTo>
                  <a:lnTo>
                    <a:pt x="1915305" y="593668"/>
                  </a:lnTo>
                  <a:lnTo>
                    <a:pt x="1896513" y="552380"/>
                  </a:lnTo>
                  <a:lnTo>
                    <a:pt x="1875781" y="512134"/>
                  </a:lnTo>
                  <a:lnTo>
                    <a:pt x="1853165" y="472985"/>
                  </a:lnTo>
                  <a:lnTo>
                    <a:pt x="1828722" y="434988"/>
                  </a:lnTo>
                  <a:lnTo>
                    <a:pt x="1802510" y="398196"/>
                  </a:lnTo>
                  <a:lnTo>
                    <a:pt x="1774586" y="362666"/>
                  </a:lnTo>
                  <a:lnTo>
                    <a:pt x="1745006" y="328452"/>
                  </a:lnTo>
                  <a:lnTo>
                    <a:pt x="1713827" y="295608"/>
                  </a:lnTo>
                  <a:lnTo>
                    <a:pt x="1681107" y="264189"/>
                  </a:lnTo>
                  <a:lnTo>
                    <a:pt x="1646902" y="234251"/>
                  </a:lnTo>
                  <a:lnTo>
                    <a:pt x="1611269" y="205847"/>
                  </a:lnTo>
                  <a:lnTo>
                    <a:pt x="1574266" y="179032"/>
                  </a:lnTo>
                  <a:lnTo>
                    <a:pt x="1535949" y="153862"/>
                  </a:lnTo>
                  <a:lnTo>
                    <a:pt x="1496375" y="130391"/>
                  </a:lnTo>
                  <a:lnTo>
                    <a:pt x="1455601" y="108673"/>
                  </a:lnTo>
                  <a:lnTo>
                    <a:pt x="1413684" y="88764"/>
                  </a:lnTo>
                  <a:lnTo>
                    <a:pt x="1370682" y="70719"/>
                  </a:lnTo>
                  <a:lnTo>
                    <a:pt x="1326651" y="54591"/>
                  </a:lnTo>
                  <a:lnTo>
                    <a:pt x="1281648" y="40436"/>
                  </a:lnTo>
                  <a:lnTo>
                    <a:pt x="1235730" y="28309"/>
                  </a:lnTo>
                  <a:lnTo>
                    <a:pt x="1188954" y="18263"/>
                  </a:lnTo>
                  <a:lnTo>
                    <a:pt x="1141377" y="10355"/>
                  </a:lnTo>
                  <a:lnTo>
                    <a:pt x="1093056" y="4638"/>
                  </a:lnTo>
                  <a:lnTo>
                    <a:pt x="1044048" y="1168"/>
                  </a:lnTo>
                  <a:lnTo>
                    <a:pt x="99441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1686686" y="643381"/>
              <a:ext cx="1989455" cy="1910080"/>
            </a:xfrm>
            <a:custGeom>
              <a:avLst/>
              <a:gdLst/>
              <a:ahLst/>
              <a:cxnLst/>
              <a:rect l="l" t="t" r="r" b="b"/>
              <a:pathLst>
                <a:path w="1989454" h="1910080">
                  <a:moveTo>
                    <a:pt x="0" y="954913"/>
                  </a:moveTo>
                  <a:lnTo>
                    <a:pt x="1217" y="907260"/>
                  </a:lnTo>
                  <a:lnTo>
                    <a:pt x="4830" y="860211"/>
                  </a:lnTo>
                  <a:lnTo>
                    <a:pt x="10783" y="813820"/>
                  </a:lnTo>
                  <a:lnTo>
                    <a:pt x="19017" y="768144"/>
                  </a:lnTo>
                  <a:lnTo>
                    <a:pt x="29478" y="723235"/>
                  </a:lnTo>
                  <a:lnTo>
                    <a:pt x="42106" y="679150"/>
                  </a:lnTo>
                  <a:lnTo>
                    <a:pt x="56845" y="635943"/>
                  </a:lnTo>
                  <a:lnTo>
                    <a:pt x="73639" y="593668"/>
                  </a:lnTo>
                  <a:lnTo>
                    <a:pt x="92431" y="552380"/>
                  </a:lnTo>
                  <a:lnTo>
                    <a:pt x="113162" y="512134"/>
                  </a:lnTo>
                  <a:lnTo>
                    <a:pt x="135777" y="472985"/>
                  </a:lnTo>
                  <a:lnTo>
                    <a:pt x="160218" y="434988"/>
                  </a:lnTo>
                  <a:lnTo>
                    <a:pt x="186428" y="398196"/>
                  </a:lnTo>
                  <a:lnTo>
                    <a:pt x="214350" y="362666"/>
                  </a:lnTo>
                  <a:lnTo>
                    <a:pt x="243928" y="328452"/>
                  </a:lnTo>
                  <a:lnTo>
                    <a:pt x="275104" y="295608"/>
                  </a:lnTo>
                  <a:lnTo>
                    <a:pt x="307822" y="264189"/>
                  </a:lnTo>
                  <a:lnTo>
                    <a:pt x="342024" y="234251"/>
                  </a:lnTo>
                  <a:lnTo>
                    <a:pt x="377653" y="205847"/>
                  </a:lnTo>
                  <a:lnTo>
                    <a:pt x="414652" y="179032"/>
                  </a:lnTo>
                  <a:lnTo>
                    <a:pt x="452965" y="153862"/>
                  </a:lnTo>
                  <a:lnTo>
                    <a:pt x="492534" y="130391"/>
                  </a:lnTo>
                  <a:lnTo>
                    <a:pt x="533302" y="108673"/>
                  </a:lnTo>
                  <a:lnTo>
                    <a:pt x="575213" y="88764"/>
                  </a:lnTo>
                  <a:lnTo>
                    <a:pt x="618209" y="70719"/>
                  </a:lnTo>
                  <a:lnTo>
                    <a:pt x="662233" y="54591"/>
                  </a:lnTo>
                  <a:lnTo>
                    <a:pt x="707229" y="40436"/>
                  </a:lnTo>
                  <a:lnTo>
                    <a:pt x="753139" y="28309"/>
                  </a:lnTo>
                  <a:lnTo>
                    <a:pt x="799906" y="18263"/>
                  </a:lnTo>
                  <a:lnTo>
                    <a:pt x="847474" y="10355"/>
                  </a:lnTo>
                  <a:lnTo>
                    <a:pt x="895785" y="4638"/>
                  </a:lnTo>
                  <a:lnTo>
                    <a:pt x="944783" y="1168"/>
                  </a:lnTo>
                  <a:lnTo>
                    <a:pt x="994410" y="0"/>
                  </a:lnTo>
                  <a:lnTo>
                    <a:pt x="1044048" y="1168"/>
                  </a:lnTo>
                  <a:lnTo>
                    <a:pt x="1093056" y="4638"/>
                  </a:lnTo>
                  <a:lnTo>
                    <a:pt x="1141377" y="10355"/>
                  </a:lnTo>
                  <a:lnTo>
                    <a:pt x="1188954" y="18263"/>
                  </a:lnTo>
                  <a:lnTo>
                    <a:pt x="1235730" y="28309"/>
                  </a:lnTo>
                  <a:lnTo>
                    <a:pt x="1281648" y="40436"/>
                  </a:lnTo>
                  <a:lnTo>
                    <a:pt x="1326651" y="54591"/>
                  </a:lnTo>
                  <a:lnTo>
                    <a:pt x="1370682" y="70719"/>
                  </a:lnTo>
                  <a:lnTo>
                    <a:pt x="1413684" y="88764"/>
                  </a:lnTo>
                  <a:lnTo>
                    <a:pt x="1455601" y="108673"/>
                  </a:lnTo>
                  <a:lnTo>
                    <a:pt x="1496375" y="130391"/>
                  </a:lnTo>
                  <a:lnTo>
                    <a:pt x="1535949" y="153862"/>
                  </a:lnTo>
                  <a:lnTo>
                    <a:pt x="1574266" y="179032"/>
                  </a:lnTo>
                  <a:lnTo>
                    <a:pt x="1611269" y="205847"/>
                  </a:lnTo>
                  <a:lnTo>
                    <a:pt x="1646902" y="234251"/>
                  </a:lnTo>
                  <a:lnTo>
                    <a:pt x="1681107" y="264189"/>
                  </a:lnTo>
                  <a:lnTo>
                    <a:pt x="1713827" y="295608"/>
                  </a:lnTo>
                  <a:lnTo>
                    <a:pt x="1745006" y="328452"/>
                  </a:lnTo>
                  <a:lnTo>
                    <a:pt x="1774586" y="362666"/>
                  </a:lnTo>
                  <a:lnTo>
                    <a:pt x="1802510" y="398196"/>
                  </a:lnTo>
                  <a:lnTo>
                    <a:pt x="1828722" y="434988"/>
                  </a:lnTo>
                  <a:lnTo>
                    <a:pt x="1853165" y="472985"/>
                  </a:lnTo>
                  <a:lnTo>
                    <a:pt x="1875781" y="512134"/>
                  </a:lnTo>
                  <a:lnTo>
                    <a:pt x="1896513" y="552380"/>
                  </a:lnTo>
                  <a:lnTo>
                    <a:pt x="1915305" y="593668"/>
                  </a:lnTo>
                  <a:lnTo>
                    <a:pt x="1932099" y="635943"/>
                  </a:lnTo>
                  <a:lnTo>
                    <a:pt x="1946839" y="679150"/>
                  </a:lnTo>
                  <a:lnTo>
                    <a:pt x="1959468" y="723235"/>
                  </a:lnTo>
                  <a:lnTo>
                    <a:pt x="1969928" y="768144"/>
                  </a:lnTo>
                  <a:lnTo>
                    <a:pt x="1978163" y="813820"/>
                  </a:lnTo>
                  <a:lnTo>
                    <a:pt x="1984116" y="860211"/>
                  </a:lnTo>
                  <a:lnTo>
                    <a:pt x="1987729" y="907260"/>
                  </a:lnTo>
                  <a:lnTo>
                    <a:pt x="1988947" y="954913"/>
                  </a:lnTo>
                  <a:lnTo>
                    <a:pt x="1987729" y="1002576"/>
                  </a:lnTo>
                  <a:lnTo>
                    <a:pt x="1984116" y="1049635"/>
                  </a:lnTo>
                  <a:lnTo>
                    <a:pt x="1978163" y="1096033"/>
                  </a:lnTo>
                  <a:lnTo>
                    <a:pt x="1969928" y="1141717"/>
                  </a:lnTo>
                  <a:lnTo>
                    <a:pt x="1959468" y="1186631"/>
                  </a:lnTo>
                  <a:lnTo>
                    <a:pt x="1946839" y="1230721"/>
                  </a:lnTo>
                  <a:lnTo>
                    <a:pt x="1932099" y="1273933"/>
                  </a:lnTo>
                  <a:lnTo>
                    <a:pt x="1915305" y="1316210"/>
                  </a:lnTo>
                  <a:lnTo>
                    <a:pt x="1896513" y="1357500"/>
                  </a:lnTo>
                  <a:lnTo>
                    <a:pt x="1875781" y="1397747"/>
                  </a:lnTo>
                  <a:lnTo>
                    <a:pt x="1853165" y="1436896"/>
                  </a:lnTo>
                  <a:lnTo>
                    <a:pt x="1828722" y="1474893"/>
                  </a:lnTo>
                  <a:lnTo>
                    <a:pt x="1802510" y="1511684"/>
                  </a:lnTo>
                  <a:lnTo>
                    <a:pt x="1774586" y="1547212"/>
                  </a:lnTo>
                  <a:lnTo>
                    <a:pt x="1745006" y="1581425"/>
                  </a:lnTo>
                  <a:lnTo>
                    <a:pt x="1713827" y="1614266"/>
                  </a:lnTo>
                  <a:lnTo>
                    <a:pt x="1681107" y="1645682"/>
                  </a:lnTo>
                  <a:lnTo>
                    <a:pt x="1646902" y="1675617"/>
                  </a:lnTo>
                  <a:lnTo>
                    <a:pt x="1611269" y="1704018"/>
                  </a:lnTo>
                  <a:lnTo>
                    <a:pt x="1574266" y="1730829"/>
                  </a:lnTo>
                  <a:lnTo>
                    <a:pt x="1535949" y="1755995"/>
                  </a:lnTo>
                  <a:lnTo>
                    <a:pt x="1496375" y="1779462"/>
                  </a:lnTo>
                  <a:lnTo>
                    <a:pt x="1455601" y="1801176"/>
                  </a:lnTo>
                  <a:lnTo>
                    <a:pt x="1413684" y="1821081"/>
                  </a:lnTo>
                  <a:lnTo>
                    <a:pt x="1370682" y="1839123"/>
                  </a:lnTo>
                  <a:lnTo>
                    <a:pt x="1326651" y="1855247"/>
                  </a:lnTo>
                  <a:lnTo>
                    <a:pt x="1281648" y="1869399"/>
                  </a:lnTo>
                  <a:lnTo>
                    <a:pt x="1235730" y="1881524"/>
                  </a:lnTo>
                  <a:lnTo>
                    <a:pt x="1188954" y="1891567"/>
                  </a:lnTo>
                  <a:lnTo>
                    <a:pt x="1141377" y="1899473"/>
                  </a:lnTo>
                  <a:lnTo>
                    <a:pt x="1093056" y="1905188"/>
                  </a:lnTo>
                  <a:lnTo>
                    <a:pt x="1044048" y="1908657"/>
                  </a:lnTo>
                  <a:lnTo>
                    <a:pt x="994410" y="1909826"/>
                  </a:lnTo>
                  <a:lnTo>
                    <a:pt x="944783" y="1908657"/>
                  </a:lnTo>
                  <a:lnTo>
                    <a:pt x="895785" y="1905188"/>
                  </a:lnTo>
                  <a:lnTo>
                    <a:pt x="847474" y="1899473"/>
                  </a:lnTo>
                  <a:lnTo>
                    <a:pt x="799906" y="1891567"/>
                  </a:lnTo>
                  <a:lnTo>
                    <a:pt x="753139" y="1881524"/>
                  </a:lnTo>
                  <a:lnTo>
                    <a:pt x="707229" y="1869399"/>
                  </a:lnTo>
                  <a:lnTo>
                    <a:pt x="662233" y="1855247"/>
                  </a:lnTo>
                  <a:lnTo>
                    <a:pt x="618209" y="1839123"/>
                  </a:lnTo>
                  <a:lnTo>
                    <a:pt x="575213" y="1821081"/>
                  </a:lnTo>
                  <a:lnTo>
                    <a:pt x="533302" y="1801176"/>
                  </a:lnTo>
                  <a:lnTo>
                    <a:pt x="492534" y="1779462"/>
                  </a:lnTo>
                  <a:lnTo>
                    <a:pt x="452965" y="1755995"/>
                  </a:lnTo>
                  <a:lnTo>
                    <a:pt x="414652" y="1730829"/>
                  </a:lnTo>
                  <a:lnTo>
                    <a:pt x="377653" y="1704018"/>
                  </a:lnTo>
                  <a:lnTo>
                    <a:pt x="342024" y="1675617"/>
                  </a:lnTo>
                  <a:lnTo>
                    <a:pt x="307822" y="1645682"/>
                  </a:lnTo>
                  <a:lnTo>
                    <a:pt x="275104" y="1614266"/>
                  </a:lnTo>
                  <a:lnTo>
                    <a:pt x="243928" y="1581425"/>
                  </a:lnTo>
                  <a:lnTo>
                    <a:pt x="214350" y="1547212"/>
                  </a:lnTo>
                  <a:lnTo>
                    <a:pt x="186428" y="1511684"/>
                  </a:lnTo>
                  <a:lnTo>
                    <a:pt x="160218" y="1474893"/>
                  </a:lnTo>
                  <a:lnTo>
                    <a:pt x="135777" y="1436896"/>
                  </a:lnTo>
                  <a:lnTo>
                    <a:pt x="113162" y="1397747"/>
                  </a:lnTo>
                  <a:lnTo>
                    <a:pt x="92431" y="1357500"/>
                  </a:lnTo>
                  <a:lnTo>
                    <a:pt x="73639" y="1316210"/>
                  </a:lnTo>
                  <a:lnTo>
                    <a:pt x="56845" y="1273933"/>
                  </a:lnTo>
                  <a:lnTo>
                    <a:pt x="42106" y="1230721"/>
                  </a:lnTo>
                  <a:lnTo>
                    <a:pt x="29478" y="1186631"/>
                  </a:lnTo>
                  <a:lnTo>
                    <a:pt x="19017" y="1141717"/>
                  </a:lnTo>
                  <a:lnTo>
                    <a:pt x="10783" y="1096033"/>
                  </a:lnTo>
                  <a:lnTo>
                    <a:pt x="4830" y="1049635"/>
                  </a:lnTo>
                  <a:lnTo>
                    <a:pt x="1217" y="1002576"/>
                  </a:lnTo>
                  <a:lnTo>
                    <a:pt x="0" y="954913"/>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355845" y="172212"/>
              <a:ext cx="1989455" cy="1910080"/>
            </a:xfrm>
            <a:custGeom>
              <a:avLst/>
              <a:gdLst/>
              <a:ahLst/>
              <a:cxnLst/>
              <a:rect l="l" t="t" r="r" b="b"/>
              <a:pathLst>
                <a:path w="1989454" h="1910080">
                  <a:moveTo>
                    <a:pt x="994409" y="0"/>
                  </a:moveTo>
                  <a:lnTo>
                    <a:pt x="944783" y="1168"/>
                  </a:lnTo>
                  <a:lnTo>
                    <a:pt x="895785" y="4637"/>
                  </a:lnTo>
                  <a:lnTo>
                    <a:pt x="847474" y="10352"/>
                  </a:lnTo>
                  <a:lnTo>
                    <a:pt x="799906" y="18258"/>
                  </a:lnTo>
                  <a:lnTo>
                    <a:pt x="753139" y="28301"/>
                  </a:lnTo>
                  <a:lnTo>
                    <a:pt x="707229" y="40425"/>
                  </a:lnTo>
                  <a:lnTo>
                    <a:pt x="662233" y="54576"/>
                  </a:lnTo>
                  <a:lnTo>
                    <a:pt x="618209" y="70700"/>
                  </a:lnTo>
                  <a:lnTo>
                    <a:pt x="575213" y="88741"/>
                  </a:lnTo>
                  <a:lnTo>
                    <a:pt x="533302" y="108646"/>
                  </a:lnTo>
                  <a:lnTo>
                    <a:pt x="492534" y="130358"/>
                  </a:lnTo>
                  <a:lnTo>
                    <a:pt x="452965" y="153824"/>
                  </a:lnTo>
                  <a:lnTo>
                    <a:pt x="414652" y="178989"/>
                  </a:lnTo>
                  <a:lnTo>
                    <a:pt x="377653" y="205797"/>
                  </a:lnTo>
                  <a:lnTo>
                    <a:pt x="342024" y="234196"/>
                  </a:lnTo>
                  <a:lnTo>
                    <a:pt x="307822" y="264129"/>
                  </a:lnTo>
                  <a:lnTo>
                    <a:pt x="275104" y="295542"/>
                  </a:lnTo>
                  <a:lnTo>
                    <a:pt x="243928" y="328380"/>
                  </a:lnTo>
                  <a:lnTo>
                    <a:pt x="214350" y="362588"/>
                  </a:lnTo>
                  <a:lnTo>
                    <a:pt x="186428" y="398113"/>
                  </a:lnTo>
                  <a:lnTo>
                    <a:pt x="160218" y="434899"/>
                  </a:lnTo>
                  <a:lnTo>
                    <a:pt x="135777" y="472891"/>
                  </a:lnTo>
                  <a:lnTo>
                    <a:pt x="113162" y="512035"/>
                  </a:lnTo>
                  <a:lnTo>
                    <a:pt x="92431" y="552276"/>
                  </a:lnTo>
                  <a:lnTo>
                    <a:pt x="73639" y="593559"/>
                  </a:lnTo>
                  <a:lnTo>
                    <a:pt x="56845" y="635830"/>
                  </a:lnTo>
                  <a:lnTo>
                    <a:pt x="42106" y="679034"/>
                  </a:lnTo>
                  <a:lnTo>
                    <a:pt x="29478" y="723116"/>
                  </a:lnTo>
                  <a:lnTo>
                    <a:pt x="19017" y="768022"/>
                  </a:lnTo>
                  <a:lnTo>
                    <a:pt x="10783" y="813696"/>
                  </a:lnTo>
                  <a:lnTo>
                    <a:pt x="4830" y="860085"/>
                  </a:lnTo>
                  <a:lnTo>
                    <a:pt x="1217" y="907133"/>
                  </a:lnTo>
                  <a:lnTo>
                    <a:pt x="0" y="954786"/>
                  </a:lnTo>
                  <a:lnTo>
                    <a:pt x="1217" y="1002449"/>
                  </a:lnTo>
                  <a:lnTo>
                    <a:pt x="4830" y="1049508"/>
                  </a:lnTo>
                  <a:lnTo>
                    <a:pt x="10783" y="1095906"/>
                  </a:lnTo>
                  <a:lnTo>
                    <a:pt x="19017" y="1141590"/>
                  </a:lnTo>
                  <a:lnTo>
                    <a:pt x="29478" y="1186504"/>
                  </a:lnTo>
                  <a:lnTo>
                    <a:pt x="42106" y="1230594"/>
                  </a:lnTo>
                  <a:lnTo>
                    <a:pt x="56845" y="1273806"/>
                  </a:lnTo>
                  <a:lnTo>
                    <a:pt x="73639" y="1316083"/>
                  </a:lnTo>
                  <a:lnTo>
                    <a:pt x="92431" y="1357373"/>
                  </a:lnTo>
                  <a:lnTo>
                    <a:pt x="113162" y="1397620"/>
                  </a:lnTo>
                  <a:lnTo>
                    <a:pt x="135777" y="1436769"/>
                  </a:lnTo>
                  <a:lnTo>
                    <a:pt x="160218" y="1474766"/>
                  </a:lnTo>
                  <a:lnTo>
                    <a:pt x="186428" y="1511557"/>
                  </a:lnTo>
                  <a:lnTo>
                    <a:pt x="214350" y="1547085"/>
                  </a:lnTo>
                  <a:lnTo>
                    <a:pt x="243928" y="1581298"/>
                  </a:lnTo>
                  <a:lnTo>
                    <a:pt x="275104" y="1614139"/>
                  </a:lnTo>
                  <a:lnTo>
                    <a:pt x="307822" y="1645555"/>
                  </a:lnTo>
                  <a:lnTo>
                    <a:pt x="342024" y="1675490"/>
                  </a:lnTo>
                  <a:lnTo>
                    <a:pt x="377653" y="1703891"/>
                  </a:lnTo>
                  <a:lnTo>
                    <a:pt x="414652" y="1730702"/>
                  </a:lnTo>
                  <a:lnTo>
                    <a:pt x="452965" y="1755868"/>
                  </a:lnTo>
                  <a:lnTo>
                    <a:pt x="492534" y="1779335"/>
                  </a:lnTo>
                  <a:lnTo>
                    <a:pt x="533302" y="1801049"/>
                  </a:lnTo>
                  <a:lnTo>
                    <a:pt x="575213" y="1820954"/>
                  </a:lnTo>
                  <a:lnTo>
                    <a:pt x="618209" y="1838996"/>
                  </a:lnTo>
                  <a:lnTo>
                    <a:pt x="662233" y="1855120"/>
                  </a:lnTo>
                  <a:lnTo>
                    <a:pt x="707229" y="1869272"/>
                  </a:lnTo>
                  <a:lnTo>
                    <a:pt x="753139" y="1881397"/>
                  </a:lnTo>
                  <a:lnTo>
                    <a:pt x="799906" y="1891440"/>
                  </a:lnTo>
                  <a:lnTo>
                    <a:pt x="847474" y="1899346"/>
                  </a:lnTo>
                  <a:lnTo>
                    <a:pt x="895785" y="1905061"/>
                  </a:lnTo>
                  <a:lnTo>
                    <a:pt x="944783" y="1908530"/>
                  </a:lnTo>
                  <a:lnTo>
                    <a:pt x="994409" y="1909699"/>
                  </a:lnTo>
                  <a:lnTo>
                    <a:pt x="1044048" y="1908530"/>
                  </a:lnTo>
                  <a:lnTo>
                    <a:pt x="1093056" y="1905061"/>
                  </a:lnTo>
                  <a:lnTo>
                    <a:pt x="1141377" y="1899346"/>
                  </a:lnTo>
                  <a:lnTo>
                    <a:pt x="1188954" y="1891440"/>
                  </a:lnTo>
                  <a:lnTo>
                    <a:pt x="1235730" y="1881397"/>
                  </a:lnTo>
                  <a:lnTo>
                    <a:pt x="1281648" y="1869272"/>
                  </a:lnTo>
                  <a:lnTo>
                    <a:pt x="1326651" y="1855120"/>
                  </a:lnTo>
                  <a:lnTo>
                    <a:pt x="1370682" y="1838996"/>
                  </a:lnTo>
                  <a:lnTo>
                    <a:pt x="1413684" y="1820954"/>
                  </a:lnTo>
                  <a:lnTo>
                    <a:pt x="1455601" y="1801049"/>
                  </a:lnTo>
                  <a:lnTo>
                    <a:pt x="1496375" y="1779335"/>
                  </a:lnTo>
                  <a:lnTo>
                    <a:pt x="1535949" y="1755868"/>
                  </a:lnTo>
                  <a:lnTo>
                    <a:pt x="1574266" y="1730702"/>
                  </a:lnTo>
                  <a:lnTo>
                    <a:pt x="1611269" y="1703891"/>
                  </a:lnTo>
                  <a:lnTo>
                    <a:pt x="1646902" y="1675490"/>
                  </a:lnTo>
                  <a:lnTo>
                    <a:pt x="1681107" y="1645555"/>
                  </a:lnTo>
                  <a:lnTo>
                    <a:pt x="1713827" y="1614139"/>
                  </a:lnTo>
                  <a:lnTo>
                    <a:pt x="1745006" y="1581298"/>
                  </a:lnTo>
                  <a:lnTo>
                    <a:pt x="1774586" y="1547085"/>
                  </a:lnTo>
                  <a:lnTo>
                    <a:pt x="1802510" y="1511557"/>
                  </a:lnTo>
                  <a:lnTo>
                    <a:pt x="1828722" y="1474766"/>
                  </a:lnTo>
                  <a:lnTo>
                    <a:pt x="1853165" y="1436769"/>
                  </a:lnTo>
                  <a:lnTo>
                    <a:pt x="1875781" y="1397620"/>
                  </a:lnTo>
                  <a:lnTo>
                    <a:pt x="1896513" y="1357373"/>
                  </a:lnTo>
                  <a:lnTo>
                    <a:pt x="1915305" y="1316083"/>
                  </a:lnTo>
                  <a:lnTo>
                    <a:pt x="1932099" y="1273806"/>
                  </a:lnTo>
                  <a:lnTo>
                    <a:pt x="1946839" y="1230594"/>
                  </a:lnTo>
                  <a:lnTo>
                    <a:pt x="1959468" y="1186504"/>
                  </a:lnTo>
                  <a:lnTo>
                    <a:pt x="1969928" y="1141590"/>
                  </a:lnTo>
                  <a:lnTo>
                    <a:pt x="1978163" y="1095906"/>
                  </a:lnTo>
                  <a:lnTo>
                    <a:pt x="1984116" y="1049508"/>
                  </a:lnTo>
                  <a:lnTo>
                    <a:pt x="1987729" y="1002449"/>
                  </a:lnTo>
                  <a:lnTo>
                    <a:pt x="1988946" y="954786"/>
                  </a:lnTo>
                  <a:lnTo>
                    <a:pt x="1987729" y="907133"/>
                  </a:lnTo>
                  <a:lnTo>
                    <a:pt x="1984116" y="860085"/>
                  </a:lnTo>
                  <a:lnTo>
                    <a:pt x="1978163" y="813696"/>
                  </a:lnTo>
                  <a:lnTo>
                    <a:pt x="1969928" y="768022"/>
                  </a:lnTo>
                  <a:lnTo>
                    <a:pt x="1959468" y="723116"/>
                  </a:lnTo>
                  <a:lnTo>
                    <a:pt x="1946839" y="679034"/>
                  </a:lnTo>
                  <a:lnTo>
                    <a:pt x="1932099" y="635830"/>
                  </a:lnTo>
                  <a:lnTo>
                    <a:pt x="1915305" y="593559"/>
                  </a:lnTo>
                  <a:lnTo>
                    <a:pt x="1896513" y="552276"/>
                  </a:lnTo>
                  <a:lnTo>
                    <a:pt x="1875781" y="512035"/>
                  </a:lnTo>
                  <a:lnTo>
                    <a:pt x="1853165" y="472891"/>
                  </a:lnTo>
                  <a:lnTo>
                    <a:pt x="1828722" y="434899"/>
                  </a:lnTo>
                  <a:lnTo>
                    <a:pt x="1802510" y="398113"/>
                  </a:lnTo>
                  <a:lnTo>
                    <a:pt x="1774586" y="362588"/>
                  </a:lnTo>
                  <a:lnTo>
                    <a:pt x="1745006" y="328380"/>
                  </a:lnTo>
                  <a:lnTo>
                    <a:pt x="1713827" y="295542"/>
                  </a:lnTo>
                  <a:lnTo>
                    <a:pt x="1681107" y="264129"/>
                  </a:lnTo>
                  <a:lnTo>
                    <a:pt x="1646902" y="234196"/>
                  </a:lnTo>
                  <a:lnTo>
                    <a:pt x="1611269" y="205797"/>
                  </a:lnTo>
                  <a:lnTo>
                    <a:pt x="1574266" y="178989"/>
                  </a:lnTo>
                  <a:lnTo>
                    <a:pt x="1535949" y="153824"/>
                  </a:lnTo>
                  <a:lnTo>
                    <a:pt x="1496375" y="130358"/>
                  </a:lnTo>
                  <a:lnTo>
                    <a:pt x="1455601" y="108646"/>
                  </a:lnTo>
                  <a:lnTo>
                    <a:pt x="1413684" y="88741"/>
                  </a:lnTo>
                  <a:lnTo>
                    <a:pt x="1370682" y="70700"/>
                  </a:lnTo>
                  <a:lnTo>
                    <a:pt x="1326651" y="54576"/>
                  </a:lnTo>
                  <a:lnTo>
                    <a:pt x="1281648" y="40425"/>
                  </a:lnTo>
                  <a:lnTo>
                    <a:pt x="1235730" y="28301"/>
                  </a:lnTo>
                  <a:lnTo>
                    <a:pt x="1188954" y="18258"/>
                  </a:lnTo>
                  <a:lnTo>
                    <a:pt x="1141377" y="10352"/>
                  </a:lnTo>
                  <a:lnTo>
                    <a:pt x="1093056" y="4637"/>
                  </a:lnTo>
                  <a:lnTo>
                    <a:pt x="1044048" y="1168"/>
                  </a:lnTo>
                  <a:lnTo>
                    <a:pt x="99440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4355845" y="172212"/>
              <a:ext cx="1989455" cy="1910080"/>
            </a:xfrm>
            <a:custGeom>
              <a:avLst/>
              <a:gdLst/>
              <a:ahLst/>
              <a:cxnLst/>
              <a:rect l="l" t="t" r="r" b="b"/>
              <a:pathLst>
                <a:path w="1989454" h="1910080">
                  <a:moveTo>
                    <a:pt x="0" y="954786"/>
                  </a:moveTo>
                  <a:lnTo>
                    <a:pt x="1217" y="907133"/>
                  </a:lnTo>
                  <a:lnTo>
                    <a:pt x="4830" y="860085"/>
                  </a:lnTo>
                  <a:lnTo>
                    <a:pt x="10783" y="813696"/>
                  </a:lnTo>
                  <a:lnTo>
                    <a:pt x="19017" y="768022"/>
                  </a:lnTo>
                  <a:lnTo>
                    <a:pt x="29478" y="723116"/>
                  </a:lnTo>
                  <a:lnTo>
                    <a:pt x="42106" y="679034"/>
                  </a:lnTo>
                  <a:lnTo>
                    <a:pt x="56845" y="635830"/>
                  </a:lnTo>
                  <a:lnTo>
                    <a:pt x="73639" y="593559"/>
                  </a:lnTo>
                  <a:lnTo>
                    <a:pt x="92431" y="552276"/>
                  </a:lnTo>
                  <a:lnTo>
                    <a:pt x="113162" y="512035"/>
                  </a:lnTo>
                  <a:lnTo>
                    <a:pt x="135777" y="472891"/>
                  </a:lnTo>
                  <a:lnTo>
                    <a:pt x="160218" y="434899"/>
                  </a:lnTo>
                  <a:lnTo>
                    <a:pt x="186428" y="398113"/>
                  </a:lnTo>
                  <a:lnTo>
                    <a:pt x="214350" y="362588"/>
                  </a:lnTo>
                  <a:lnTo>
                    <a:pt x="243928" y="328380"/>
                  </a:lnTo>
                  <a:lnTo>
                    <a:pt x="275104" y="295542"/>
                  </a:lnTo>
                  <a:lnTo>
                    <a:pt x="307822" y="264129"/>
                  </a:lnTo>
                  <a:lnTo>
                    <a:pt x="342024" y="234196"/>
                  </a:lnTo>
                  <a:lnTo>
                    <a:pt x="377653" y="205797"/>
                  </a:lnTo>
                  <a:lnTo>
                    <a:pt x="414652" y="178989"/>
                  </a:lnTo>
                  <a:lnTo>
                    <a:pt x="452965" y="153824"/>
                  </a:lnTo>
                  <a:lnTo>
                    <a:pt x="492534" y="130358"/>
                  </a:lnTo>
                  <a:lnTo>
                    <a:pt x="533302" y="108646"/>
                  </a:lnTo>
                  <a:lnTo>
                    <a:pt x="575213" y="88741"/>
                  </a:lnTo>
                  <a:lnTo>
                    <a:pt x="618209" y="70700"/>
                  </a:lnTo>
                  <a:lnTo>
                    <a:pt x="662233" y="54576"/>
                  </a:lnTo>
                  <a:lnTo>
                    <a:pt x="707229" y="40425"/>
                  </a:lnTo>
                  <a:lnTo>
                    <a:pt x="753139" y="28301"/>
                  </a:lnTo>
                  <a:lnTo>
                    <a:pt x="799906" y="18258"/>
                  </a:lnTo>
                  <a:lnTo>
                    <a:pt x="847474" y="10352"/>
                  </a:lnTo>
                  <a:lnTo>
                    <a:pt x="895785" y="4637"/>
                  </a:lnTo>
                  <a:lnTo>
                    <a:pt x="944783" y="1168"/>
                  </a:lnTo>
                  <a:lnTo>
                    <a:pt x="994409" y="0"/>
                  </a:lnTo>
                  <a:lnTo>
                    <a:pt x="1044048" y="1168"/>
                  </a:lnTo>
                  <a:lnTo>
                    <a:pt x="1093056" y="4637"/>
                  </a:lnTo>
                  <a:lnTo>
                    <a:pt x="1141377" y="10352"/>
                  </a:lnTo>
                  <a:lnTo>
                    <a:pt x="1188954" y="18258"/>
                  </a:lnTo>
                  <a:lnTo>
                    <a:pt x="1235730" y="28301"/>
                  </a:lnTo>
                  <a:lnTo>
                    <a:pt x="1281648" y="40425"/>
                  </a:lnTo>
                  <a:lnTo>
                    <a:pt x="1326651" y="54576"/>
                  </a:lnTo>
                  <a:lnTo>
                    <a:pt x="1370682" y="70700"/>
                  </a:lnTo>
                  <a:lnTo>
                    <a:pt x="1413684" y="88741"/>
                  </a:lnTo>
                  <a:lnTo>
                    <a:pt x="1455601" y="108646"/>
                  </a:lnTo>
                  <a:lnTo>
                    <a:pt x="1496375" y="130358"/>
                  </a:lnTo>
                  <a:lnTo>
                    <a:pt x="1535949" y="153824"/>
                  </a:lnTo>
                  <a:lnTo>
                    <a:pt x="1574266" y="178989"/>
                  </a:lnTo>
                  <a:lnTo>
                    <a:pt x="1611269" y="205797"/>
                  </a:lnTo>
                  <a:lnTo>
                    <a:pt x="1646902" y="234196"/>
                  </a:lnTo>
                  <a:lnTo>
                    <a:pt x="1681107" y="264129"/>
                  </a:lnTo>
                  <a:lnTo>
                    <a:pt x="1713827" y="295542"/>
                  </a:lnTo>
                  <a:lnTo>
                    <a:pt x="1745006" y="328380"/>
                  </a:lnTo>
                  <a:lnTo>
                    <a:pt x="1774586" y="362588"/>
                  </a:lnTo>
                  <a:lnTo>
                    <a:pt x="1802510" y="398113"/>
                  </a:lnTo>
                  <a:lnTo>
                    <a:pt x="1828722" y="434899"/>
                  </a:lnTo>
                  <a:lnTo>
                    <a:pt x="1853165" y="472891"/>
                  </a:lnTo>
                  <a:lnTo>
                    <a:pt x="1875781" y="512035"/>
                  </a:lnTo>
                  <a:lnTo>
                    <a:pt x="1896513" y="552276"/>
                  </a:lnTo>
                  <a:lnTo>
                    <a:pt x="1915305" y="593559"/>
                  </a:lnTo>
                  <a:lnTo>
                    <a:pt x="1932099" y="635830"/>
                  </a:lnTo>
                  <a:lnTo>
                    <a:pt x="1946839" y="679034"/>
                  </a:lnTo>
                  <a:lnTo>
                    <a:pt x="1959468" y="723116"/>
                  </a:lnTo>
                  <a:lnTo>
                    <a:pt x="1969928" y="768022"/>
                  </a:lnTo>
                  <a:lnTo>
                    <a:pt x="1978163" y="813696"/>
                  </a:lnTo>
                  <a:lnTo>
                    <a:pt x="1984116" y="860085"/>
                  </a:lnTo>
                  <a:lnTo>
                    <a:pt x="1987729" y="907133"/>
                  </a:lnTo>
                  <a:lnTo>
                    <a:pt x="1988946" y="954786"/>
                  </a:lnTo>
                  <a:lnTo>
                    <a:pt x="1987729" y="1002449"/>
                  </a:lnTo>
                  <a:lnTo>
                    <a:pt x="1984116" y="1049508"/>
                  </a:lnTo>
                  <a:lnTo>
                    <a:pt x="1978163" y="1095906"/>
                  </a:lnTo>
                  <a:lnTo>
                    <a:pt x="1969928" y="1141590"/>
                  </a:lnTo>
                  <a:lnTo>
                    <a:pt x="1959468" y="1186504"/>
                  </a:lnTo>
                  <a:lnTo>
                    <a:pt x="1946839" y="1230594"/>
                  </a:lnTo>
                  <a:lnTo>
                    <a:pt x="1932099" y="1273806"/>
                  </a:lnTo>
                  <a:lnTo>
                    <a:pt x="1915305" y="1316083"/>
                  </a:lnTo>
                  <a:lnTo>
                    <a:pt x="1896513" y="1357373"/>
                  </a:lnTo>
                  <a:lnTo>
                    <a:pt x="1875781" y="1397620"/>
                  </a:lnTo>
                  <a:lnTo>
                    <a:pt x="1853165" y="1436769"/>
                  </a:lnTo>
                  <a:lnTo>
                    <a:pt x="1828722" y="1474766"/>
                  </a:lnTo>
                  <a:lnTo>
                    <a:pt x="1802510" y="1511557"/>
                  </a:lnTo>
                  <a:lnTo>
                    <a:pt x="1774586" y="1547085"/>
                  </a:lnTo>
                  <a:lnTo>
                    <a:pt x="1745006" y="1581298"/>
                  </a:lnTo>
                  <a:lnTo>
                    <a:pt x="1713827" y="1614139"/>
                  </a:lnTo>
                  <a:lnTo>
                    <a:pt x="1681107" y="1645555"/>
                  </a:lnTo>
                  <a:lnTo>
                    <a:pt x="1646902" y="1675490"/>
                  </a:lnTo>
                  <a:lnTo>
                    <a:pt x="1611269" y="1703891"/>
                  </a:lnTo>
                  <a:lnTo>
                    <a:pt x="1574266" y="1730702"/>
                  </a:lnTo>
                  <a:lnTo>
                    <a:pt x="1535949" y="1755868"/>
                  </a:lnTo>
                  <a:lnTo>
                    <a:pt x="1496375" y="1779335"/>
                  </a:lnTo>
                  <a:lnTo>
                    <a:pt x="1455601" y="1801049"/>
                  </a:lnTo>
                  <a:lnTo>
                    <a:pt x="1413684" y="1820954"/>
                  </a:lnTo>
                  <a:lnTo>
                    <a:pt x="1370682" y="1838996"/>
                  </a:lnTo>
                  <a:lnTo>
                    <a:pt x="1326651" y="1855120"/>
                  </a:lnTo>
                  <a:lnTo>
                    <a:pt x="1281648" y="1869272"/>
                  </a:lnTo>
                  <a:lnTo>
                    <a:pt x="1235730" y="1881397"/>
                  </a:lnTo>
                  <a:lnTo>
                    <a:pt x="1188954" y="1891440"/>
                  </a:lnTo>
                  <a:lnTo>
                    <a:pt x="1141377" y="1899346"/>
                  </a:lnTo>
                  <a:lnTo>
                    <a:pt x="1093056" y="1905061"/>
                  </a:lnTo>
                  <a:lnTo>
                    <a:pt x="1044048" y="1908530"/>
                  </a:lnTo>
                  <a:lnTo>
                    <a:pt x="994409" y="1909699"/>
                  </a:lnTo>
                  <a:lnTo>
                    <a:pt x="944783" y="1908530"/>
                  </a:lnTo>
                  <a:lnTo>
                    <a:pt x="895785" y="1905061"/>
                  </a:lnTo>
                  <a:lnTo>
                    <a:pt x="847474" y="1899346"/>
                  </a:lnTo>
                  <a:lnTo>
                    <a:pt x="799906" y="1891440"/>
                  </a:lnTo>
                  <a:lnTo>
                    <a:pt x="753139" y="1881397"/>
                  </a:lnTo>
                  <a:lnTo>
                    <a:pt x="707229" y="1869272"/>
                  </a:lnTo>
                  <a:lnTo>
                    <a:pt x="662233" y="1855120"/>
                  </a:lnTo>
                  <a:lnTo>
                    <a:pt x="618209" y="1838996"/>
                  </a:lnTo>
                  <a:lnTo>
                    <a:pt x="575213" y="1820954"/>
                  </a:lnTo>
                  <a:lnTo>
                    <a:pt x="533302" y="1801049"/>
                  </a:lnTo>
                  <a:lnTo>
                    <a:pt x="492534" y="1779335"/>
                  </a:lnTo>
                  <a:lnTo>
                    <a:pt x="452965" y="1755868"/>
                  </a:lnTo>
                  <a:lnTo>
                    <a:pt x="414652" y="1730702"/>
                  </a:lnTo>
                  <a:lnTo>
                    <a:pt x="377653" y="1703891"/>
                  </a:lnTo>
                  <a:lnTo>
                    <a:pt x="342024" y="1675490"/>
                  </a:lnTo>
                  <a:lnTo>
                    <a:pt x="307822" y="1645555"/>
                  </a:lnTo>
                  <a:lnTo>
                    <a:pt x="275104" y="1614139"/>
                  </a:lnTo>
                  <a:lnTo>
                    <a:pt x="243928" y="1581298"/>
                  </a:lnTo>
                  <a:lnTo>
                    <a:pt x="214350" y="1547085"/>
                  </a:lnTo>
                  <a:lnTo>
                    <a:pt x="186428" y="1511557"/>
                  </a:lnTo>
                  <a:lnTo>
                    <a:pt x="160218" y="1474766"/>
                  </a:lnTo>
                  <a:lnTo>
                    <a:pt x="135777" y="1436769"/>
                  </a:lnTo>
                  <a:lnTo>
                    <a:pt x="113162" y="1397620"/>
                  </a:lnTo>
                  <a:lnTo>
                    <a:pt x="92431" y="1357373"/>
                  </a:lnTo>
                  <a:lnTo>
                    <a:pt x="73639" y="1316083"/>
                  </a:lnTo>
                  <a:lnTo>
                    <a:pt x="56845" y="1273806"/>
                  </a:lnTo>
                  <a:lnTo>
                    <a:pt x="42106" y="1230594"/>
                  </a:lnTo>
                  <a:lnTo>
                    <a:pt x="29478" y="1186504"/>
                  </a:lnTo>
                  <a:lnTo>
                    <a:pt x="19017" y="1141590"/>
                  </a:lnTo>
                  <a:lnTo>
                    <a:pt x="10783" y="1095906"/>
                  </a:lnTo>
                  <a:lnTo>
                    <a:pt x="4830" y="1049508"/>
                  </a:lnTo>
                  <a:lnTo>
                    <a:pt x="1217" y="1002449"/>
                  </a:lnTo>
                  <a:lnTo>
                    <a:pt x="0" y="954786"/>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1768855" y="1046734"/>
            <a:ext cx="1840864" cy="1123315"/>
          </a:xfrm>
          <a:prstGeom prst="rect">
            <a:avLst/>
          </a:prstGeom>
        </p:spPr>
        <p:txBody>
          <a:bodyPr vert="horz" wrap="square" lIns="0" tIns="12700" rIns="0" bIns="0" rtlCol="0">
            <a:spAutoFit/>
          </a:bodyPr>
          <a:lstStyle/>
          <a:p>
            <a:pPr marL="165100" marR="5080" lvl="0" indent="-15240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1)</a:t>
            </a:r>
            <a:r>
              <a:rPr kumimoji="0" sz="2400" b="0" i="0" u="none" strike="noStrike" kern="0" cap="none" spc="-55" normalizeH="0" baseline="0" noProof="0" dirty="0">
                <a:ln>
                  <a:noFill/>
                </a:ln>
                <a:solidFill>
                  <a:srgbClr val="001F5F"/>
                </a:solidFill>
                <a:effectLst/>
                <a:uLnTx/>
                <a:uFillTx/>
                <a:latin typeface="Calibri"/>
                <a:cs typeface="Calibri"/>
              </a:rPr>
              <a:t> </a:t>
            </a:r>
            <a:r>
              <a:rPr kumimoji="0" sz="2400" b="0" i="0" u="none" strike="noStrike" kern="0" cap="none" spc="-10" normalizeH="0" baseline="0" noProof="0" dirty="0">
                <a:ln>
                  <a:noFill/>
                </a:ln>
                <a:solidFill>
                  <a:srgbClr val="001F5F"/>
                </a:solidFill>
                <a:effectLst/>
                <a:uLnTx/>
                <a:uFillTx/>
                <a:latin typeface="Calibri"/>
                <a:cs typeface="Calibri"/>
              </a:rPr>
              <a:t>Reluctant</a:t>
            </a:r>
            <a:r>
              <a:rPr kumimoji="0" sz="2400" b="0" i="0" u="none" strike="noStrike" kern="0" cap="none" spc="-70" normalizeH="0" baseline="0" noProof="0" dirty="0">
                <a:ln>
                  <a:noFill/>
                </a:ln>
                <a:solidFill>
                  <a:srgbClr val="001F5F"/>
                </a:solidFill>
                <a:effectLst/>
                <a:uLnTx/>
                <a:uFillTx/>
                <a:latin typeface="Calibri"/>
                <a:cs typeface="Calibri"/>
              </a:rPr>
              <a:t> </a:t>
            </a:r>
            <a:r>
              <a:rPr kumimoji="0" sz="2400" b="0" i="0" u="none" strike="noStrike" kern="0" cap="none" spc="-25" normalizeH="0" baseline="0" noProof="0" dirty="0">
                <a:ln>
                  <a:noFill/>
                </a:ln>
                <a:solidFill>
                  <a:srgbClr val="001F5F"/>
                </a:solidFill>
                <a:effectLst/>
                <a:uLnTx/>
                <a:uFillTx/>
                <a:latin typeface="Calibri"/>
                <a:cs typeface="Calibri"/>
              </a:rPr>
              <a:t>to </a:t>
            </a:r>
            <a:r>
              <a:rPr kumimoji="0" sz="2400" b="0" i="0" u="none" strike="noStrike" kern="0" cap="none" spc="0" normalizeH="0" baseline="0" noProof="0" dirty="0">
                <a:ln>
                  <a:noFill/>
                </a:ln>
                <a:solidFill>
                  <a:srgbClr val="001F5F"/>
                </a:solidFill>
                <a:effectLst/>
                <a:uLnTx/>
                <a:uFillTx/>
                <a:latin typeface="Calibri"/>
                <a:cs typeface="Calibri"/>
              </a:rPr>
              <a:t>leave</a:t>
            </a:r>
            <a:r>
              <a:rPr kumimoji="0" sz="2400" b="0" i="0" u="none" strike="noStrike" kern="0" cap="none" spc="-114" normalizeH="0" baseline="0" noProof="0" dirty="0">
                <a:ln>
                  <a:noFill/>
                </a:ln>
                <a:solidFill>
                  <a:srgbClr val="001F5F"/>
                </a:solidFill>
                <a:effectLst/>
                <a:uLnTx/>
                <a:uFillTx/>
                <a:latin typeface="Calibri"/>
                <a:cs typeface="Calibri"/>
              </a:rPr>
              <a:t> </a:t>
            </a:r>
            <a:r>
              <a:rPr kumimoji="0" sz="2400" b="0" i="0" u="none" strike="noStrike" kern="0" cap="none" spc="-10" normalizeH="0" baseline="0" noProof="0" dirty="0">
                <a:ln>
                  <a:noFill/>
                </a:ln>
                <a:solidFill>
                  <a:srgbClr val="001F5F"/>
                </a:solidFill>
                <a:effectLst/>
                <a:uLnTx/>
                <a:uFillTx/>
                <a:latin typeface="Calibri"/>
                <a:cs typeface="Calibri"/>
              </a:rPr>
              <a:t>home, truanting.</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4491990" y="558546"/>
            <a:ext cx="1719580" cy="1123315"/>
          </a:xfrm>
          <a:prstGeom prst="rect">
            <a:avLst/>
          </a:prstGeom>
        </p:spPr>
        <p:txBody>
          <a:bodyPr vert="horz" wrap="square" lIns="0" tIns="12700" rIns="0" bIns="0" rtlCol="0">
            <a:spAutoFit/>
          </a:bodyPr>
          <a:lstStyle/>
          <a:p>
            <a:pPr marL="12700" marR="5080" lvl="0" indent="21590" algn="just"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2)</a:t>
            </a:r>
            <a:r>
              <a:rPr kumimoji="0" sz="2400" b="0" i="0" u="none" strike="noStrike" kern="0" cap="none" spc="-25" normalizeH="0" baseline="0" noProof="0" dirty="0">
                <a:ln>
                  <a:noFill/>
                </a:ln>
                <a:solidFill>
                  <a:srgbClr val="001F5F"/>
                </a:solidFill>
                <a:effectLst/>
                <a:uLnTx/>
                <a:uFillTx/>
                <a:latin typeface="Calibri"/>
                <a:cs typeface="Calibri"/>
              </a:rPr>
              <a:t> </a:t>
            </a:r>
            <a:r>
              <a:rPr kumimoji="0" sz="2400" b="0" i="0" u="none" strike="noStrike" kern="0" cap="none" spc="-10" normalizeH="0" baseline="0" noProof="0" dirty="0">
                <a:ln>
                  <a:noFill/>
                </a:ln>
                <a:solidFill>
                  <a:srgbClr val="001F5F"/>
                </a:solidFill>
                <a:effectLst/>
                <a:uLnTx/>
                <a:uFillTx/>
                <a:latin typeface="Calibri"/>
                <a:cs typeface="Calibri"/>
              </a:rPr>
              <a:t>Separation </a:t>
            </a:r>
            <a:r>
              <a:rPr kumimoji="0" sz="2400" b="0" i="0" u="none" strike="noStrike" kern="0" cap="none" spc="0" normalizeH="0" baseline="0" noProof="0" dirty="0">
                <a:ln>
                  <a:noFill/>
                </a:ln>
                <a:solidFill>
                  <a:srgbClr val="001F5F"/>
                </a:solidFill>
                <a:effectLst/>
                <a:uLnTx/>
                <a:uFillTx/>
                <a:latin typeface="Calibri"/>
                <a:cs typeface="Calibri"/>
              </a:rPr>
              <a:t>anxiety</a:t>
            </a:r>
            <a:r>
              <a:rPr kumimoji="0" sz="2400" b="0" i="0" u="none" strike="noStrike" kern="0" cap="none" spc="-80" normalizeH="0" baseline="0" noProof="0" dirty="0">
                <a:ln>
                  <a:noFill/>
                </a:ln>
                <a:solidFill>
                  <a:srgbClr val="001F5F"/>
                </a:solidFill>
                <a:effectLst/>
                <a:uLnTx/>
                <a:uFillTx/>
                <a:latin typeface="Calibri"/>
                <a:cs typeface="Calibri"/>
              </a:rPr>
              <a:t> </a:t>
            </a:r>
            <a:r>
              <a:rPr kumimoji="0" sz="2400" b="0" i="0" u="none" strike="noStrike" kern="0" cap="none" spc="0" normalizeH="0" baseline="0" noProof="0" dirty="0">
                <a:ln>
                  <a:noFill/>
                </a:ln>
                <a:solidFill>
                  <a:srgbClr val="001F5F"/>
                </a:solidFill>
                <a:effectLst/>
                <a:uLnTx/>
                <a:uFillTx/>
                <a:latin typeface="Calibri"/>
                <a:cs typeface="Calibri"/>
              </a:rPr>
              <a:t>at</a:t>
            </a:r>
            <a:r>
              <a:rPr kumimoji="0" sz="2400" b="0" i="0" u="none" strike="noStrike" kern="0" cap="none" spc="-60" normalizeH="0" baseline="0" noProof="0" dirty="0">
                <a:ln>
                  <a:noFill/>
                </a:ln>
                <a:solidFill>
                  <a:srgbClr val="001F5F"/>
                </a:solidFill>
                <a:effectLst/>
                <a:uLnTx/>
                <a:uFillTx/>
                <a:latin typeface="Calibri"/>
                <a:cs typeface="Calibri"/>
              </a:rPr>
              <a:t> </a:t>
            </a:r>
            <a:r>
              <a:rPr kumimoji="0" sz="2400" b="0" i="0" u="none" strike="noStrike" kern="0" cap="none" spc="-25" normalizeH="0" baseline="0" noProof="0" dirty="0">
                <a:ln>
                  <a:noFill/>
                </a:ln>
                <a:solidFill>
                  <a:srgbClr val="001F5F"/>
                </a:solidFill>
                <a:effectLst/>
                <a:uLnTx/>
                <a:uFillTx/>
                <a:latin typeface="Calibri"/>
                <a:cs typeface="Calibri"/>
              </a:rPr>
              <a:t>the </a:t>
            </a:r>
            <a:r>
              <a:rPr kumimoji="0" sz="2400" b="0" i="0" u="none" strike="noStrike" kern="0" cap="none" spc="0" normalizeH="0" baseline="0" noProof="0" dirty="0">
                <a:ln>
                  <a:noFill/>
                </a:ln>
                <a:solidFill>
                  <a:srgbClr val="001F5F"/>
                </a:solidFill>
                <a:effectLst/>
                <a:uLnTx/>
                <a:uFillTx/>
                <a:latin typeface="Calibri"/>
                <a:cs typeface="Calibri"/>
              </a:rPr>
              <a:t>gate</a:t>
            </a:r>
            <a:r>
              <a:rPr kumimoji="0" sz="2400" b="0" i="0" u="none" strike="noStrike" kern="0" cap="none" spc="-60" normalizeH="0" baseline="0" noProof="0" dirty="0">
                <a:ln>
                  <a:noFill/>
                </a:ln>
                <a:solidFill>
                  <a:srgbClr val="001F5F"/>
                </a:solidFill>
                <a:effectLst/>
                <a:uLnTx/>
                <a:uFillTx/>
                <a:latin typeface="Calibri"/>
                <a:cs typeface="Calibri"/>
              </a:rPr>
              <a:t> </a:t>
            </a:r>
            <a:r>
              <a:rPr kumimoji="0" sz="2400" b="0" i="0" u="none" strike="noStrike" kern="0" cap="none" spc="0" normalizeH="0" baseline="0" noProof="0" dirty="0">
                <a:ln>
                  <a:noFill/>
                </a:ln>
                <a:solidFill>
                  <a:srgbClr val="001F5F"/>
                </a:solidFill>
                <a:effectLst/>
                <a:uLnTx/>
                <a:uFillTx/>
                <a:latin typeface="Calibri"/>
                <a:cs typeface="Calibri"/>
              </a:rPr>
              <a:t>or</a:t>
            </a:r>
            <a:r>
              <a:rPr kumimoji="0" sz="2400" b="0" i="0" u="none" strike="noStrike" kern="0" cap="none" spc="-45" normalizeH="0" baseline="0" noProof="0" dirty="0">
                <a:ln>
                  <a:noFill/>
                </a:ln>
                <a:solidFill>
                  <a:srgbClr val="001F5F"/>
                </a:solidFill>
                <a:effectLst/>
                <a:uLnTx/>
                <a:uFillTx/>
                <a:latin typeface="Calibri"/>
                <a:cs typeface="Calibri"/>
              </a:rPr>
              <a:t> </a:t>
            </a:r>
            <a:r>
              <a:rPr kumimoji="0" sz="2400" b="0" i="0" u="none" strike="noStrike" kern="0" cap="none" spc="0" normalizeH="0" baseline="0" noProof="0" dirty="0">
                <a:ln>
                  <a:noFill/>
                </a:ln>
                <a:solidFill>
                  <a:srgbClr val="001F5F"/>
                </a:solidFill>
                <a:effectLst/>
                <a:uLnTx/>
                <a:uFillTx/>
                <a:latin typeface="Calibri"/>
                <a:cs typeface="Calibri"/>
              </a:rPr>
              <a:t>in</a:t>
            </a:r>
            <a:r>
              <a:rPr kumimoji="0" sz="2400" b="0" i="0" u="none" strike="noStrike" kern="0" cap="none" spc="-55" normalizeH="0" baseline="0" noProof="0" dirty="0">
                <a:ln>
                  <a:noFill/>
                </a:ln>
                <a:solidFill>
                  <a:srgbClr val="001F5F"/>
                </a:solidFill>
                <a:effectLst/>
                <a:uLnTx/>
                <a:uFillTx/>
                <a:latin typeface="Calibri"/>
                <a:cs typeface="Calibri"/>
              </a:rPr>
              <a:t> </a:t>
            </a:r>
            <a:r>
              <a:rPr kumimoji="0" sz="2400" b="0" i="0" u="none" strike="noStrike" kern="0" cap="none" spc="-20" normalizeH="0" baseline="0" noProof="0" dirty="0">
                <a:ln>
                  <a:noFill/>
                </a:ln>
                <a:solidFill>
                  <a:srgbClr val="001F5F"/>
                </a:solidFill>
                <a:effectLst/>
                <a:uLnTx/>
                <a:uFillTx/>
                <a:latin typeface="Calibri"/>
                <a:cs typeface="Calibri"/>
              </a:rPr>
              <a:t>car.</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a:spLocks noGrp="1"/>
          </p:cNvSpPr>
          <p:nvPr>
            <p:ph type="title"/>
          </p:nvPr>
        </p:nvSpPr>
        <p:spPr>
          <a:xfrm>
            <a:off x="7251318" y="863549"/>
            <a:ext cx="1544320" cy="1489710"/>
          </a:xfrm>
          <a:prstGeom prst="rect">
            <a:avLst/>
          </a:prstGeom>
        </p:spPr>
        <p:txBody>
          <a:bodyPr vert="horz" wrap="square" lIns="0" tIns="12700" rIns="0" bIns="0" rtlCol="0">
            <a:spAutoFit/>
          </a:bodyPr>
          <a:lstStyle/>
          <a:p>
            <a:pPr algn="ctr">
              <a:lnSpc>
                <a:spcPct val="100000"/>
              </a:lnSpc>
              <a:spcBef>
                <a:spcPts val="100"/>
              </a:spcBef>
            </a:pPr>
            <a:r>
              <a:rPr sz="2400" b="0" dirty="0">
                <a:solidFill>
                  <a:srgbClr val="001F5F"/>
                </a:solidFill>
                <a:latin typeface="Calibri"/>
                <a:cs typeface="Calibri"/>
              </a:rPr>
              <a:t>3)</a:t>
            </a:r>
            <a:r>
              <a:rPr sz="2400" b="0" spc="-25" dirty="0">
                <a:solidFill>
                  <a:srgbClr val="001F5F"/>
                </a:solidFill>
                <a:latin typeface="Calibri"/>
                <a:cs typeface="Calibri"/>
              </a:rPr>
              <a:t> </a:t>
            </a:r>
            <a:r>
              <a:rPr sz="2400" b="0" spc="-10" dirty="0">
                <a:solidFill>
                  <a:srgbClr val="001F5F"/>
                </a:solidFill>
                <a:latin typeface="Calibri"/>
                <a:cs typeface="Calibri"/>
              </a:rPr>
              <a:t>Repeated</a:t>
            </a:r>
            <a:endParaRPr sz="2400">
              <a:latin typeface="Calibri"/>
              <a:cs typeface="Calibri"/>
            </a:endParaRPr>
          </a:p>
          <a:p>
            <a:pPr marL="12065" marR="5080" indent="3175" algn="ctr">
              <a:lnSpc>
                <a:spcPct val="100000"/>
              </a:lnSpc>
              <a:spcBef>
                <a:spcPts val="5"/>
              </a:spcBef>
            </a:pPr>
            <a:r>
              <a:rPr sz="2400" b="0" spc="-10" dirty="0">
                <a:solidFill>
                  <a:srgbClr val="001F5F"/>
                </a:solidFill>
                <a:latin typeface="Calibri"/>
                <a:cs typeface="Calibri"/>
              </a:rPr>
              <a:t>lateness, unexplained absence</a:t>
            </a:r>
            <a:endParaRPr sz="2400">
              <a:latin typeface="Calibri"/>
              <a:cs typeface="Calibri"/>
            </a:endParaRPr>
          </a:p>
        </p:txBody>
      </p:sp>
      <p:sp>
        <p:nvSpPr>
          <p:cNvPr id="16" name="object 16"/>
          <p:cNvSpPr txBox="1"/>
          <p:nvPr/>
        </p:nvSpPr>
        <p:spPr>
          <a:xfrm>
            <a:off x="7431785" y="3193795"/>
            <a:ext cx="1461770" cy="1550670"/>
          </a:xfrm>
          <a:prstGeom prst="rect">
            <a:avLst/>
          </a:prstGeom>
        </p:spPr>
        <p:txBody>
          <a:bodyPr vert="horz" wrap="square" lIns="0" tIns="13335" rIns="0" bIns="0" rtlCol="0">
            <a:spAutoFit/>
          </a:bodyPr>
          <a:lstStyle/>
          <a:p>
            <a:pPr marL="635" marR="0" lvl="0" indent="0" algn="ctr"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rgbClr val="001F5F"/>
                </a:solidFill>
                <a:effectLst/>
                <a:uLnTx/>
                <a:uFillTx/>
                <a:latin typeface="Calibri"/>
                <a:cs typeface="Calibri"/>
              </a:rPr>
              <a:t>4)</a:t>
            </a:r>
            <a:r>
              <a:rPr kumimoji="0" sz="2000" b="0" i="0" u="none" strike="noStrike" kern="0" cap="none" spc="-50" normalizeH="0" baseline="0" noProof="0" dirty="0">
                <a:ln>
                  <a:noFill/>
                </a:ln>
                <a:solidFill>
                  <a:srgbClr val="001F5F"/>
                </a:solidFill>
                <a:effectLst/>
                <a:uLnTx/>
                <a:uFillTx/>
                <a:latin typeface="Calibri"/>
                <a:cs typeface="Calibri"/>
              </a:rPr>
              <a:t> </a:t>
            </a:r>
            <a:r>
              <a:rPr kumimoji="0" sz="2000" b="0" i="0" u="none" strike="noStrike" kern="0" cap="none" spc="0" normalizeH="0" baseline="0" noProof="0" dirty="0">
                <a:ln>
                  <a:noFill/>
                </a:ln>
                <a:solidFill>
                  <a:srgbClr val="001F5F"/>
                </a:solidFill>
                <a:effectLst/>
                <a:uLnTx/>
                <a:uFillTx/>
                <a:latin typeface="Calibri"/>
                <a:cs typeface="Calibri"/>
              </a:rPr>
              <a:t>Decline</a:t>
            </a:r>
            <a:r>
              <a:rPr kumimoji="0" sz="2000" b="0" i="0" u="none" strike="noStrike" kern="0" cap="none" spc="-40" normalizeH="0" baseline="0" noProof="0" dirty="0">
                <a:ln>
                  <a:noFill/>
                </a:ln>
                <a:solidFill>
                  <a:srgbClr val="001F5F"/>
                </a:solidFill>
                <a:effectLst/>
                <a:uLnTx/>
                <a:uFillTx/>
                <a:latin typeface="Calibri"/>
                <a:cs typeface="Calibri"/>
              </a:rPr>
              <a:t> </a:t>
            </a:r>
            <a:r>
              <a:rPr kumimoji="0" sz="2000" b="0" i="0" u="none" strike="noStrike" kern="0" cap="none" spc="-25" normalizeH="0" baseline="0" noProof="0" dirty="0">
                <a:ln>
                  <a:noFill/>
                </a:ln>
                <a:solidFill>
                  <a:srgbClr val="001F5F"/>
                </a:solidFill>
                <a:effectLst/>
                <a:uLnTx/>
                <a:uFillTx/>
                <a:latin typeface="Calibri"/>
                <a:cs typeface="Calibri"/>
              </a:rPr>
              <a:t>in</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12700" marR="5080" lvl="0" indent="635" algn="ctr" defTabSz="914400" eaLnBrk="1" fontAlgn="auto" latinLnBrk="0" hangingPunct="1">
              <a:lnSpc>
                <a:spcPct val="100000"/>
              </a:lnSpc>
              <a:spcBef>
                <a:spcPts val="0"/>
              </a:spcBef>
              <a:spcAft>
                <a:spcPts val="0"/>
              </a:spcAft>
              <a:buClrTx/>
              <a:buSzTx/>
              <a:buFontTx/>
              <a:buNone/>
              <a:tabLst/>
              <a:defRPr/>
            </a:pPr>
            <a:r>
              <a:rPr kumimoji="0" sz="2000" b="0" i="0" u="none" strike="noStrike" kern="0" cap="none" spc="-10" normalizeH="0" baseline="0" noProof="0" dirty="0">
                <a:ln>
                  <a:noFill/>
                </a:ln>
                <a:solidFill>
                  <a:srgbClr val="001F5F"/>
                </a:solidFill>
                <a:effectLst/>
                <a:uLnTx/>
                <a:uFillTx/>
                <a:latin typeface="Calibri"/>
                <a:cs typeface="Calibri"/>
              </a:rPr>
              <a:t>school performance/ attentional regulation.</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5901690" y="5028946"/>
            <a:ext cx="1530350" cy="1489075"/>
          </a:xfrm>
          <a:prstGeom prst="rect">
            <a:avLst/>
          </a:prstGeom>
        </p:spPr>
        <p:txBody>
          <a:bodyPr vert="horz" wrap="square" lIns="0" tIns="12700" rIns="0" bIns="0" rtlCol="0">
            <a:spAutoFit/>
          </a:bodyPr>
          <a:lstStyle/>
          <a:p>
            <a:pPr marL="12700" marR="5080" lvl="0" indent="23749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5)</a:t>
            </a:r>
            <a:r>
              <a:rPr kumimoji="0" sz="2400" b="0" i="0" u="none" strike="noStrike" kern="0" cap="none" spc="-35" normalizeH="0" baseline="0" noProof="0" dirty="0">
                <a:ln>
                  <a:noFill/>
                </a:ln>
                <a:solidFill>
                  <a:srgbClr val="001F5F"/>
                </a:solidFill>
                <a:effectLst/>
                <a:uLnTx/>
                <a:uFillTx/>
                <a:latin typeface="Calibri"/>
                <a:cs typeface="Calibri"/>
              </a:rPr>
              <a:t> </a:t>
            </a:r>
            <a:r>
              <a:rPr kumimoji="0" sz="2400" b="0" i="0" u="none" strike="noStrike" kern="0" cap="none" spc="-10" normalizeH="0" baseline="0" noProof="0" dirty="0">
                <a:ln>
                  <a:noFill/>
                </a:ln>
                <a:solidFill>
                  <a:srgbClr val="001F5F"/>
                </a:solidFill>
                <a:effectLst/>
                <a:uLnTx/>
                <a:uFillTx/>
                <a:latin typeface="Calibri"/>
                <a:cs typeface="Calibri"/>
              </a:rPr>
              <a:t>Social withdrawal/ behaviour</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81940"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10" normalizeH="0" baseline="0" noProof="0" dirty="0">
                <a:ln>
                  <a:noFill/>
                </a:ln>
                <a:solidFill>
                  <a:srgbClr val="001F5F"/>
                </a:solidFill>
                <a:effectLst/>
                <a:uLnTx/>
                <a:uFillTx/>
                <a:latin typeface="Calibri"/>
                <a:cs typeface="Calibri"/>
              </a:rPr>
              <a:t>change.</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8" name="object 18"/>
          <p:cNvSpPr txBox="1"/>
          <p:nvPr/>
        </p:nvSpPr>
        <p:spPr>
          <a:xfrm>
            <a:off x="3166998" y="5268214"/>
            <a:ext cx="1450975" cy="941069"/>
          </a:xfrm>
          <a:prstGeom prst="rect">
            <a:avLst/>
          </a:prstGeom>
        </p:spPr>
        <p:txBody>
          <a:bodyPr vert="horz" wrap="square" lIns="0" tIns="12700" rIns="0" bIns="0" rtlCol="0">
            <a:spAutoFit/>
          </a:bodyPr>
          <a:lstStyle/>
          <a:p>
            <a:pPr marL="160655" marR="5080" lvl="0" indent="-14859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0" normalizeH="0" baseline="0" noProof="0" dirty="0">
                <a:ln>
                  <a:noFill/>
                </a:ln>
                <a:solidFill>
                  <a:srgbClr val="001F5F"/>
                </a:solidFill>
                <a:effectLst/>
                <a:uLnTx/>
                <a:uFillTx/>
                <a:latin typeface="Calibri"/>
                <a:cs typeface="Calibri"/>
              </a:rPr>
              <a:t>6)</a:t>
            </a:r>
            <a:r>
              <a:rPr kumimoji="0" sz="2000" b="0" i="0" u="none" strike="noStrike" kern="0" cap="none" spc="-15" normalizeH="0" baseline="0" noProof="0" dirty="0">
                <a:ln>
                  <a:noFill/>
                </a:ln>
                <a:solidFill>
                  <a:srgbClr val="001F5F"/>
                </a:solidFill>
                <a:effectLst/>
                <a:uLnTx/>
                <a:uFillTx/>
                <a:latin typeface="Calibri"/>
                <a:cs typeface="Calibri"/>
              </a:rPr>
              <a:t> </a:t>
            </a:r>
            <a:r>
              <a:rPr kumimoji="0" sz="2000" b="0" i="0" u="none" strike="noStrike" kern="0" cap="none" spc="-10" normalizeH="0" baseline="0" noProof="0" dirty="0">
                <a:ln>
                  <a:noFill/>
                </a:ln>
                <a:solidFill>
                  <a:srgbClr val="001F5F"/>
                </a:solidFill>
                <a:effectLst/>
                <a:uLnTx/>
                <a:uFillTx/>
                <a:latin typeface="Calibri"/>
                <a:cs typeface="Calibri"/>
              </a:rPr>
              <a:t>Complaints </a:t>
            </a:r>
            <a:r>
              <a:rPr kumimoji="0" sz="2000" b="0" i="0" u="none" strike="noStrike" kern="0" cap="none" spc="0" normalizeH="0" baseline="0" noProof="0" dirty="0">
                <a:ln>
                  <a:noFill/>
                </a:ln>
                <a:solidFill>
                  <a:srgbClr val="001F5F"/>
                </a:solidFill>
                <a:effectLst/>
                <a:uLnTx/>
                <a:uFillTx/>
                <a:latin typeface="Calibri"/>
                <a:cs typeface="Calibri"/>
              </a:rPr>
              <a:t>of</a:t>
            </a:r>
            <a:r>
              <a:rPr kumimoji="0" sz="2000" b="0" i="0" u="none" strike="noStrike" kern="0" cap="none" spc="-25" normalizeH="0" baseline="0" noProof="0" dirty="0">
                <a:ln>
                  <a:noFill/>
                </a:ln>
                <a:solidFill>
                  <a:srgbClr val="001F5F"/>
                </a:solidFill>
                <a:effectLst/>
                <a:uLnTx/>
                <a:uFillTx/>
                <a:latin typeface="Calibri"/>
                <a:cs typeface="Calibri"/>
              </a:rPr>
              <a:t> </a:t>
            </a:r>
            <a:r>
              <a:rPr kumimoji="0" sz="2000" b="0" i="0" u="none" strike="noStrike" kern="0" cap="none" spc="-10" normalizeH="0" baseline="0" noProof="0" dirty="0">
                <a:ln>
                  <a:noFill/>
                </a:ln>
                <a:solidFill>
                  <a:srgbClr val="001F5F"/>
                </a:solidFill>
                <a:effectLst/>
                <a:uLnTx/>
                <a:uFillTx/>
                <a:latin typeface="Calibri"/>
                <a:cs typeface="Calibri"/>
              </a:rPr>
              <a:t>physical symptoms.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19" name="object 19"/>
          <p:cNvSpPr txBox="1"/>
          <p:nvPr/>
        </p:nvSpPr>
        <p:spPr>
          <a:xfrm>
            <a:off x="1666748" y="3497326"/>
            <a:ext cx="1661160" cy="665480"/>
          </a:xfrm>
          <a:prstGeom prst="rect">
            <a:avLst/>
          </a:prstGeom>
        </p:spPr>
        <p:txBody>
          <a:bodyPr vert="horz" wrap="square" lIns="0" tIns="12700" rIns="0" bIns="0" rtlCol="0">
            <a:spAutoFit/>
          </a:bodyPr>
          <a:lstStyle/>
          <a:p>
            <a:pPr marL="205740" marR="5080" lvl="0" indent="-193675" defTabSz="914400" eaLnBrk="1" fontAlgn="auto" latinLnBrk="0" hangingPunct="1">
              <a:lnSpc>
                <a:spcPct val="100000"/>
              </a:lnSpc>
              <a:spcBef>
                <a:spcPts val="100"/>
              </a:spcBef>
              <a:spcAft>
                <a:spcPts val="0"/>
              </a:spcAft>
              <a:buClrTx/>
              <a:buSzTx/>
              <a:buFontTx/>
              <a:buNone/>
              <a:tabLst/>
              <a:defRPr/>
            </a:pPr>
            <a:r>
              <a:rPr kumimoji="0" sz="2100" b="0" i="0" u="none" strike="noStrike" kern="0" cap="none" spc="0" normalizeH="0" baseline="0" noProof="0" dirty="0">
                <a:ln>
                  <a:noFill/>
                </a:ln>
                <a:solidFill>
                  <a:srgbClr val="001F5F"/>
                </a:solidFill>
                <a:effectLst/>
                <a:uLnTx/>
                <a:uFillTx/>
                <a:latin typeface="Calibri"/>
                <a:cs typeface="Calibri"/>
              </a:rPr>
              <a:t>7)</a:t>
            </a:r>
            <a:r>
              <a:rPr kumimoji="0" sz="2100" b="0" i="0" u="none" strike="noStrike" kern="0" cap="none" spc="-10" normalizeH="0" baseline="0" noProof="0" dirty="0">
                <a:ln>
                  <a:noFill/>
                </a:ln>
                <a:solidFill>
                  <a:srgbClr val="001F5F"/>
                </a:solidFill>
                <a:effectLst/>
                <a:uLnTx/>
                <a:uFillTx/>
                <a:latin typeface="Calibri"/>
                <a:cs typeface="Calibri"/>
              </a:rPr>
              <a:t> </a:t>
            </a:r>
            <a:r>
              <a:rPr kumimoji="0" sz="2100" b="0" i="0" u="none" strike="noStrike" kern="0" cap="none" spc="-20" normalizeH="0" baseline="0" noProof="0" dirty="0">
                <a:ln>
                  <a:noFill/>
                </a:ln>
                <a:solidFill>
                  <a:srgbClr val="001F5F"/>
                </a:solidFill>
                <a:effectLst/>
                <a:uLnTx/>
                <a:uFillTx/>
                <a:latin typeface="Calibri"/>
                <a:cs typeface="Calibri"/>
              </a:rPr>
              <a:t>Perfectionist </a:t>
            </a:r>
            <a:r>
              <a:rPr kumimoji="0" sz="2100" b="0" i="0" u="none" strike="noStrike" kern="0" cap="none" spc="-10" normalizeH="0" baseline="0" noProof="0" dirty="0">
                <a:ln>
                  <a:noFill/>
                </a:ln>
                <a:solidFill>
                  <a:srgbClr val="001F5F"/>
                </a:solidFill>
                <a:effectLst/>
                <a:uLnTx/>
                <a:uFillTx/>
                <a:latin typeface="Calibri"/>
                <a:cs typeface="Calibri"/>
              </a:rPr>
              <a:t>tendencies.</a:t>
            </a:r>
            <a:endParaRPr kumimoji="0" sz="2100" b="0" i="0" u="none" strike="noStrike" kern="0" cap="none" spc="0" normalizeH="0" baseline="0" noProof="0">
              <a:ln>
                <a:noFill/>
              </a:ln>
              <a:solidFill>
                <a:sysClr val="windowText" lastClr="000000"/>
              </a:solidFill>
              <a:effectLst/>
              <a:uLnTx/>
              <a:uFillTx/>
              <a:latin typeface="Calibri"/>
              <a:cs typeface="Calibri"/>
            </a:endParaRPr>
          </a:p>
        </p:txBody>
      </p:sp>
      <p:pic>
        <p:nvPicPr>
          <p:cNvPr id="20" name="Content Placeholder 8">
            <a:extLst>
              <a:ext uri="{FF2B5EF4-FFF2-40B4-BE49-F238E27FC236}">
                <a16:creationId xmlns:a16="http://schemas.microsoft.com/office/drawing/2014/main" id="{DB43E036-78BA-4517-8A36-B9201AE75512}"/>
              </a:ext>
            </a:extLst>
          </p:cNvPr>
          <p:cNvPicPr>
            <a:picLocks noChangeAspect="1"/>
          </p:cNvPicPr>
          <p:nvPr/>
        </p:nvPicPr>
        <p:blipFill>
          <a:blip r:embed="rId4">
            <a:extLst>
              <a:ext uri="{28A0092B-C50C-407E-A947-70E740481C1C}">
                <a14:useLocalDpi xmlns:a14="http://schemas.microsoft.com/office/drawing/2010/main" val="0"/>
              </a:ext>
            </a:extLst>
          </a:blip>
          <a:srcRect l="1642" r="1642"/>
          <a:stretch/>
        </p:blipFill>
        <p:spPr>
          <a:xfrm>
            <a:off x="10372197" y="325379"/>
            <a:ext cx="1370037" cy="140505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33525" y="624331"/>
            <a:ext cx="7616190" cy="6080544"/>
          </a:xfrm>
          <a:prstGeom prst="rect">
            <a:avLst/>
          </a:prstGeom>
        </p:spPr>
      </p:pic>
      <p:sp>
        <p:nvSpPr>
          <p:cNvPr id="3" name="object 3"/>
          <p:cNvSpPr txBox="1"/>
          <p:nvPr/>
        </p:nvSpPr>
        <p:spPr>
          <a:xfrm>
            <a:off x="4436490" y="2630551"/>
            <a:ext cx="1829435" cy="1671955"/>
          </a:xfrm>
          <a:prstGeom prst="rect">
            <a:avLst/>
          </a:prstGeom>
        </p:spPr>
        <p:txBody>
          <a:bodyPr vert="horz" wrap="square" lIns="0" tIns="12700" rIns="0" bIns="0" rtlCol="0">
            <a:spAutoFit/>
          </a:bodyPr>
          <a:lstStyle/>
          <a:p>
            <a:pPr marL="12065" marR="5080" lvl="0" indent="0" algn="ctr" defTabSz="914400" eaLnBrk="1" fontAlgn="auto" latinLnBrk="0" hangingPunct="1">
              <a:lnSpc>
                <a:spcPct val="100000"/>
              </a:lnSpc>
              <a:spcBef>
                <a:spcPts val="100"/>
              </a:spcBef>
              <a:spcAft>
                <a:spcPts val="0"/>
              </a:spcAft>
              <a:buClrTx/>
              <a:buSzTx/>
              <a:buFontTx/>
              <a:buNone/>
              <a:tabLst/>
              <a:defRPr/>
            </a:pPr>
            <a:r>
              <a:rPr kumimoji="0" sz="3600" b="1" i="0" u="none" strike="noStrike" kern="0" cap="none" spc="0" normalizeH="0" baseline="0" noProof="0" dirty="0">
                <a:ln>
                  <a:noFill/>
                </a:ln>
                <a:solidFill>
                  <a:srgbClr val="001F5F"/>
                </a:solidFill>
                <a:effectLst/>
                <a:uLnTx/>
                <a:uFillTx/>
                <a:latin typeface="Calibri"/>
                <a:cs typeface="Calibri"/>
              </a:rPr>
              <a:t>What</a:t>
            </a:r>
            <a:r>
              <a:rPr kumimoji="0" sz="3600" b="1" i="0" u="none" strike="noStrike" kern="0" cap="none" spc="-120" normalizeH="0" baseline="0" noProof="0" dirty="0">
                <a:ln>
                  <a:noFill/>
                </a:ln>
                <a:solidFill>
                  <a:srgbClr val="001F5F"/>
                </a:solidFill>
                <a:effectLst/>
                <a:uLnTx/>
                <a:uFillTx/>
                <a:latin typeface="Calibri"/>
                <a:cs typeface="Calibri"/>
              </a:rPr>
              <a:t> </a:t>
            </a:r>
            <a:r>
              <a:rPr kumimoji="0" sz="3600" b="1" i="0" u="none" strike="noStrike" kern="0" cap="none" spc="-25" normalizeH="0" baseline="0" noProof="0" dirty="0">
                <a:ln>
                  <a:noFill/>
                </a:ln>
                <a:solidFill>
                  <a:srgbClr val="001F5F"/>
                </a:solidFill>
                <a:effectLst/>
                <a:uLnTx/>
                <a:uFillTx/>
                <a:latin typeface="Calibri"/>
                <a:cs typeface="Calibri"/>
              </a:rPr>
              <a:t>can </a:t>
            </a:r>
            <a:r>
              <a:rPr kumimoji="0" sz="3600" b="1" i="0" u="none" strike="noStrike" kern="0" cap="none" spc="-10" normalizeH="0" baseline="0" noProof="0" dirty="0">
                <a:ln>
                  <a:noFill/>
                </a:ln>
                <a:solidFill>
                  <a:srgbClr val="001F5F"/>
                </a:solidFill>
                <a:effectLst/>
                <a:uLnTx/>
                <a:uFillTx/>
                <a:latin typeface="Calibri"/>
                <a:cs typeface="Calibri"/>
              </a:rPr>
              <a:t>schools </a:t>
            </a:r>
            <a:r>
              <a:rPr kumimoji="0" sz="3600" b="1" i="0" u="none" strike="noStrike" kern="0" cap="none" spc="-25" normalizeH="0" baseline="0" noProof="0" dirty="0">
                <a:ln>
                  <a:noFill/>
                </a:ln>
                <a:solidFill>
                  <a:srgbClr val="001F5F"/>
                </a:solidFill>
                <a:effectLst/>
                <a:uLnTx/>
                <a:uFillTx/>
                <a:latin typeface="Calibri"/>
                <a:cs typeface="Calibri"/>
              </a:rPr>
              <a:t>do?</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grpSp>
        <p:nvGrpSpPr>
          <p:cNvPr id="4" name="object 4"/>
          <p:cNvGrpSpPr/>
          <p:nvPr/>
        </p:nvGrpSpPr>
        <p:grpSpPr>
          <a:xfrm>
            <a:off x="1667636" y="153162"/>
            <a:ext cx="4696460" cy="2419350"/>
            <a:chOff x="1667636" y="153162"/>
            <a:chExt cx="4696460" cy="2419350"/>
          </a:xfrm>
        </p:grpSpPr>
        <p:sp>
          <p:nvSpPr>
            <p:cNvPr id="5" name="object 5"/>
            <p:cNvSpPr/>
            <p:nvPr/>
          </p:nvSpPr>
          <p:spPr>
            <a:xfrm>
              <a:off x="1686686" y="643381"/>
              <a:ext cx="1989455" cy="1910080"/>
            </a:xfrm>
            <a:custGeom>
              <a:avLst/>
              <a:gdLst/>
              <a:ahLst/>
              <a:cxnLst/>
              <a:rect l="l" t="t" r="r" b="b"/>
              <a:pathLst>
                <a:path w="1989454" h="1910080">
                  <a:moveTo>
                    <a:pt x="994410" y="0"/>
                  </a:moveTo>
                  <a:lnTo>
                    <a:pt x="944783" y="1168"/>
                  </a:lnTo>
                  <a:lnTo>
                    <a:pt x="895785" y="4638"/>
                  </a:lnTo>
                  <a:lnTo>
                    <a:pt x="847474" y="10355"/>
                  </a:lnTo>
                  <a:lnTo>
                    <a:pt x="799906" y="18263"/>
                  </a:lnTo>
                  <a:lnTo>
                    <a:pt x="753139" y="28309"/>
                  </a:lnTo>
                  <a:lnTo>
                    <a:pt x="707229" y="40436"/>
                  </a:lnTo>
                  <a:lnTo>
                    <a:pt x="662233" y="54591"/>
                  </a:lnTo>
                  <a:lnTo>
                    <a:pt x="618209" y="70719"/>
                  </a:lnTo>
                  <a:lnTo>
                    <a:pt x="575213" y="88764"/>
                  </a:lnTo>
                  <a:lnTo>
                    <a:pt x="533302" y="108673"/>
                  </a:lnTo>
                  <a:lnTo>
                    <a:pt x="492534" y="130391"/>
                  </a:lnTo>
                  <a:lnTo>
                    <a:pt x="452965" y="153862"/>
                  </a:lnTo>
                  <a:lnTo>
                    <a:pt x="414652" y="179032"/>
                  </a:lnTo>
                  <a:lnTo>
                    <a:pt x="377653" y="205847"/>
                  </a:lnTo>
                  <a:lnTo>
                    <a:pt x="342024" y="234251"/>
                  </a:lnTo>
                  <a:lnTo>
                    <a:pt x="307822" y="264189"/>
                  </a:lnTo>
                  <a:lnTo>
                    <a:pt x="275104" y="295608"/>
                  </a:lnTo>
                  <a:lnTo>
                    <a:pt x="243928" y="328452"/>
                  </a:lnTo>
                  <a:lnTo>
                    <a:pt x="214350" y="362666"/>
                  </a:lnTo>
                  <a:lnTo>
                    <a:pt x="186428" y="398196"/>
                  </a:lnTo>
                  <a:lnTo>
                    <a:pt x="160218" y="434988"/>
                  </a:lnTo>
                  <a:lnTo>
                    <a:pt x="135777" y="472985"/>
                  </a:lnTo>
                  <a:lnTo>
                    <a:pt x="113162" y="512134"/>
                  </a:lnTo>
                  <a:lnTo>
                    <a:pt x="92431" y="552380"/>
                  </a:lnTo>
                  <a:lnTo>
                    <a:pt x="73639" y="593668"/>
                  </a:lnTo>
                  <a:lnTo>
                    <a:pt x="56845" y="635943"/>
                  </a:lnTo>
                  <a:lnTo>
                    <a:pt x="42106" y="679150"/>
                  </a:lnTo>
                  <a:lnTo>
                    <a:pt x="29478" y="723235"/>
                  </a:lnTo>
                  <a:lnTo>
                    <a:pt x="19017" y="768144"/>
                  </a:lnTo>
                  <a:lnTo>
                    <a:pt x="10783" y="813820"/>
                  </a:lnTo>
                  <a:lnTo>
                    <a:pt x="4830" y="860211"/>
                  </a:lnTo>
                  <a:lnTo>
                    <a:pt x="1217" y="907260"/>
                  </a:lnTo>
                  <a:lnTo>
                    <a:pt x="0" y="954913"/>
                  </a:lnTo>
                  <a:lnTo>
                    <a:pt x="1217" y="1002576"/>
                  </a:lnTo>
                  <a:lnTo>
                    <a:pt x="4830" y="1049635"/>
                  </a:lnTo>
                  <a:lnTo>
                    <a:pt x="10783" y="1096033"/>
                  </a:lnTo>
                  <a:lnTo>
                    <a:pt x="19017" y="1141717"/>
                  </a:lnTo>
                  <a:lnTo>
                    <a:pt x="29478" y="1186631"/>
                  </a:lnTo>
                  <a:lnTo>
                    <a:pt x="42106" y="1230721"/>
                  </a:lnTo>
                  <a:lnTo>
                    <a:pt x="56845" y="1273933"/>
                  </a:lnTo>
                  <a:lnTo>
                    <a:pt x="73639" y="1316210"/>
                  </a:lnTo>
                  <a:lnTo>
                    <a:pt x="92431" y="1357500"/>
                  </a:lnTo>
                  <a:lnTo>
                    <a:pt x="113162" y="1397747"/>
                  </a:lnTo>
                  <a:lnTo>
                    <a:pt x="135777" y="1436896"/>
                  </a:lnTo>
                  <a:lnTo>
                    <a:pt x="160218" y="1474893"/>
                  </a:lnTo>
                  <a:lnTo>
                    <a:pt x="186428" y="1511684"/>
                  </a:lnTo>
                  <a:lnTo>
                    <a:pt x="214350" y="1547212"/>
                  </a:lnTo>
                  <a:lnTo>
                    <a:pt x="243928" y="1581425"/>
                  </a:lnTo>
                  <a:lnTo>
                    <a:pt x="275104" y="1614266"/>
                  </a:lnTo>
                  <a:lnTo>
                    <a:pt x="307822" y="1645682"/>
                  </a:lnTo>
                  <a:lnTo>
                    <a:pt x="342024" y="1675617"/>
                  </a:lnTo>
                  <a:lnTo>
                    <a:pt x="377653" y="1704018"/>
                  </a:lnTo>
                  <a:lnTo>
                    <a:pt x="414652" y="1730829"/>
                  </a:lnTo>
                  <a:lnTo>
                    <a:pt x="452965" y="1755995"/>
                  </a:lnTo>
                  <a:lnTo>
                    <a:pt x="492534" y="1779462"/>
                  </a:lnTo>
                  <a:lnTo>
                    <a:pt x="533302" y="1801176"/>
                  </a:lnTo>
                  <a:lnTo>
                    <a:pt x="575213" y="1821081"/>
                  </a:lnTo>
                  <a:lnTo>
                    <a:pt x="618209" y="1839123"/>
                  </a:lnTo>
                  <a:lnTo>
                    <a:pt x="662233" y="1855247"/>
                  </a:lnTo>
                  <a:lnTo>
                    <a:pt x="707229" y="1869399"/>
                  </a:lnTo>
                  <a:lnTo>
                    <a:pt x="753139" y="1881524"/>
                  </a:lnTo>
                  <a:lnTo>
                    <a:pt x="799906" y="1891567"/>
                  </a:lnTo>
                  <a:lnTo>
                    <a:pt x="847474" y="1899473"/>
                  </a:lnTo>
                  <a:lnTo>
                    <a:pt x="895785" y="1905188"/>
                  </a:lnTo>
                  <a:lnTo>
                    <a:pt x="944783" y="1908657"/>
                  </a:lnTo>
                  <a:lnTo>
                    <a:pt x="994410" y="1909826"/>
                  </a:lnTo>
                  <a:lnTo>
                    <a:pt x="1044048" y="1908657"/>
                  </a:lnTo>
                  <a:lnTo>
                    <a:pt x="1093056" y="1905188"/>
                  </a:lnTo>
                  <a:lnTo>
                    <a:pt x="1141377" y="1899473"/>
                  </a:lnTo>
                  <a:lnTo>
                    <a:pt x="1188954" y="1891567"/>
                  </a:lnTo>
                  <a:lnTo>
                    <a:pt x="1235730" y="1881524"/>
                  </a:lnTo>
                  <a:lnTo>
                    <a:pt x="1281648" y="1869399"/>
                  </a:lnTo>
                  <a:lnTo>
                    <a:pt x="1326651" y="1855247"/>
                  </a:lnTo>
                  <a:lnTo>
                    <a:pt x="1370682" y="1839123"/>
                  </a:lnTo>
                  <a:lnTo>
                    <a:pt x="1413684" y="1821081"/>
                  </a:lnTo>
                  <a:lnTo>
                    <a:pt x="1455601" y="1801176"/>
                  </a:lnTo>
                  <a:lnTo>
                    <a:pt x="1496375" y="1779462"/>
                  </a:lnTo>
                  <a:lnTo>
                    <a:pt x="1535949" y="1755995"/>
                  </a:lnTo>
                  <a:lnTo>
                    <a:pt x="1574266" y="1730829"/>
                  </a:lnTo>
                  <a:lnTo>
                    <a:pt x="1611269" y="1704018"/>
                  </a:lnTo>
                  <a:lnTo>
                    <a:pt x="1646902" y="1675617"/>
                  </a:lnTo>
                  <a:lnTo>
                    <a:pt x="1681107" y="1645682"/>
                  </a:lnTo>
                  <a:lnTo>
                    <a:pt x="1713827" y="1614266"/>
                  </a:lnTo>
                  <a:lnTo>
                    <a:pt x="1745006" y="1581425"/>
                  </a:lnTo>
                  <a:lnTo>
                    <a:pt x="1774586" y="1547212"/>
                  </a:lnTo>
                  <a:lnTo>
                    <a:pt x="1802510" y="1511684"/>
                  </a:lnTo>
                  <a:lnTo>
                    <a:pt x="1828722" y="1474893"/>
                  </a:lnTo>
                  <a:lnTo>
                    <a:pt x="1853165" y="1436896"/>
                  </a:lnTo>
                  <a:lnTo>
                    <a:pt x="1875781" y="1397747"/>
                  </a:lnTo>
                  <a:lnTo>
                    <a:pt x="1896513" y="1357500"/>
                  </a:lnTo>
                  <a:lnTo>
                    <a:pt x="1915305" y="1316210"/>
                  </a:lnTo>
                  <a:lnTo>
                    <a:pt x="1932099" y="1273933"/>
                  </a:lnTo>
                  <a:lnTo>
                    <a:pt x="1946839" y="1230721"/>
                  </a:lnTo>
                  <a:lnTo>
                    <a:pt x="1959468" y="1186631"/>
                  </a:lnTo>
                  <a:lnTo>
                    <a:pt x="1969928" y="1141717"/>
                  </a:lnTo>
                  <a:lnTo>
                    <a:pt x="1978163" y="1096033"/>
                  </a:lnTo>
                  <a:lnTo>
                    <a:pt x="1984116" y="1049635"/>
                  </a:lnTo>
                  <a:lnTo>
                    <a:pt x="1987729" y="1002576"/>
                  </a:lnTo>
                  <a:lnTo>
                    <a:pt x="1988947" y="954913"/>
                  </a:lnTo>
                  <a:lnTo>
                    <a:pt x="1987729" y="907260"/>
                  </a:lnTo>
                  <a:lnTo>
                    <a:pt x="1984116" y="860211"/>
                  </a:lnTo>
                  <a:lnTo>
                    <a:pt x="1978163" y="813820"/>
                  </a:lnTo>
                  <a:lnTo>
                    <a:pt x="1969928" y="768144"/>
                  </a:lnTo>
                  <a:lnTo>
                    <a:pt x="1959468" y="723235"/>
                  </a:lnTo>
                  <a:lnTo>
                    <a:pt x="1946839" y="679150"/>
                  </a:lnTo>
                  <a:lnTo>
                    <a:pt x="1932099" y="635943"/>
                  </a:lnTo>
                  <a:lnTo>
                    <a:pt x="1915305" y="593668"/>
                  </a:lnTo>
                  <a:lnTo>
                    <a:pt x="1896513" y="552380"/>
                  </a:lnTo>
                  <a:lnTo>
                    <a:pt x="1875781" y="512134"/>
                  </a:lnTo>
                  <a:lnTo>
                    <a:pt x="1853165" y="472985"/>
                  </a:lnTo>
                  <a:lnTo>
                    <a:pt x="1828722" y="434988"/>
                  </a:lnTo>
                  <a:lnTo>
                    <a:pt x="1802510" y="398196"/>
                  </a:lnTo>
                  <a:lnTo>
                    <a:pt x="1774586" y="362666"/>
                  </a:lnTo>
                  <a:lnTo>
                    <a:pt x="1745006" y="328452"/>
                  </a:lnTo>
                  <a:lnTo>
                    <a:pt x="1713827" y="295608"/>
                  </a:lnTo>
                  <a:lnTo>
                    <a:pt x="1681107" y="264189"/>
                  </a:lnTo>
                  <a:lnTo>
                    <a:pt x="1646902" y="234251"/>
                  </a:lnTo>
                  <a:lnTo>
                    <a:pt x="1611269" y="205847"/>
                  </a:lnTo>
                  <a:lnTo>
                    <a:pt x="1574266" y="179032"/>
                  </a:lnTo>
                  <a:lnTo>
                    <a:pt x="1535949" y="153862"/>
                  </a:lnTo>
                  <a:lnTo>
                    <a:pt x="1496375" y="130391"/>
                  </a:lnTo>
                  <a:lnTo>
                    <a:pt x="1455601" y="108673"/>
                  </a:lnTo>
                  <a:lnTo>
                    <a:pt x="1413684" y="88764"/>
                  </a:lnTo>
                  <a:lnTo>
                    <a:pt x="1370682" y="70719"/>
                  </a:lnTo>
                  <a:lnTo>
                    <a:pt x="1326651" y="54591"/>
                  </a:lnTo>
                  <a:lnTo>
                    <a:pt x="1281648" y="40436"/>
                  </a:lnTo>
                  <a:lnTo>
                    <a:pt x="1235730" y="28309"/>
                  </a:lnTo>
                  <a:lnTo>
                    <a:pt x="1188954" y="18263"/>
                  </a:lnTo>
                  <a:lnTo>
                    <a:pt x="1141377" y="10355"/>
                  </a:lnTo>
                  <a:lnTo>
                    <a:pt x="1093056" y="4638"/>
                  </a:lnTo>
                  <a:lnTo>
                    <a:pt x="1044048" y="1168"/>
                  </a:lnTo>
                  <a:lnTo>
                    <a:pt x="99441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686686" y="643381"/>
              <a:ext cx="1989455" cy="1910080"/>
            </a:xfrm>
            <a:custGeom>
              <a:avLst/>
              <a:gdLst/>
              <a:ahLst/>
              <a:cxnLst/>
              <a:rect l="l" t="t" r="r" b="b"/>
              <a:pathLst>
                <a:path w="1989454" h="1910080">
                  <a:moveTo>
                    <a:pt x="0" y="954913"/>
                  </a:moveTo>
                  <a:lnTo>
                    <a:pt x="1217" y="907260"/>
                  </a:lnTo>
                  <a:lnTo>
                    <a:pt x="4830" y="860211"/>
                  </a:lnTo>
                  <a:lnTo>
                    <a:pt x="10783" y="813820"/>
                  </a:lnTo>
                  <a:lnTo>
                    <a:pt x="19017" y="768144"/>
                  </a:lnTo>
                  <a:lnTo>
                    <a:pt x="29478" y="723235"/>
                  </a:lnTo>
                  <a:lnTo>
                    <a:pt x="42106" y="679150"/>
                  </a:lnTo>
                  <a:lnTo>
                    <a:pt x="56845" y="635943"/>
                  </a:lnTo>
                  <a:lnTo>
                    <a:pt x="73639" y="593668"/>
                  </a:lnTo>
                  <a:lnTo>
                    <a:pt x="92431" y="552380"/>
                  </a:lnTo>
                  <a:lnTo>
                    <a:pt x="113162" y="512134"/>
                  </a:lnTo>
                  <a:lnTo>
                    <a:pt x="135777" y="472985"/>
                  </a:lnTo>
                  <a:lnTo>
                    <a:pt x="160218" y="434988"/>
                  </a:lnTo>
                  <a:lnTo>
                    <a:pt x="186428" y="398196"/>
                  </a:lnTo>
                  <a:lnTo>
                    <a:pt x="214350" y="362666"/>
                  </a:lnTo>
                  <a:lnTo>
                    <a:pt x="243928" y="328452"/>
                  </a:lnTo>
                  <a:lnTo>
                    <a:pt x="275104" y="295608"/>
                  </a:lnTo>
                  <a:lnTo>
                    <a:pt x="307822" y="264189"/>
                  </a:lnTo>
                  <a:lnTo>
                    <a:pt x="342024" y="234251"/>
                  </a:lnTo>
                  <a:lnTo>
                    <a:pt x="377653" y="205847"/>
                  </a:lnTo>
                  <a:lnTo>
                    <a:pt x="414652" y="179032"/>
                  </a:lnTo>
                  <a:lnTo>
                    <a:pt x="452965" y="153862"/>
                  </a:lnTo>
                  <a:lnTo>
                    <a:pt x="492534" y="130391"/>
                  </a:lnTo>
                  <a:lnTo>
                    <a:pt x="533302" y="108673"/>
                  </a:lnTo>
                  <a:lnTo>
                    <a:pt x="575213" y="88764"/>
                  </a:lnTo>
                  <a:lnTo>
                    <a:pt x="618209" y="70719"/>
                  </a:lnTo>
                  <a:lnTo>
                    <a:pt x="662233" y="54591"/>
                  </a:lnTo>
                  <a:lnTo>
                    <a:pt x="707229" y="40436"/>
                  </a:lnTo>
                  <a:lnTo>
                    <a:pt x="753139" y="28309"/>
                  </a:lnTo>
                  <a:lnTo>
                    <a:pt x="799906" y="18263"/>
                  </a:lnTo>
                  <a:lnTo>
                    <a:pt x="847474" y="10355"/>
                  </a:lnTo>
                  <a:lnTo>
                    <a:pt x="895785" y="4638"/>
                  </a:lnTo>
                  <a:lnTo>
                    <a:pt x="944783" y="1168"/>
                  </a:lnTo>
                  <a:lnTo>
                    <a:pt x="994410" y="0"/>
                  </a:lnTo>
                  <a:lnTo>
                    <a:pt x="1044048" y="1168"/>
                  </a:lnTo>
                  <a:lnTo>
                    <a:pt x="1093056" y="4638"/>
                  </a:lnTo>
                  <a:lnTo>
                    <a:pt x="1141377" y="10355"/>
                  </a:lnTo>
                  <a:lnTo>
                    <a:pt x="1188954" y="18263"/>
                  </a:lnTo>
                  <a:lnTo>
                    <a:pt x="1235730" y="28309"/>
                  </a:lnTo>
                  <a:lnTo>
                    <a:pt x="1281648" y="40436"/>
                  </a:lnTo>
                  <a:lnTo>
                    <a:pt x="1326651" y="54591"/>
                  </a:lnTo>
                  <a:lnTo>
                    <a:pt x="1370682" y="70719"/>
                  </a:lnTo>
                  <a:lnTo>
                    <a:pt x="1413684" y="88764"/>
                  </a:lnTo>
                  <a:lnTo>
                    <a:pt x="1455601" y="108673"/>
                  </a:lnTo>
                  <a:lnTo>
                    <a:pt x="1496375" y="130391"/>
                  </a:lnTo>
                  <a:lnTo>
                    <a:pt x="1535949" y="153862"/>
                  </a:lnTo>
                  <a:lnTo>
                    <a:pt x="1574266" y="179032"/>
                  </a:lnTo>
                  <a:lnTo>
                    <a:pt x="1611269" y="205847"/>
                  </a:lnTo>
                  <a:lnTo>
                    <a:pt x="1646902" y="234251"/>
                  </a:lnTo>
                  <a:lnTo>
                    <a:pt x="1681107" y="264189"/>
                  </a:lnTo>
                  <a:lnTo>
                    <a:pt x="1713827" y="295608"/>
                  </a:lnTo>
                  <a:lnTo>
                    <a:pt x="1745006" y="328452"/>
                  </a:lnTo>
                  <a:lnTo>
                    <a:pt x="1774586" y="362666"/>
                  </a:lnTo>
                  <a:lnTo>
                    <a:pt x="1802510" y="398196"/>
                  </a:lnTo>
                  <a:lnTo>
                    <a:pt x="1828722" y="434988"/>
                  </a:lnTo>
                  <a:lnTo>
                    <a:pt x="1853165" y="472985"/>
                  </a:lnTo>
                  <a:lnTo>
                    <a:pt x="1875781" y="512134"/>
                  </a:lnTo>
                  <a:lnTo>
                    <a:pt x="1896513" y="552380"/>
                  </a:lnTo>
                  <a:lnTo>
                    <a:pt x="1915305" y="593668"/>
                  </a:lnTo>
                  <a:lnTo>
                    <a:pt x="1932099" y="635943"/>
                  </a:lnTo>
                  <a:lnTo>
                    <a:pt x="1946839" y="679150"/>
                  </a:lnTo>
                  <a:lnTo>
                    <a:pt x="1959468" y="723235"/>
                  </a:lnTo>
                  <a:lnTo>
                    <a:pt x="1969928" y="768144"/>
                  </a:lnTo>
                  <a:lnTo>
                    <a:pt x="1978163" y="813820"/>
                  </a:lnTo>
                  <a:lnTo>
                    <a:pt x="1984116" y="860211"/>
                  </a:lnTo>
                  <a:lnTo>
                    <a:pt x="1987729" y="907260"/>
                  </a:lnTo>
                  <a:lnTo>
                    <a:pt x="1988947" y="954913"/>
                  </a:lnTo>
                  <a:lnTo>
                    <a:pt x="1987729" y="1002576"/>
                  </a:lnTo>
                  <a:lnTo>
                    <a:pt x="1984116" y="1049635"/>
                  </a:lnTo>
                  <a:lnTo>
                    <a:pt x="1978163" y="1096033"/>
                  </a:lnTo>
                  <a:lnTo>
                    <a:pt x="1969928" y="1141717"/>
                  </a:lnTo>
                  <a:lnTo>
                    <a:pt x="1959468" y="1186631"/>
                  </a:lnTo>
                  <a:lnTo>
                    <a:pt x="1946839" y="1230721"/>
                  </a:lnTo>
                  <a:lnTo>
                    <a:pt x="1932099" y="1273933"/>
                  </a:lnTo>
                  <a:lnTo>
                    <a:pt x="1915305" y="1316210"/>
                  </a:lnTo>
                  <a:lnTo>
                    <a:pt x="1896513" y="1357500"/>
                  </a:lnTo>
                  <a:lnTo>
                    <a:pt x="1875781" y="1397747"/>
                  </a:lnTo>
                  <a:lnTo>
                    <a:pt x="1853165" y="1436896"/>
                  </a:lnTo>
                  <a:lnTo>
                    <a:pt x="1828722" y="1474893"/>
                  </a:lnTo>
                  <a:lnTo>
                    <a:pt x="1802510" y="1511684"/>
                  </a:lnTo>
                  <a:lnTo>
                    <a:pt x="1774586" y="1547212"/>
                  </a:lnTo>
                  <a:lnTo>
                    <a:pt x="1745006" y="1581425"/>
                  </a:lnTo>
                  <a:lnTo>
                    <a:pt x="1713827" y="1614266"/>
                  </a:lnTo>
                  <a:lnTo>
                    <a:pt x="1681107" y="1645682"/>
                  </a:lnTo>
                  <a:lnTo>
                    <a:pt x="1646902" y="1675617"/>
                  </a:lnTo>
                  <a:lnTo>
                    <a:pt x="1611269" y="1704018"/>
                  </a:lnTo>
                  <a:lnTo>
                    <a:pt x="1574266" y="1730829"/>
                  </a:lnTo>
                  <a:lnTo>
                    <a:pt x="1535949" y="1755995"/>
                  </a:lnTo>
                  <a:lnTo>
                    <a:pt x="1496375" y="1779462"/>
                  </a:lnTo>
                  <a:lnTo>
                    <a:pt x="1455601" y="1801176"/>
                  </a:lnTo>
                  <a:lnTo>
                    <a:pt x="1413684" y="1821081"/>
                  </a:lnTo>
                  <a:lnTo>
                    <a:pt x="1370682" y="1839123"/>
                  </a:lnTo>
                  <a:lnTo>
                    <a:pt x="1326651" y="1855247"/>
                  </a:lnTo>
                  <a:lnTo>
                    <a:pt x="1281648" y="1869399"/>
                  </a:lnTo>
                  <a:lnTo>
                    <a:pt x="1235730" y="1881524"/>
                  </a:lnTo>
                  <a:lnTo>
                    <a:pt x="1188954" y="1891567"/>
                  </a:lnTo>
                  <a:lnTo>
                    <a:pt x="1141377" y="1899473"/>
                  </a:lnTo>
                  <a:lnTo>
                    <a:pt x="1093056" y="1905188"/>
                  </a:lnTo>
                  <a:lnTo>
                    <a:pt x="1044048" y="1908657"/>
                  </a:lnTo>
                  <a:lnTo>
                    <a:pt x="994410" y="1909826"/>
                  </a:lnTo>
                  <a:lnTo>
                    <a:pt x="944783" y="1908657"/>
                  </a:lnTo>
                  <a:lnTo>
                    <a:pt x="895785" y="1905188"/>
                  </a:lnTo>
                  <a:lnTo>
                    <a:pt x="847474" y="1899473"/>
                  </a:lnTo>
                  <a:lnTo>
                    <a:pt x="799906" y="1891567"/>
                  </a:lnTo>
                  <a:lnTo>
                    <a:pt x="753139" y="1881524"/>
                  </a:lnTo>
                  <a:lnTo>
                    <a:pt x="707229" y="1869399"/>
                  </a:lnTo>
                  <a:lnTo>
                    <a:pt x="662233" y="1855247"/>
                  </a:lnTo>
                  <a:lnTo>
                    <a:pt x="618209" y="1839123"/>
                  </a:lnTo>
                  <a:lnTo>
                    <a:pt x="575213" y="1821081"/>
                  </a:lnTo>
                  <a:lnTo>
                    <a:pt x="533302" y="1801176"/>
                  </a:lnTo>
                  <a:lnTo>
                    <a:pt x="492534" y="1779462"/>
                  </a:lnTo>
                  <a:lnTo>
                    <a:pt x="452965" y="1755995"/>
                  </a:lnTo>
                  <a:lnTo>
                    <a:pt x="414652" y="1730829"/>
                  </a:lnTo>
                  <a:lnTo>
                    <a:pt x="377653" y="1704018"/>
                  </a:lnTo>
                  <a:lnTo>
                    <a:pt x="342024" y="1675617"/>
                  </a:lnTo>
                  <a:lnTo>
                    <a:pt x="307822" y="1645682"/>
                  </a:lnTo>
                  <a:lnTo>
                    <a:pt x="275104" y="1614266"/>
                  </a:lnTo>
                  <a:lnTo>
                    <a:pt x="243928" y="1581425"/>
                  </a:lnTo>
                  <a:lnTo>
                    <a:pt x="214350" y="1547212"/>
                  </a:lnTo>
                  <a:lnTo>
                    <a:pt x="186428" y="1511684"/>
                  </a:lnTo>
                  <a:lnTo>
                    <a:pt x="160218" y="1474893"/>
                  </a:lnTo>
                  <a:lnTo>
                    <a:pt x="135777" y="1436896"/>
                  </a:lnTo>
                  <a:lnTo>
                    <a:pt x="113162" y="1397747"/>
                  </a:lnTo>
                  <a:lnTo>
                    <a:pt x="92431" y="1357500"/>
                  </a:lnTo>
                  <a:lnTo>
                    <a:pt x="73639" y="1316210"/>
                  </a:lnTo>
                  <a:lnTo>
                    <a:pt x="56845" y="1273933"/>
                  </a:lnTo>
                  <a:lnTo>
                    <a:pt x="42106" y="1230721"/>
                  </a:lnTo>
                  <a:lnTo>
                    <a:pt x="29478" y="1186631"/>
                  </a:lnTo>
                  <a:lnTo>
                    <a:pt x="19017" y="1141717"/>
                  </a:lnTo>
                  <a:lnTo>
                    <a:pt x="10783" y="1096033"/>
                  </a:lnTo>
                  <a:lnTo>
                    <a:pt x="4830" y="1049635"/>
                  </a:lnTo>
                  <a:lnTo>
                    <a:pt x="1217" y="1002576"/>
                  </a:lnTo>
                  <a:lnTo>
                    <a:pt x="0" y="954913"/>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4355845" y="172212"/>
              <a:ext cx="1989455" cy="1910080"/>
            </a:xfrm>
            <a:custGeom>
              <a:avLst/>
              <a:gdLst/>
              <a:ahLst/>
              <a:cxnLst/>
              <a:rect l="l" t="t" r="r" b="b"/>
              <a:pathLst>
                <a:path w="1989454" h="1910080">
                  <a:moveTo>
                    <a:pt x="994409" y="0"/>
                  </a:moveTo>
                  <a:lnTo>
                    <a:pt x="944783" y="1168"/>
                  </a:lnTo>
                  <a:lnTo>
                    <a:pt x="895785" y="4637"/>
                  </a:lnTo>
                  <a:lnTo>
                    <a:pt x="847474" y="10352"/>
                  </a:lnTo>
                  <a:lnTo>
                    <a:pt x="799906" y="18258"/>
                  </a:lnTo>
                  <a:lnTo>
                    <a:pt x="753139" y="28301"/>
                  </a:lnTo>
                  <a:lnTo>
                    <a:pt x="707229" y="40425"/>
                  </a:lnTo>
                  <a:lnTo>
                    <a:pt x="662233" y="54576"/>
                  </a:lnTo>
                  <a:lnTo>
                    <a:pt x="618209" y="70700"/>
                  </a:lnTo>
                  <a:lnTo>
                    <a:pt x="575213" y="88741"/>
                  </a:lnTo>
                  <a:lnTo>
                    <a:pt x="533302" y="108646"/>
                  </a:lnTo>
                  <a:lnTo>
                    <a:pt x="492534" y="130358"/>
                  </a:lnTo>
                  <a:lnTo>
                    <a:pt x="452965" y="153824"/>
                  </a:lnTo>
                  <a:lnTo>
                    <a:pt x="414652" y="178989"/>
                  </a:lnTo>
                  <a:lnTo>
                    <a:pt x="377653" y="205797"/>
                  </a:lnTo>
                  <a:lnTo>
                    <a:pt x="342024" y="234196"/>
                  </a:lnTo>
                  <a:lnTo>
                    <a:pt x="307822" y="264129"/>
                  </a:lnTo>
                  <a:lnTo>
                    <a:pt x="275104" y="295542"/>
                  </a:lnTo>
                  <a:lnTo>
                    <a:pt x="243928" y="328380"/>
                  </a:lnTo>
                  <a:lnTo>
                    <a:pt x="214350" y="362588"/>
                  </a:lnTo>
                  <a:lnTo>
                    <a:pt x="186428" y="398113"/>
                  </a:lnTo>
                  <a:lnTo>
                    <a:pt x="160218" y="434899"/>
                  </a:lnTo>
                  <a:lnTo>
                    <a:pt x="135777" y="472891"/>
                  </a:lnTo>
                  <a:lnTo>
                    <a:pt x="113162" y="512035"/>
                  </a:lnTo>
                  <a:lnTo>
                    <a:pt x="92431" y="552276"/>
                  </a:lnTo>
                  <a:lnTo>
                    <a:pt x="73639" y="593559"/>
                  </a:lnTo>
                  <a:lnTo>
                    <a:pt x="56845" y="635830"/>
                  </a:lnTo>
                  <a:lnTo>
                    <a:pt x="42106" y="679034"/>
                  </a:lnTo>
                  <a:lnTo>
                    <a:pt x="29478" y="723116"/>
                  </a:lnTo>
                  <a:lnTo>
                    <a:pt x="19017" y="768022"/>
                  </a:lnTo>
                  <a:lnTo>
                    <a:pt x="10783" y="813696"/>
                  </a:lnTo>
                  <a:lnTo>
                    <a:pt x="4830" y="860085"/>
                  </a:lnTo>
                  <a:lnTo>
                    <a:pt x="1217" y="907133"/>
                  </a:lnTo>
                  <a:lnTo>
                    <a:pt x="0" y="954786"/>
                  </a:lnTo>
                  <a:lnTo>
                    <a:pt x="1217" y="1002449"/>
                  </a:lnTo>
                  <a:lnTo>
                    <a:pt x="4830" y="1049508"/>
                  </a:lnTo>
                  <a:lnTo>
                    <a:pt x="10783" y="1095906"/>
                  </a:lnTo>
                  <a:lnTo>
                    <a:pt x="19017" y="1141590"/>
                  </a:lnTo>
                  <a:lnTo>
                    <a:pt x="29478" y="1186504"/>
                  </a:lnTo>
                  <a:lnTo>
                    <a:pt x="42106" y="1230594"/>
                  </a:lnTo>
                  <a:lnTo>
                    <a:pt x="56845" y="1273806"/>
                  </a:lnTo>
                  <a:lnTo>
                    <a:pt x="73639" y="1316083"/>
                  </a:lnTo>
                  <a:lnTo>
                    <a:pt x="92431" y="1357373"/>
                  </a:lnTo>
                  <a:lnTo>
                    <a:pt x="113162" y="1397620"/>
                  </a:lnTo>
                  <a:lnTo>
                    <a:pt x="135777" y="1436769"/>
                  </a:lnTo>
                  <a:lnTo>
                    <a:pt x="160218" y="1474766"/>
                  </a:lnTo>
                  <a:lnTo>
                    <a:pt x="186428" y="1511557"/>
                  </a:lnTo>
                  <a:lnTo>
                    <a:pt x="214350" y="1547085"/>
                  </a:lnTo>
                  <a:lnTo>
                    <a:pt x="243928" y="1581298"/>
                  </a:lnTo>
                  <a:lnTo>
                    <a:pt x="275104" y="1614139"/>
                  </a:lnTo>
                  <a:lnTo>
                    <a:pt x="307822" y="1645555"/>
                  </a:lnTo>
                  <a:lnTo>
                    <a:pt x="342024" y="1675490"/>
                  </a:lnTo>
                  <a:lnTo>
                    <a:pt x="377653" y="1703891"/>
                  </a:lnTo>
                  <a:lnTo>
                    <a:pt x="414652" y="1730702"/>
                  </a:lnTo>
                  <a:lnTo>
                    <a:pt x="452965" y="1755868"/>
                  </a:lnTo>
                  <a:lnTo>
                    <a:pt x="492534" y="1779335"/>
                  </a:lnTo>
                  <a:lnTo>
                    <a:pt x="533302" y="1801049"/>
                  </a:lnTo>
                  <a:lnTo>
                    <a:pt x="575213" y="1820954"/>
                  </a:lnTo>
                  <a:lnTo>
                    <a:pt x="618209" y="1838996"/>
                  </a:lnTo>
                  <a:lnTo>
                    <a:pt x="662233" y="1855120"/>
                  </a:lnTo>
                  <a:lnTo>
                    <a:pt x="707229" y="1869272"/>
                  </a:lnTo>
                  <a:lnTo>
                    <a:pt x="753139" y="1881397"/>
                  </a:lnTo>
                  <a:lnTo>
                    <a:pt x="799906" y="1891440"/>
                  </a:lnTo>
                  <a:lnTo>
                    <a:pt x="847474" y="1899346"/>
                  </a:lnTo>
                  <a:lnTo>
                    <a:pt x="895785" y="1905061"/>
                  </a:lnTo>
                  <a:lnTo>
                    <a:pt x="944783" y="1908530"/>
                  </a:lnTo>
                  <a:lnTo>
                    <a:pt x="994409" y="1909699"/>
                  </a:lnTo>
                  <a:lnTo>
                    <a:pt x="1044048" y="1908530"/>
                  </a:lnTo>
                  <a:lnTo>
                    <a:pt x="1093056" y="1905061"/>
                  </a:lnTo>
                  <a:lnTo>
                    <a:pt x="1141377" y="1899346"/>
                  </a:lnTo>
                  <a:lnTo>
                    <a:pt x="1188954" y="1891440"/>
                  </a:lnTo>
                  <a:lnTo>
                    <a:pt x="1235730" y="1881397"/>
                  </a:lnTo>
                  <a:lnTo>
                    <a:pt x="1281648" y="1869272"/>
                  </a:lnTo>
                  <a:lnTo>
                    <a:pt x="1326651" y="1855120"/>
                  </a:lnTo>
                  <a:lnTo>
                    <a:pt x="1370682" y="1838996"/>
                  </a:lnTo>
                  <a:lnTo>
                    <a:pt x="1413684" y="1820954"/>
                  </a:lnTo>
                  <a:lnTo>
                    <a:pt x="1455601" y="1801049"/>
                  </a:lnTo>
                  <a:lnTo>
                    <a:pt x="1496375" y="1779335"/>
                  </a:lnTo>
                  <a:lnTo>
                    <a:pt x="1535949" y="1755868"/>
                  </a:lnTo>
                  <a:lnTo>
                    <a:pt x="1574266" y="1730702"/>
                  </a:lnTo>
                  <a:lnTo>
                    <a:pt x="1611269" y="1703891"/>
                  </a:lnTo>
                  <a:lnTo>
                    <a:pt x="1646902" y="1675490"/>
                  </a:lnTo>
                  <a:lnTo>
                    <a:pt x="1681107" y="1645555"/>
                  </a:lnTo>
                  <a:lnTo>
                    <a:pt x="1713827" y="1614139"/>
                  </a:lnTo>
                  <a:lnTo>
                    <a:pt x="1745006" y="1581298"/>
                  </a:lnTo>
                  <a:lnTo>
                    <a:pt x="1774586" y="1547085"/>
                  </a:lnTo>
                  <a:lnTo>
                    <a:pt x="1802510" y="1511557"/>
                  </a:lnTo>
                  <a:lnTo>
                    <a:pt x="1828722" y="1474766"/>
                  </a:lnTo>
                  <a:lnTo>
                    <a:pt x="1853165" y="1436769"/>
                  </a:lnTo>
                  <a:lnTo>
                    <a:pt x="1875781" y="1397620"/>
                  </a:lnTo>
                  <a:lnTo>
                    <a:pt x="1896513" y="1357373"/>
                  </a:lnTo>
                  <a:lnTo>
                    <a:pt x="1915305" y="1316083"/>
                  </a:lnTo>
                  <a:lnTo>
                    <a:pt x="1932099" y="1273806"/>
                  </a:lnTo>
                  <a:lnTo>
                    <a:pt x="1946839" y="1230594"/>
                  </a:lnTo>
                  <a:lnTo>
                    <a:pt x="1959468" y="1186504"/>
                  </a:lnTo>
                  <a:lnTo>
                    <a:pt x="1969928" y="1141590"/>
                  </a:lnTo>
                  <a:lnTo>
                    <a:pt x="1978163" y="1095906"/>
                  </a:lnTo>
                  <a:lnTo>
                    <a:pt x="1984116" y="1049508"/>
                  </a:lnTo>
                  <a:lnTo>
                    <a:pt x="1987729" y="1002449"/>
                  </a:lnTo>
                  <a:lnTo>
                    <a:pt x="1988946" y="954786"/>
                  </a:lnTo>
                  <a:lnTo>
                    <a:pt x="1987729" y="907133"/>
                  </a:lnTo>
                  <a:lnTo>
                    <a:pt x="1984116" y="860085"/>
                  </a:lnTo>
                  <a:lnTo>
                    <a:pt x="1978163" y="813696"/>
                  </a:lnTo>
                  <a:lnTo>
                    <a:pt x="1969928" y="768022"/>
                  </a:lnTo>
                  <a:lnTo>
                    <a:pt x="1959468" y="723116"/>
                  </a:lnTo>
                  <a:lnTo>
                    <a:pt x="1946839" y="679034"/>
                  </a:lnTo>
                  <a:lnTo>
                    <a:pt x="1932099" y="635830"/>
                  </a:lnTo>
                  <a:lnTo>
                    <a:pt x="1915305" y="593559"/>
                  </a:lnTo>
                  <a:lnTo>
                    <a:pt x="1896513" y="552276"/>
                  </a:lnTo>
                  <a:lnTo>
                    <a:pt x="1875781" y="512035"/>
                  </a:lnTo>
                  <a:lnTo>
                    <a:pt x="1853165" y="472891"/>
                  </a:lnTo>
                  <a:lnTo>
                    <a:pt x="1828722" y="434899"/>
                  </a:lnTo>
                  <a:lnTo>
                    <a:pt x="1802510" y="398113"/>
                  </a:lnTo>
                  <a:lnTo>
                    <a:pt x="1774586" y="362588"/>
                  </a:lnTo>
                  <a:lnTo>
                    <a:pt x="1745006" y="328380"/>
                  </a:lnTo>
                  <a:lnTo>
                    <a:pt x="1713827" y="295542"/>
                  </a:lnTo>
                  <a:lnTo>
                    <a:pt x="1681107" y="264129"/>
                  </a:lnTo>
                  <a:lnTo>
                    <a:pt x="1646902" y="234196"/>
                  </a:lnTo>
                  <a:lnTo>
                    <a:pt x="1611269" y="205797"/>
                  </a:lnTo>
                  <a:lnTo>
                    <a:pt x="1574266" y="178989"/>
                  </a:lnTo>
                  <a:lnTo>
                    <a:pt x="1535949" y="153824"/>
                  </a:lnTo>
                  <a:lnTo>
                    <a:pt x="1496375" y="130358"/>
                  </a:lnTo>
                  <a:lnTo>
                    <a:pt x="1455601" y="108646"/>
                  </a:lnTo>
                  <a:lnTo>
                    <a:pt x="1413684" y="88741"/>
                  </a:lnTo>
                  <a:lnTo>
                    <a:pt x="1370682" y="70700"/>
                  </a:lnTo>
                  <a:lnTo>
                    <a:pt x="1326651" y="54576"/>
                  </a:lnTo>
                  <a:lnTo>
                    <a:pt x="1281648" y="40425"/>
                  </a:lnTo>
                  <a:lnTo>
                    <a:pt x="1235730" y="28301"/>
                  </a:lnTo>
                  <a:lnTo>
                    <a:pt x="1188954" y="18258"/>
                  </a:lnTo>
                  <a:lnTo>
                    <a:pt x="1141377" y="10352"/>
                  </a:lnTo>
                  <a:lnTo>
                    <a:pt x="1093056" y="4637"/>
                  </a:lnTo>
                  <a:lnTo>
                    <a:pt x="1044048" y="1168"/>
                  </a:lnTo>
                  <a:lnTo>
                    <a:pt x="99440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4355845" y="172212"/>
              <a:ext cx="1989455" cy="1910080"/>
            </a:xfrm>
            <a:custGeom>
              <a:avLst/>
              <a:gdLst/>
              <a:ahLst/>
              <a:cxnLst/>
              <a:rect l="l" t="t" r="r" b="b"/>
              <a:pathLst>
                <a:path w="1989454" h="1910080">
                  <a:moveTo>
                    <a:pt x="0" y="954786"/>
                  </a:moveTo>
                  <a:lnTo>
                    <a:pt x="1217" y="907133"/>
                  </a:lnTo>
                  <a:lnTo>
                    <a:pt x="4830" y="860085"/>
                  </a:lnTo>
                  <a:lnTo>
                    <a:pt x="10783" y="813696"/>
                  </a:lnTo>
                  <a:lnTo>
                    <a:pt x="19017" y="768022"/>
                  </a:lnTo>
                  <a:lnTo>
                    <a:pt x="29478" y="723116"/>
                  </a:lnTo>
                  <a:lnTo>
                    <a:pt x="42106" y="679034"/>
                  </a:lnTo>
                  <a:lnTo>
                    <a:pt x="56845" y="635830"/>
                  </a:lnTo>
                  <a:lnTo>
                    <a:pt x="73639" y="593559"/>
                  </a:lnTo>
                  <a:lnTo>
                    <a:pt x="92431" y="552276"/>
                  </a:lnTo>
                  <a:lnTo>
                    <a:pt x="113162" y="512035"/>
                  </a:lnTo>
                  <a:lnTo>
                    <a:pt x="135777" y="472891"/>
                  </a:lnTo>
                  <a:lnTo>
                    <a:pt x="160218" y="434899"/>
                  </a:lnTo>
                  <a:lnTo>
                    <a:pt x="186428" y="398113"/>
                  </a:lnTo>
                  <a:lnTo>
                    <a:pt x="214350" y="362588"/>
                  </a:lnTo>
                  <a:lnTo>
                    <a:pt x="243928" y="328380"/>
                  </a:lnTo>
                  <a:lnTo>
                    <a:pt x="275104" y="295542"/>
                  </a:lnTo>
                  <a:lnTo>
                    <a:pt x="307822" y="264129"/>
                  </a:lnTo>
                  <a:lnTo>
                    <a:pt x="342024" y="234196"/>
                  </a:lnTo>
                  <a:lnTo>
                    <a:pt x="377653" y="205797"/>
                  </a:lnTo>
                  <a:lnTo>
                    <a:pt x="414652" y="178989"/>
                  </a:lnTo>
                  <a:lnTo>
                    <a:pt x="452965" y="153824"/>
                  </a:lnTo>
                  <a:lnTo>
                    <a:pt x="492534" y="130358"/>
                  </a:lnTo>
                  <a:lnTo>
                    <a:pt x="533302" y="108646"/>
                  </a:lnTo>
                  <a:lnTo>
                    <a:pt x="575213" y="88741"/>
                  </a:lnTo>
                  <a:lnTo>
                    <a:pt x="618209" y="70700"/>
                  </a:lnTo>
                  <a:lnTo>
                    <a:pt x="662233" y="54576"/>
                  </a:lnTo>
                  <a:lnTo>
                    <a:pt x="707229" y="40425"/>
                  </a:lnTo>
                  <a:lnTo>
                    <a:pt x="753139" y="28301"/>
                  </a:lnTo>
                  <a:lnTo>
                    <a:pt x="799906" y="18258"/>
                  </a:lnTo>
                  <a:lnTo>
                    <a:pt x="847474" y="10352"/>
                  </a:lnTo>
                  <a:lnTo>
                    <a:pt x="895785" y="4637"/>
                  </a:lnTo>
                  <a:lnTo>
                    <a:pt x="944783" y="1168"/>
                  </a:lnTo>
                  <a:lnTo>
                    <a:pt x="994409" y="0"/>
                  </a:lnTo>
                  <a:lnTo>
                    <a:pt x="1044048" y="1168"/>
                  </a:lnTo>
                  <a:lnTo>
                    <a:pt x="1093056" y="4637"/>
                  </a:lnTo>
                  <a:lnTo>
                    <a:pt x="1141377" y="10352"/>
                  </a:lnTo>
                  <a:lnTo>
                    <a:pt x="1188954" y="18258"/>
                  </a:lnTo>
                  <a:lnTo>
                    <a:pt x="1235730" y="28301"/>
                  </a:lnTo>
                  <a:lnTo>
                    <a:pt x="1281648" y="40425"/>
                  </a:lnTo>
                  <a:lnTo>
                    <a:pt x="1326651" y="54576"/>
                  </a:lnTo>
                  <a:lnTo>
                    <a:pt x="1370682" y="70700"/>
                  </a:lnTo>
                  <a:lnTo>
                    <a:pt x="1413684" y="88741"/>
                  </a:lnTo>
                  <a:lnTo>
                    <a:pt x="1455601" y="108646"/>
                  </a:lnTo>
                  <a:lnTo>
                    <a:pt x="1496375" y="130358"/>
                  </a:lnTo>
                  <a:lnTo>
                    <a:pt x="1535949" y="153824"/>
                  </a:lnTo>
                  <a:lnTo>
                    <a:pt x="1574266" y="178989"/>
                  </a:lnTo>
                  <a:lnTo>
                    <a:pt x="1611269" y="205797"/>
                  </a:lnTo>
                  <a:lnTo>
                    <a:pt x="1646902" y="234196"/>
                  </a:lnTo>
                  <a:lnTo>
                    <a:pt x="1681107" y="264129"/>
                  </a:lnTo>
                  <a:lnTo>
                    <a:pt x="1713827" y="295542"/>
                  </a:lnTo>
                  <a:lnTo>
                    <a:pt x="1745006" y="328380"/>
                  </a:lnTo>
                  <a:lnTo>
                    <a:pt x="1774586" y="362588"/>
                  </a:lnTo>
                  <a:lnTo>
                    <a:pt x="1802510" y="398113"/>
                  </a:lnTo>
                  <a:lnTo>
                    <a:pt x="1828722" y="434899"/>
                  </a:lnTo>
                  <a:lnTo>
                    <a:pt x="1853165" y="472891"/>
                  </a:lnTo>
                  <a:lnTo>
                    <a:pt x="1875781" y="512035"/>
                  </a:lnTo>
                  <a:lnTo>
                    <a:pt x="1896513" y="552276"/>
                  </a:lnTo>
                  <a:lnTo>
                    <a:pt x="1915305" y="593559"/>
                  </a:lnTo>
                  <a:lnTo>
                    <a:pt x="1932099" y="635830"/>
                  </a:lnTo>
                  <a:lnTo>
                    <a:pt x="1946839" y="679034"/>
                  </a:lnTo>
                  <a:lnTo>
                    <a:pt x="1959468" y="723116"/>
                  </a:lnTo>
                  <a:lnTo>
                    <a:pt x="1969928" y="768022"/>
                  </a:lnTo>
                  <a:lnTo>
                    <a:pt x="1978163" y="813696"/>
                  </a:lnTo>
                  <a:lnTo>
                    <a:pt x="1984116" y="860085"/>
                  </a:lnTo>
                  <a:lnTo>
                    <a:pt x="1987729" y="907133"/>
                  </a:lnTo>
                  <a:lnTo>
                    <a:pt x="1988946" y="954786"/>
                  </a:lnTo>
                  <a:lnTo>
                    <a:pt x="1987729" y="1002449"/>
                  </a:lnTo>
                  <a:lnTo>
                    <a:pt x="1984116" y="1049508"/>
                  </a:lnTo>
                  <a:lnTo>
                    <a:pt x="1978163" y="1095906"/>
                  </a:lnTo>
                  <a:lnTo>
                    <a:pt x="1969928" y="1141590"/>
                  </a:lnTo>
                  <a:lnTo>
                    <a:pt x="1959468" y="1186504"/>
                  </a:lnTo>
                  <a:lnTo>
                    <a:pt x="1946839" y="1230594"/>
                  </a:lnTo>
                  <a:lnTo>
                    <a:pt x="1932099" y="1273806"/>
                  </a:lnTo>
                  <a:lnTo>
                    <a:pt x="1915305" y="1316083"/>
                  </a:lnTo>
                  <a:lnTo>
                    <a:pt x="1896513" y="1357373"/>
                  </a:lnTo>
                  <a:lnTo>
                    <a:pt x="1875781" y="1397620"/>
                  </a:lnTo>
                  <a:lnTo>
                    <a:pt x="1853165" y="1436769"/>
                  </a:lnTo>
                  <a:lnTo>
                    <a:pt x="1828722" y="1474766"/>
                  </a:lnTo>
                  <a:lnTo>
                    <a:pt x="1802510" y="1511557"/>
                  </a:lnTo>
                  <a:lnTo>
                    <a:pt x="1774586" y="1547085"/>
                  </a:lnTo>
                  <a:lnTo>
                    <a:pt x="1745006" y="1581298"/>
                  </a:lnTo>
                  <a:lnTo>
                    <a:pt x="1713827" y="1614139"/>
                  </a:lnTo>
                  <a:lnTo>
                    <a:pt x="1681107" y="1645555"/>
                  </a:lnTo>
                  <a:lnTo>
                    <a:pt x="1646902" y="1675490"/>
                  </a:lnTo>
                  <a:lnTo>
                    <a:pt x="1611269" y="1703891"/>
                  </a:lnTo>
                  <a:lnTo>
                    <a:pt x="1574266" y="1730702"/>
                  </a:lnTo>
                  <a:lnTo>
                    <a:pt x="1535949" y="1755868"/>
                  </a:lnTo>
                  <a:lnTo>
                    <a:pt x="1496375" y="1779335"/>
                  </a:lnTo>
                  <a:lnTo>
                    <a:pt x="1455601" y="1801049"/>
                  </a:lnTo>
                  <a:lnTo>
                    <a:pt x="1413684" y="1820954"/>
                  </a:lnTo>
                  <a:lnTo>
                    <a:pt x="1370682" y="1838996"/>
                  </a:lnTo>
                  <a:lnTo>
                    <a:pt x="1326651" y="1855120"/>
                  </a:lnTo>
                  <a:lnTo>
                    <a:pt x="1281648" y="1869272"/>
                  </a:lnTo>
                  <a:lnTo>
                    <a:pt x="1235730" y="1881397"/>
                  </a:lnTo>
                  <a:lnTo>
                    <a:pt x="1188954" y="1891440"/>
                  </a:lnTo>
                  <a:lnTo>
                    <a:pt x="1141377" y="1899346"/>
                  </a:lnTo>
                  <a:lnTo>
                    <a:pt x="1093056" y="1905061"/>
                  </a:lnTo>
                  <a:lnTo>
                    <a:pt x="1044048" y="1908530"/>
                  </a:lnTo>
                  <a:lnTo>
                    <a:pt x="994409" y="1909699"/>
                  </a:lnTo>
                  <a:lnTo>
                    <a:pt x="944783" y="1908530"/>
                  </a:lnTo>
                  <a:lnTo>
                    <a:pt x="895785" y="1905061"/>
                  </a:lnTo>
                  <a:lnTo>
                    <a:pt x="847474" y="1899346"/>
                  </a:lnTo>
                  <a:lnTo>
                    <a:pt x="799906" y="1891440"/>
                  </a:lnTo>
                  <a:lnTo>
                    <a:pt x="753139" y="1881397"/>
                  </a:lnTo>
                  <a:lnTo>
                    <a:pt x="707229" y="1869272"/>
                  </a:lnTo>
                  <a:lnTo>
                    <a:pt x="662233" y="1855120"/>
                  </a:lnTo>
                  <a:lnTo>
                    <a:pt x="618209" y="1838996"/>
                  </a:lnTo>
                  <a:lnTo>
                    <a:pt x="575213" y="1820954"/>
                  </a:lnTo>
                  <a:lnTo>
                    <a:pt x="533302" y="1801049"/>
                  </a:lnTo>
                  <a:lnTo>
                    <a:pt x="492534" y="1779335"/>
                  </a:lnTo>
                  <a:lnTo>
                    <a:pt x="452965" y="1755868"/>
                  </a:lnTo>
                  <a:lnTo>
                    <a:pt x="414652" y="1730702"/>
                  </a:lnTo>
                  <a:lnTo>
                    <a:pt x="377653" y="1703891"/>
                  </a:lnTo>
                  <a:lnTo>
                    <a:pt x="342024" y="1675490"/>
                  </a:lnTo>
                  <a:lnTo>
                    <a:pt x="307822" y="1645555"/>
                  </a:lnTo>
                  <a:lnTo>
                    <a:pt x="275104" y="1614139"/>
                  </a:lnTo>
                  <a:lnTo>
                    <a:pt x="243928" y="1581298"/>
                  </a:lnTo>
                  <a:lnTo>
                    <a:pt x="214350" y="1547085"/>
                  </a:lnTo>
                  <a:lnTo>
                    <a:pt x="186428" y="1511557"/>
                  </a:lnTo>
                  <a:lnTo>
                    <a:pt x="160218" y="1474766"/>
                  </a:lnTo>
                  <a:lnTo>
                    <a:pt x="135777" y="1436769"/>
                  </a:lnTo>
                  <a:lnTo>
                    <a:pt x="113162" y="1397620"/>
                  </a:lnTo>
                  <a:lnTo>
                    <a:pt x="92431" y="1357373"/>
                  </a:lnTo>
                  <a:lnTo>
                    <a:pt x="73639" y="1316083"/>
                  </a:lnTo>
                  <a:lnTo>
                    <a:pt x="56845" y="1273806"/>
                  </a:lnTo>
                  <a:lnTo>
                    <a:pt x="42106" y="1230594"/>
                  </a:lnTo>
                  <a:lnTo>
                    <a:pt x="29478" y="1186504"/>
                  </a:lnTo>
                  <a:lnTo>
                    <a:pt x="19017" y="1141590"/>
                  </a:lnTo>
                  <a:lnTo>
                    <a:pt x="10783" y="1095906"/>
                  </a:lnTo>
                  <a:lnTo>
                    <a:pt x="4830" y="1049508"/>
                  </a:lnTo>
                  <a:lnTo>
                    <a:pt x="1217" y="1002449"/>
                  </a:lnTo>
                  <a:lnTo>
                    <a:pt x="0" y="954786"/>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1963039" y="1020571"/>
            <a:ext cx="1432560" cy="1123315"/>
          </a:xfrm>
          <a:prstGeom prst="rect">
            <a:avLst/>
          </a:prstGeom>
        </p:spPr>
        <p:txBody>
          <a:bodyPr vert="horz" wrap="square" lIns="0" tIns="12700" rIns="0" bIns="0" rtlCol="0">
            <a:spAutoFit/>
          </a:bodyPr>
          <a:lstStyle/>
          <a:p>
            <a:pPr marL="352425" marR="5080" lvl="0" indent="-34036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1)</a:t>
            </a:r>
            <a:r>
              <a:rPr kumimoji="0" sz="2400" b="0" i="0" u="none" strike="noStrike" kern="0" cap="none" spc="-50" normalizeH="0" baseline="0" noProof="0" dirty="0">
                <a:ln>
                  <a:noFill/>
                </a:ln>
                <a:solidFill>
                  <a:srgbClr val="001F5F"/>
                </a:solidFill>
                <a:effectLst/>
                <a:uLnTx/>
                <a:uFillTx/>
                <a:latin typeface="Calibri"/>
                <a:cs typeface="Calibri"/>
              </a:rPr>
              <a:t> </a:t>
            </a:r>
            <a:r>
              <a:rPr kumimoji="0" sz="2400" b="0" i="0" u="none" strike="noStrike" kern="0" cap="none" spc="0" normalizeH="0" baseline="0" noProof="0" dirty="0">
                <a:ln>
                  <a:noFill/>
                </a:ln>
                <a:solidFill>
                  <a:srgbClr val="001F5F"/>
                </a:solidFill>
                <a:effectLst/>
                <a:uLnTx/>
                <a:uFillTx/>
                <a:latin typeface="Calibri"/>
                <a:cs typeface="Calibri"/>
              </a:rPr>
              <a:t>Focus</a:t>
            </a:r>
            <a:r>
              <a:rPr kumimoji="0" sz="2400" b="0" i="0" u="none" strike="noStrike" kern="0" cap="none" spc="-30" normalizeH="0" baseline="0" noProof="0" dirty="0">
                <a:ln>
                  <a:noFill/>
                </a:ln>
                <a:solidFill>
                  <a:srgbClr val="001F5F"/>
                </a:solidFill>
                <a:effectLst/>
                <a:uLnTx/>
                <a:uFillTx/>
                <a:latin typeface="Calibri"/>
                <a:cs typeface="Calibri"/>
              </a:rPr>
              <a:t> </a:t>
            </a:r>
            <a:r>
              <a:rPr kumimoji="0" sz="2400" b="0" i="0" u="none" strike="noStrike" kern="0" cap="none" spc="-25" normalizeH="0" baseline="0" noProof="0" dirty="0">
                <a:ln>
                  <a:noFill/>
                </a:ln>
                <a:solidFill>
                  <a:srgbClr val="001F5F"/>
                </a:solidFill>
                <a:effectLst/>
                <a:uLnTx/>
                <a:uFillTx/>
                <a:latin typeface="Calibri"/>
                <a:cs typeface="Calibri"/>
              </a:rPr>
              <a:t>on </a:t>
            </a:r>
            <a:r>
              <a:rPr kumimoji="0" sz="2400" b="0" i="0" u="none" strike="noStrike" kern="0" cap="none" spc="0" normalizeH="0" baseline="0" noProof="0" dirty="0">
                <a:ln>
                  <a:noFill/>
                </a:ln>
                <a:solidFill>
                  <a:srgbClr val="001F5F"/>
                </a:solidFill>
                <a:effectLst/>
                <a:uLnTx/>
                <a:uFillTx/>
                <a:latin typeface="Calibri"/>
                <a:cs typeface="Calibri"/>
              </a:rPr>
              <a:t>MH</a:t>
            </a:r>
            <a:r>
              <a:rPr kumimoji="0" sz="2400" b="0" i="0" u="none" strike="noStrike" kern="0" cap="none" spc="-5" normalizeH="0" baseline="0" noProof="0" dirty="0">
                <a:ln>
                  <a:noFill/>
                </a:ln>
                <a:solidFill>
                  <a:srgbClr val="001F5F"/>
                </a:solidFill>
                <a:effectLst/>
                <a:uLnTx/>
                <a:uFillTx/>
                <a:latin typeface="Calibri"/>
                <a:cs typeface="Calibri"/>
              </a:rPr>
              <a:t> </a:t>
            </a:r>
            <a:r>
              <a:rPr kumimoji="0" sz="2400" b="0" i="0" u="none" strike="noStrike" kern="0" cap="none" spc="-50" normalizeH="0" baseline="0" noProof="0" dirty="0">
                <a:ln>
                  <a:noFill/>
                </a:ln>
                <a:solidFill>
                  <a:srgbClr val="001F5F"/>
                </a:solidFill>
                <a:effectLst/>
                <a:uLnTx/>
                <a:uFillTx/>
                <a:latin typeface="Calibri"/>
                <a:cs typeface="Calibri"/>
              </a:rPr>
              <a:t>&amp;</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57785"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10" normalizeH="0" baseline="0" noProof="0" dirty="0">
                <a:ln>
                  <a:noFill/>
                </a:ln>
                <a:solidFill>
                  <a:srgbClr val="001F5F"/>
                </a:solidFill>
                <a:effectLst/>
                <a:uLnTx/>
                <a:uFillTx/>
                <a:latin typeface="Calibri"/>
                <a:cs typeface="Calibri"/>
              </a:rPr>
              <a:t>Wellbeing.</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4487036" y="467995"/>
            <a:ext cx="1748155" cy="936795"/>
          </a:xfrm>
          <a:prstGeom prst="rect">
            <a:avLst/>
          </a:prstGeom>
        </p:spPr>
        <p:txBody>
          <a:bodyPr vert="horz" wrap="square" lIns="0" tIns="13335" rIns="0" bIns="0" rtlCol="0">
            <a:spAutoFit/>
          </a:bodyPr>
          <a:lstStyle/>
          <a:p>
            <a:pPr marL="398145" marR="72390" lvl="0" indent="-320040"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rgbClr val="001F5F"/>
                </a:solidFill>
                <a:effectLst/>
                <a:uLnTx/>
                <a:uFillTx/>
                <a:latin typeface="Calibri"/>
                <a:cs typeface="Calibri"/>
              </a:rPr>
              <a:t>2)</a:t>
            </a:r>
            <a:r>
              <a:rPr kumimoji="0" sz="2000" b="0" i="0" u="none" strike="noStrike" kern="0" cap="none" spc="-65" normalizeH="0" baseline="0" noProof="0" dirty="0">
                <a:ln>
                  <a:noFill/>
                </a:ln>
                <a:solidFill>
                  <a:srgbClr val="001F5F"/>
                </a:solidFill>
                <a:effectLst/>
                <a:uLnTx/>
                <a:uFillTx/>
                <a:latin typeface="Calibri"/>
                <a:cs typeface="Calibri"/>
              </a:rPr>
              <a:t> </a:t>
            </a:r>
            <a:r>
              <a:rPr kumimoji="0" sz="2000" b="0" i="0" u="none" strike="noStrike" kern="0" cap="none" spc="0" normalizeH="0" baseline="0" noProof="0" dirty="0">
                <a:ln>
                  <a:noFill/>
                </a:ln>
                <a:solidFill>
                  <a:srgbClr val="001F5F"/>
                </a:solidFill>
                <a:effectLst/>
                <a:uLnTx/>
                <a:uFillTx/>
                <a:latin typeface="Calibri"/>
                <a:cs typeface="Calibri"/>
              </a:rPr>
              <a:t>Staff</a:t>
            </a:r>
            <a:r>
              <a:rPr kumimoji="0" sz="2000" b="0" i="0" u="none" strike="noStrike" kern="0" cap="none" spc="-60" normalizeH="0" baseline="0" noProof="0" dirty="0">
                <a:ln>
                  <a:noFill/>
                </a:ln>
                <a:solidFill>
                  <a:srgbClr val="001F5F"/>
                </a:solidFill>
                <a:effectLst/>
                <a:uLnTx/>
                <a:uFillTx/>
                <a:latin typeface="Calibri"/>
                <a:cs typeface="Calibri"/>
              </a:rPr>
              <a:t> </a:t>
            </a:r>
            <a:r>
              <a:rPr kumimoji="0" sz="2000" b="0" i="0" u="none" strike="noStrike" kern="0" cap="none" spc="-10" normalizeH="0" baseline="0" noProof="0" dirty="0">
                <a:ln>
                  <a:noFill/>
                </a:ln>
                <a:solidFill>
                  <a:srgbClr val="001F5F"/>
                </a:solidFill>
                <a:effectLst/>
                <a:uLnTx/>
                <a:uFillTx/>
                <a:latin typeface="Calibri"/>
                <a:cs typeface="Calibri"/>
              </a:rPr>
              <a:t>training </a:t>
            </a:r>
            <a:r>
              <a:rPr kumimoji="0" sz="2000" b="0" i="0" u="none" strike="noStrike" kern="0" cap="none" spc="0" normalizeH="0" baseline="0" noProof="0" dirty="0">
                <a:ln>
                  <a:noFill/>
                </a:ln>
                <a:solidFill>
                  <a:srgbClr val="001F5F"/>
                </a:solidFill>
                <a:effectLst/>
                <a:uLnTx/>
                <a:uFillTx/>
                <a:latin typeface="Calibri"/>
                <a:cs typeface="Calibri"/>
              </a:rPr>
              <a:t>on</a:t>
            </a:r>
            <a:r>
              <a:rPr kumimoji="0" sz="2000" b="0" i="0" u="none" strike="noStrike" kern="0" cap="none" spc="-35" normalizeH="0" baseline="0" noProof="0" dirty="0">
                <a:ln>
                  <a:noFill/>
                </a:ln>
                <a:solidFill>
                  <a:srgbClr val="001F5F"/>
                </a:solidFill>
                <a:effectLst/>
                <a:uLnTx/>
                <a:uFillTx/>
                <a:latin typeface="Calibri"/>
                <a:cs typeface="Calibri"/>
              </a:rPr>
              <a:t> </a:t>
            </a:r>
            <a:r>
              <a:rPr kumimoji="0" sz="2000" b="0" i="0" u="none" strike="noStrike" kern="0" cap="none" spc="-10" normalizeH="0" baseline="0" noProof="0" dirty="0">
                <a:ln>
                  <a:noFill/>
                </a:ln>
                <a:solidFill>
                  <a:srgbClr val="001F5F"/>
                </a:solidFill>
                <a:effectLst/>
                <a:uLnTx/>
                <a:uFillTx/>
                <a:latin typeface="Calibri"/>
                <a:cs typeface="Calibri"/>
              </a:rPr>
              <a:t>EBSA</a:t>
            </a:r>
            <a:r>
              <a:rPr lang="en-GB" sz="2000" kern="0" spc="-10" dirty="0">
                <a:solidFill>
                  <a:srgbClr val="001F5F"/>
                </a:solidFill>
                <a:latin typeface="Calibri"/>
                <a:cs typeface="Calibri"/>
              </a:rPr>
              <a:t>,</a:t>
            </a:r>
            <a:endParaRPr kumimoji="0" sz="2000" b="0" i="0" u="none" strike="noStrike" kern="0" cap="none" spc="0" normalizeH="0" baseline="0" noProof="0" dirty="0">
              <a:ln>
                <a:noFill/>
              </a:ln>
              <a:solidFill>
                <a:sysClr val="windowText" lastClr="000000"/>
              </a:solidFill>
              <a:effectLst/>
              <a:uLnTx/>
              <a:uFillTx/>
              <a:latin typeface="Calibri"/>
              <a:cs typeface="Calibri"/>
            </a:endParaRPr>
          </a:p>
          <a:p>
            <a:pPr marL="585470" marR="5080" lvl="0" indent="-573405" defTabSz="914400" eaLnBrk="1" fontAlgn="auto" latinLnBrk="0" hangingPunct="1">
              <a:lnSpc>
                <a:spcPct val="100000"/>
              </a:lnSpc>
              <a:spcBef>
                <a:spcPts val="0"/>
              </a:spcBef>
              <a:spcAft>
                <a:spcPts val="0"/>
              </a:spcAft>
              <a:buClrTx/>
              <a:buSzTx/>
              <a:buFontTx/>
              <a:buNone/>
              <a:tabLst/>
              <a:defRPr/>
            </a:pPr>
            <a:r>
              <a:rPr kumimoji="0" sz="2000" b="0" i="0" u="none" strike="noStrike" kern="0" cap="none" spc="-20" normalizeH="0" baseline="0" noProof="0" dirty="0">
                <a:ln>
                  <a:noFill/>
                </a:ln>
                <a:solidFill>
                  <a:srgbClr val="001F5F"/>
                </a:solidFill>
                <a:effectLst/>
                <a:uLnTx/>
                <a:uFillTx/>
                <a:latin typeface="Calibri"/>
                <a:cs typeface="Calibri"/>
              </a:rPr>
              <a:t>Anxiety,</a:t>
            </a:r>
            <a:r>
              <a:rPr kumimoji="0" sz="2000" b="0" i="0" u="none" strike="noStrike" kern="0" cap="none" spc="-70" normalizeH="0" baseline="0" noProof="0" dirty="0">
                <a:ln>
                  <a:noFill/>
                </a:ln>
                <a:solidFill>
                  <a:srgbClr val="001F5F"/>
                </a:solidFill>
                <a:effectLst/>
                <a:uLnTx/>
                <a:uFillTx/>
                <a:latin typeface="Calibri"/>
                <a:cs typeface="Calibri"/>
              </a:rPr>
              <a:t> </a:t>
            </a:r>
            <a:r>
              <a:rPr kumimoji="0" lang="en-GB" sz="2000" b="0" i="0" u="none" strike="noStrike" kern="0" cap="none" spc="-70" normalizeH="0" baseline="0" noProof="0" dirty="0">
                <a:ln>
                  <a:noFill/>
                </a:ln>
                <a:solidFill>
                  <a:srgbClr val="001F5F"/>
                </a:solidFill>
                <a:effectLst/>
                <a:uLnTx/>
                <a:uFillTx/>
                <a:latin typeface="Calibri"/>
                <a:cs typeface="Calibri"/>
              </a:rPr>
              <a:t>Autism </a:t>
            </a:r>
            <a:endParaRPr kumimoji="0" sz="20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1" name="object 11"/>
          <p:cNvSpPr txBox="1"/>
          <p:nvPr/>
        </p:nvSpPr>
        <p:spPr>
          <a:xfrm>
            <a:off x="7283322" y="962025"/>
            <a:ext cx="1480185" cy="1245870"/>
          </a:xfrm>
          <a:prstGeom prst="rect">
            <a:avLst/>
          </a:prstGeom>
        </p:spPr>
        <p:txBody>
          <a:bodyPr vert="horz" wrap="square" lIns="0" tIns="13335" rIns="0" bIns="0" rtlCol="0">
            <a:spAutoFit/>
          </a:bodyPr>
          <a:lstStyle/>
          <a:p>
            <a:pPr marL="134620" marR="5080" lvl="0" indent="-121920"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rgbClr val="001F5F"/>
                </a:solidFill>
                <a:effectLst/>
                <a:uLnTx/>
                <a:uFillTx/>
                <a:latin typeface="Calibri"/>
                <a:cs typeface="Calibri"/>
              </a:rPr>
              <a:t>3)</a:t>
            </a:r>
            <a:r>
              <a:rPr kumimoji="0" sz="2000" b="0" i="0" u="none" strike="noStrike" kern="0" cap="none" spc="-30" normalizeH="0" baseline="0" noProof="0" dirty="0">
                <a:ln>
                  <a:noFill/>
                </a:ln>
                <a:solidFill>
                  <a:srgbClr val="001F5F"/>
                </a:solidFill>
                <a:effectLst/>
                <a:uLnTx/>
                <a:uFillTx/>
                <a:latin typeface="Calibri"/>
                <a:cs typeface="Calibri"/>
              </a:rPr>
              <a:t> </a:t>
            </a:r>
            <a:r>
              <a:rPr kumimoji="0" sz="2000" b="0" i="0" u="none" strike="noStrike" kern="0" cap="none" spc="-20" normalizeH="0" baseline="0" noProof="0" dirty="0">
                <a:ln>
                  <a:noFill/>
                </a:ln>
                <a:solidFill>
                  <a:srgbClr val="001F5F"/>
                </a:solidFill>
                <a:effectLst/>
                <a:uLnTx/>
                <a:uFillTx/>
                <a:latin typeface="Calibri"/>
                <a:cs typeface="Calibri"/>
              </a:rPr>
              <a:t>Attendance </a:t>
            </a:r>
            <a:r>
              <a:rPr kumimoji="0" sz="2000" b="0" i="0" u="none" strike="noStrike" kern="0" cap="none" spc="-10" normalizeH="0" baseline="0" noProof="0" dirty="0">
                <a:ln>
                  <a:noFill/>
                </a:ln>
                <a:solidFill>
                  <a:srgbClr val="001F5F"/>
                </a:solidFill>
                <a:effectLst/>
                <a:uLnTx/>
                <a:uFillTx/>
                <a:latin typeface="Calibri"/>
                <a:cs typeface="Calibri"/>
              </a:rPr>
              <a:t>monitoring,</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76225" marR="265430" lvl="0" indent="40640" defTabSz="914400" eaLnBrk="1" fontAlgn="auto" latinLnBrk="0" hangingPunct="1">
              <a:lnSpc>
                <a:spcPct val="100000"/>
              </a:lnSpc>
              <a:spcBef>
                <a:spcPts val="0"/>
              </a:spcBef>
              <a:spcAft>
                <a:spcPts val="0"/>
              </a:spcAft>
              <a:buClrTx/>
              <a:buSzTx/>
              <a:buFontTx/>
              <a:buNone/>
              <a:tabLst/>
              <a:defRPr/>
            </a:pPr>
            <a:r>
              <a:rPr kumimoji="0" sz="2000" b="0" i="0" u="none" strike="noStrike" kern="0" cap="none" spc="-10" normalizeH="0" baseline="0" noProof="0" dirty="0">
                <a:ln>
                  <a:noFill/>
                </a:ln>
                <a:solidFill>
                  <a:srgbClr val="001F5F"/>
                </a:solidFill>
                <a:effectLst/>
                <a:uLnTx/>
                <a:uFillTx/>
                <a:latin typeface="Calibri"/>
                <a:cs typeface="Calibri"/>
              </a:rPr>
              <a:t>spotting </a:t>
            </a:r>
            <a:r>
              <a:rPr kumimoji="0" sz="2000" b="0" i="0" u="none" strike="noStrike" kern="0" cap="none" spc="-20" normalizeH="0" baseline="0" noProof="0" dirty="0">
                <a:ln>
                  <a:noFill/>
                </a:ln>
                <a:solidFill>
                  <a:srgbClr val="001F5F"/>
                </a:solidFill>
                <a:effectLst/>
                <a:uLnTx/>
                <a:uFillTx/>
                <a:latin typeface="Calibri"/>
                <a:cs typeface="Calibri"/>
              </a:rPr>
              <a:t>patterns.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7541387" y="3414522"/>
            <a:ext cx="1480185" cy="1304844"/>
          </a:xfrm>
          <a:prstGeom prst="rect">
            <a:avLst/>
          </a:prstGeom>
        </p:spPr>
        <p:txBody>
          <a:bodyPr vert="horz" wrap="square" lIns="0" tIns="12065" rIns="0" bIns="0" rtlCol="0">
            <a:spAutoFit/>
          </a:bodyPr>
          <a:lstStyle/>
          <a:p>
            <a:pPr marL="239395" marR="5080" lvl="0" indent="-227329"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0" normalizeH="0" baseline="0" noProof="0" dirty="0">
                <a:ln>
                  <a:noFill/>
                </a:ln>
                <a:solidFill>
                  <a:srgbClr val="001F5F"/>
                </a:solidFill>
                <a:effectLst/>
                <a:uLnTx/>
                <a:uFillTx/>
                <a:latin typeface="Calibri"/>
                <a:cs typeface="Calibri"/>
              </a:rPr>
              <a:t>4)</a:t>
            </a:r>
            <a:r>
              <a:rPr kumimoji="0" sz="2800" b="0" i="0" u="none" strike="noStrike" kern="0" cap="none" spc="-15" normalizeH="0" baseline="0" noProof="0" dirty="0">
                <a:ln>
                  <a:noFill/>
                </a:ln>
                <a:solidFill>
                  <a:srgbClr val="001F5F"/>
                </a:solidFill>
                <a:effectLst/>
                <a:uLnTx/>
                <a:uFillTx/>
                <a:latin typeface="Calibri"/>
                <a:cs typeface="Calibri"/>
              </a:rPr>
              <a:t> </a:t>
            </a:r>
            <a:r>
              <a:rPr lang="en-GB" sz="2800" kern="0" spc="-35" dirty="0">
                <a:solidFill>
                  <a:srgbClr val="001F5F"/>
                </a:solidFill>
                <a:latin typeface="Calibri"/>
                <a:cs typeface="Calibri"/>
              </a:rPr>
              <a:t>Social Skills support</a:t>
            </a:r>
            <a:endParaRPr kumimoji="0" sz="28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3" name="object 13"/>
          <p:cNvSpPr txBox="1"/>
          <p:nvPr/>
        </p:nvSpPr>
        <p:spPr>
          <a:xfrm>
            <a:off x="6064758" y="5031994"/>
            <a:ext cx="1202690" cy="1550670"/>
          </a:xfrm>
          <a:prstGeom prst="rect">
            <a:avLst/>
          </a:prstGeom>
        </p:spPr>
        <p:txBody>
          <a:bodyPr vert="horz" wrap="square" lIns="0" tIns="12700" rIns="0" bIns="0" rtlCol="0">
            <a:spAutoFit/>
          </a:bodyPr>
          <a:lstStyle/>
          <a:p>
            <a:pPr marL="105410" marR="5080" lvl="0" indent="-93345"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0" normalizeH="0" baseline="0" noProof="0" dirty="0">
                <a:ln>
                  <a:noFill/>
                </a:ln>
                <a:solidFill>
                  <a:srgbClr val="001F5F"/>
                </a:solidFill>
                <a:effectLst/>
                <a:uLnTx/>
                <a:uFillTx/>
                <a:latin typeface="Calibri"/>
                <a:cs typeface="Calibri"/>
              </a:rPr>
              <a:t>5)</a:t>
            </a:r>
            <a:r>
              <a:rPr kumimoji="0" sz="2000" b="0" i="0" u="none" strike="noStrike" kern="0" cap="none" spc="-40" normalizeH="0" baseline="0" noProof="0" dirty="0">
                <a:ln>
                  <a:noFill/>
                </a:ln>
                <a:solidFill>
                  <a:srgbClr val="001F5F"/>
                </a:solidFill>
                <a:effectLst/>
                <a:uLnTx/>
                <a:uFillTx/>
                <a:latin typeface="Calibri"/>
                <a:cs typeface="Calibri"/>
              </a:rPr>
              <a:t> </a:t>
            </a:r>
            <a:r>
              <a:rPr kumimoji="0" sz="2000" b="0" i="0" u="none" strike="noStrike" kern="0" cap="none" spc="0" normalizeH="0" baseline="0" noProof="0" dirty="0">
                <a:ln>
                  <a:noFill/>
                </a:ln>
                <a:solidFill>
                  <a:srgbClr val="001F5F"/>
                </a:solidFill>
                <a:effectLst/>
                <a:uLnTx/>
                <a:uFillTx/>
                <a:latin typeface="Calibri"/>
                <a:cs typeface="Calibri"/>
              </a:rPr>
              <a:t>Focus</a:t>
            </a:r>
            <a:r>
              <a:rPr kumimoji="0" sz="2000" b="0" i="0" u="none" strike="noStrike" kern="0" cap="none" spc="-50" normalizeH="0" baseline="0" noProof="0" dirty="0">
                <a:ln>
                  <a:noFill/>
                </a:ln>
                <a:solidFill>
                  <a:srgbClr val="001F5F"/>
                </a:solidFill>
                <a:effectLst/>
                <a:uLnTx/>
                <a:uFillTx/>
                <a:latin typeface="Calibri"/>
                <a:cs typeface="Calibri"/>
              </a:rPr>
              <a:t> </a:t>
            </a:r>
            <a:r>
              <a:rPr kumimoji="0" sz="2000" b="0" i="0" u="none" strike="noStrike" kern="0" cap="none" spc="-25" normalizeH="0" baseline="0" noProof="0" dirty="0">
                <a:ln>
                  <a:noFill/>
                </a:ln>
                <a:solidFill>
                  <a:srgbClr val="001F5F"/>
                </a:solidFill>
                <a:effectLst/>
                <a:uLnTx/>
                <a:uFillTx/>
                <a:latin typeface="Calibri"/>
                <a:cs typeface="Calibri"/>
              </a:rPr>
              <a:t>on </a:t>
            </a:r>
            <a:r>
              <a:rPr kumimoji="0" sz="2000" b="0" i="0" u="none" strike="noStrike" kern="0" cap="none" spc="-10" normalizeH="0" baseline="0" noProof="0" dirty="0">
                <a:ln>
                  <a:noFill/>
                </a:ln>
                <a:solidFill>
                  <a:srgbClr val="001F5F"/>
                </a:solidFill>
                <a:effectLst/>
                <a:uLnTx/>
                <a:uFillTx/>
                <a:latin typeface="Calibri"/>
                <a:cs typeface="Calibri"/>
              </a:rPr>
              <a:t>identified </a:t>
            </a:r>
            <a:r>
              <a:rPr kumimoji="0" sz="2000" b="0" i="0" u="none" strike="noStrike" kern="0" cap="none" spc="0" normalizeH="0" baseline="0" noProof="0" dirty="0">
                <a:ln>
                  <a:noFill/>
                </a:ln>
                <a:solidFill>
                  <a:srgbClr val="001F5F"/>
                </a:solidFill>
                <a:effectLst/>
                <a:uLnTx/>
                <a:uFillTx/>
                <a:latin typeface="Calibri"/>
                <a:cs typeface="Calibri"/>
              </a:rPr>
              <a:t>groups</a:t>
            </a:r>
            <a:r>
              <a:rPr kumimoji="0" sz="2000" b="0" i="0" u="none" strike="noStrike" kern="0" cap="none" spc="-85" normalizeH="0" baseline="0" noProof="0" dirty="0">
                <a:ln>
                  <a:noFill/>
                </a:ln>
                <a:solidFill>
                  <a:srgbClr val="001F5F"/>
                </a:solidFill>
                <a:effectLst/>
                <a:uLnTx/>
                <a:uFillTx/>
                <a:latin typeface="Calibri"/>
                <a:cs typeface="Calibri"/>
              </a:rPr>
              <a:t> </a:t>
            </a:r>
            <a:r>
              <a:rPr kumimoji="0" sz="2000" b="0" i="0" u="none" strike="noStrike" kern="0" cap="none" spc="-25" normalizeH="0" baseline="0" noProof="0" dirty="0">
                <a:ln>
                  <a:noFill/>
                </a:ln>
                <a:solidFill>
                  <a:srgbClr val="001F5F"/>
                </a:solidFill>
                <a:effectLst/>
                <a:uLnTx/>
                <a:uFillTx/>
                <a:latin typeface="Calibri"/>
                <a:cs typeface="Calibri"/>
              </a:rPr>
              <a:t>in </a:t>
            </a:r>
            <a:r>
              <a:rPr kumimoji="0" sz="2000" b="0" i="0" u="none" strike="noStrike" kern="0" cap="none" spc="-10" normalizeH="0" baseline="0" noProof="0" dirty="0">
                <a:ln>
                  <a:noFill/>
                </a:ln>
                <a:solidFill>
                  <a:srgbClr val="001F5F"/>
                </a:solidFill>
                <a:effectLst/>
                <a:uLnTx/>
                <a:uFillTx/>
                <a:latin typeface="Calibri"/>
                <a:cs typeface="Calibri"/>
              </a:rPr>
              <a:t>transition planning.</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3074289" y="5100015"/>
            <a:ext cx="1636395" cy="1245870"/>
          </a:xfrm>
          <a:prstGeom prst="rect">
            <a:avLst/>
          </a:prstGeom>
        </p:spPr>
        <p:txBody>
          <a:bodyPr vert="horz" wrap="square" lIns="0" tIns="13335" rIns="0" bIns="0" rtlCol="0">
            <a:spAutoFit/>
          </a:bodyPr>
          <a:lstStyle/>
          <a:p>
            <a:pPr marL="635" marR="0" lvl="0" indent="0" algn="ctr"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rgbClr val="001F5F"/>
                </a:solidFill>
                <a:effectLst/>
                <a:uLnTx/>
                <a:uFillTx/>
                <a:latin typeface="Calibri"/>
                <a:cs typeface="Calibri"/>
              </a:rPr>
              <a:t>6)</a:t>
            </a:r>
            <a:r>
              <a:rPr kumimoji="0" sz="2000" b="0" i="0" u="none" strike="noStrike" kern="0" cap="none" spc="-40" normalizeH="0" baseline="0" noProof="0" dirty="0">
                <a:ln>
                  <a:noFill/>
                </a:ln>
                <a:solidFill>
                  <a:srgbClr val="001F5F"/>
                </a:solidFill>
                <a:effectLst/>
                <a:uLnTx/>
                <a:uFillTx/>
                <a:latin typeface="Calibri"/>
                <a:cs typeface="Calibri"/>
              </a:rPr>
              <a:t> </a:t>
            </a:r>
            <a:r>
              <a:rPr kumimoji="0" sz="2000" b="0" i="0" u="none" strike="noStrike" kern="0" cap="none" spc="0" normalizeH="0" baseline="0" noProof="0" dirty="0">
                <a:ln>
                  <a:noFill/>
                </a:ln>
                <a:solidFill>
                  <a:srgbClr val="001F5F"/>
                </a:solidFill>
                <a:effectLst/>
                <a:uLnTx/>
                <a:uFillTx/>
                <a:latin typeface="Calibri"/>
                <a:cs typeface="Calibri"/>
              </a:rPr>
              <a:t>Robust</a:t>
            </a:r>
            <a:r>
              <a:rPr kumimoji="0" sz="2000" b="0" i="0" u="none" strike="noStrike" kern="0" cap="none" spc="-60" normalizeH="0" baseline="0" noProof="0" dirty="0">
                <a:ln>
                  <a:noFill/>
                </a:ln>
                <a:solidFill>
                  <a:srgbClr val="001F5F"/>
                </a:solidFill>
                <a:effectLst/>
                <a:uLnTx/>
                <a:uFillTx/>
                <a:latin typeface="Calibri"/>
                <a:cs typeface="Calibri"/>
              </a:rPr>
              <a:t> </a:t>
            </a:r>
            <a:r>
              <a:rPr kumimoji="0" sz="2000" b="0" i="0" u="none" strike="noStrike" kern="0" cap="none" spc="-20" normalizeH="0" baseline="0" noProof="0" dirty="0">
                <a:ln>
                  <a:noFill/>
                </a:ln>
                <a:solidFill>
                  <a:srgbClr val="001F5F"/>
                </a:solidFill>
                <a:effectLst/>
                <a:uLnTx/>
                <a:uFillTx/>
                <a:latin typeface="Calibri"/>
                <a:cs typeface="Calibri"/>
              </a:rPr>
              <a:t>lines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12700" marR="5080" lvl="0" indent="-2540" algn="ctr" defTabSz="914400" eaLnBrk="1" fontAlgn="auto" latinLnBrk="0" hangingPunct="1">
              <a:lnSpc>
                <a:spcPct val="100000"/>
              </a:lnSpc>
              <a:spcBef>
                <a:spcPts val="0"/>
              </a:spcBef>
              <a:spcAft>
                <a:spcPts val="0"/>
              </a:spcAft>
              <a:buClrTx/>
              <a:buSzTx/>
              <a:buFontTx/>
              <a:buNone/>
              <a:tabLst/>
              <a:defRPr/>
            </a:pPr>
            <a:r>
              <a:rPr kumimoji="0" sz="2000" b="0" i="0" u="none" strike="noStrike" kern="0" cap="none" spc="-25" normalizeH="0" baseline="0" noProof="0" dirty="0">
                <a:ln>
                  <a:noFill/>
                </a:ln>
                <a:solidFill>
                  <a:srgbClr val="001F5F"/>
                </a:solidFill>
                <a:effectLst/>
                <a:uLnTx/>
                <a:uFillTx/>
                <a:latin typeface="Calibri"/>
                <a:cs typeface="Calibri"/>
              </a:rPr>
              <a:t>of </a:t>
            </a:r>
            <a:r>
              <a:rPr kumimoji="0" sz="2000" b="0" i="0" u="none" strike="noStrike" kern="0" cap="none" spc="-10" normalizeH="0" baseline="0" noProof="0" dirty="0">
                <a:ln>
                  <a:noFill/>
                </a:ln>
                <a:solidFill>
                  <a:srgbClr val="001F5F"/>
                </a:solidFill>
                <a:effectLst/>
                <a:uLnTx/>
                <a:uFillTx/>
                <a:latin typeface="Calibri"/>
                <a:cs typeface="Calibri"/>
              </a:rPr>
              <a:t>communication </a:t>
            </a:r>
            <a:r>
              <a:rPr kumimoji="0" sz="2000" b="0" i="0" u="none" strike="noStrike" kern="0" cap="none" spc="0" normalizeH="0" baseline="0" noProof="0" dirty="0">
                <a:ln>
                  <a:noFill/>
                </a:ln>
                <a:solidFill>
                  <a:srgbClr val="001F5F"/>
                </a:solidFill>
                <a:effectLst/>
                <a:uLnTx/>
                <a:uFillTx/>
                <a:latin typeface="Calibri"/>
                <a:cs typeface="Calibri"/>
              </a:rPr>
              <a:t>home/</a:t>
            </a:r>
            <a:r>
              <a:rPr kumimoji="0" sz="2000" b="0" i="0" u="none" strike="noStrike" kern="0" cap="none" spc="-20" normalizeH="0" baseline="0" noProof="0" dirty="0">
                <a:ln>
                  <a:noFill/>
                </a:ln>
                <a:solidFill>
                  <a:srgbClr val="001F5F"/>
                </a:solidFill>
                <a:effectLst/>
                <a:uLnTx/>
                <a:uFillTx/>
                <a:latin typeface="Calibri"/>
                <a:cs typeface="Calibri"/>
              </a:rPr>
              <a:t> </a:t>
            </a:r>
            <a:r>
              <a:rPr kumimoji="0" sz="2000" b="0" i="0" u="none" strike="noStrike" kern="0" cap="none" spc="-10" normalizeH="0" baseline="0" noProof="0" dirty="0">
                <a:ln>
                  <a:noFill/>
                </a:ln>
                <a:solidFill>
                  <a:srgbClr val="001F5F"/>
                </a:solidFill>
                <a:effectLst/>
                <a:uLnTx/>
                <a:uFillTx/>
                <a:latin typeface="Calibri"/>
                <a:cs typeface="Calibri"/>
              </a:rPr>
              <a:t>school</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p:nvPr/>
        </p:nvSpPr>
        <p:spPr>
          <a:xfrm>
            <a:off x="1698751" y="3497326"/>
            <a:ext cx="1600200" cy="665480"/>
          </a:xfrm>
          <a:prstGeom prst="rect">
            <a:avLst/>
          </a:prstGeom>
        </p:spPr>
        <p:txBody>
          <a:bodyPr vert="horz" wrap="square" lIns="0" tIns="12700" rIns="0" bIns="0" rtlCol="0">
            <a:spAutoFit/>
          </a:bodyPr>
          <a:lstStyle/>
          <a:p>
            <a:pPr marL="277495" marR="5080" lvl="0" indent="-265430" defTabSz="914400" eaLnBrk="1" fontAlgn="auto" latinLnBrk="0" hangingPunct="1">
              <a:lnSpc>
                <a:spcPct val="100000"/>
              </a:lnSpc>
              <a:spcBef>
                <a:spcPts val="100"/>
              </a:spcBef>
              <a:spcAft>
                <a:spcPts val="0"/>
              </a:spcAft>
              <a:buClrTx/>
              <a:buSzTx/>
              <a:buFontTx/>
              <a:buNone/>
              <a:tabLst/>
              <a:defRPr/>
            </a:pPr>
            <a:r>
              <a:rPr kumimoji="0" sz="2100" b="0" i="0" u="none" strike="noStrike" kern="0" cap="none" spc="0" normalizeH="0" baseline="0" noProof="0" dirty="0">
                <a:ln>
                  <a:noFill/>
                </a:ln>
                <a:solidFill>
                  <a:srgbClr val="001F5F"/>
                </a:solidFill>
                <a:effectLst/>
                <a:uLnTx/>
                <a:uFillTx/>
                <a:latin typeface="Calibri"/>
                <a:cs typeface="Calibri"/>
              </a:rPr>
              <a:t>7)</a:t>
            </a:r>
            <a:r>
              <a:rPr kumimoji="0" sz="2100" b="0" i="0" u="none" strike="noStrike" kern="0" cap="none" spc="-30" normalizeH="0" baseline="0" noProof="0" dirty="0">
                <a:ln>
                  <a:noFill/>
                </a:ln>
                <a:solidFill>
                  <a:srgbClr val="001F5F"/>
                </a:solidFill>
                <a:effectLst/>
                <a:uLnTx/>
                <a:uFillTx/>
                <a:latin typeface="Calibri"/>
                <a:cs typeface="Calibri"/>
              </a:rPr>
              <a:t> </a:t>
            </a:r>
            <a:r>
              <a:rPr kumimoji="0" sz="2100" b="0" i="0" u="none" strike="noStrike" kern="0" cap="none" spc="0" normalizeH="0" baseline="0" noProof="0" dirty="0">
                <a:ln>
                  <a:noFill/>
                </a:ln>
                <a:solidFill>
                  <a:srgbClr val="001F5F"/>
                </a:solidFill>
                <a:effectLst/>
                <a:uLnTx/>
                <a:uFillTx/>
                <a:latin typeface="Calibri"/>
                <a:cs typeface="Calibri"/>
              </a:rPr>
              <a:t>Self</a:t>
            </a:r>
            <a:r>
              <a:rPr kumimoji="0" sz="2100" b="0" i="0" u="none" strike="noStrike" kern="0" cap="none" spc="-20" normalizeH="0" baseline="0" noProof="0" dirty="0">
                <a:ln>
                  <a:noFill/>
                </a:ln>
                <a:solidFill>
                  <a:srgbClr val="001F5F"/>
                </a:solidFill>
                <a:effectLst/>
                <a:uLnTx/>
                <a:uFillTx/>
                <a:latin typeface="Calibri"/>
                <a:cs typeface="Calibri"/>
              </a:rPr>
              <a:t> </a:t>
            </a:r>
            <a:r>
              <a:rPr kumimoji="0" sz="2100" b="0" i="0" u="none" strike="noStrike" kern="0" cap="none" spc="-10" normalizeH="0" baseline="0" noProof="0" dirty="0">
                <a:ln>
                  <a:noFill/>
                </a:ln>
                <a:solidFill>
                  <a:srgbClr val="001F5F"/>
                </a:solidFill>
                <a:effectLst/>
                <a:uLnTx/>
                <a:uFillTx/>
                <a:latin typeface="Calibri"/>
                <a:cs typeface="Calibri"/>
              </a:rPr>
              <a:t>calming strategies</a:t>
            </a:r>
            <a:endParaRPr kumimoji="0" sz="21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33525" y="624331"/>
            <a:ext cx="7616190" cy="6162365"/>
          </a:xfrm>
          <a:prstGeom prst="rect">
            <a:avLst/>
          </a:prstGeom>
        </p:spPr>
      </p:pic>
      <p:sp>
        <p:nvSpPr>
          <p:cNvPr id="3" name="object 3"/>
          <p:cNvSpPr txBox="1"/>
          <p:nvPr/>
        </p:nvSpPr>
        <p:spPr>
          <a:xfrm>
            <a:off x="4436490" y="2630551"/>
            <a:ext cx="1829435" cy="1671955"/>
          </a:xfrm>
          <a:prstGeom prst="rect">
            <a:avLst/>
          </a:prstGeom>
        </p:spPr>
        <p:txBody>
          <a:bodyPr vert="horz" wrap="square" lIns="0" tIns="12700" rIns="0" bIns="0" rtlCol="0">
            <a:spAutoFit/>
          </a:bodyPr>
          <a:lstStyle/>
          <a:p>
            <a:pPr marL="12065" marR="5080" lvl="0" indent="0" algn="ctr" defTabSz="914400" eaLnBrk="1" fontAlgn="auto" latinLnBrk="0" hangingPunct="1">
              <a:lnSpc>
                <a:spcPct val="100000"/>
              </a:lnSpc>
              <a:spcBef>
                <a:spcPts val="100"/>
              </a:spcBef>
              <a:spcAft>
                <a:spcPts val="0"/>
              </a:spcAft>
              <a:buClrTx/>
              <a:buSzTx/>
              <a:buFontTx/>
              <a:buNone/>
              <a:tabLst/>
              <a:defRPr/>
            </a:pPr>
            <a:r>
              <a:rPr kumimoji="0" sz="3600" b="1" i="0" u="none" strike="noStrike" kern="0" cap="none" spc="0" normalizeH="0" baseline="0" noProof="0" dirty="0">
                <a:ln>
                  <a:noFill/>
                </a:ln>
                <a:solidFill>
                  <a:srgbClr val="001F5F"/>
                </a:solidFill>
                <a:effectLst/>
                <a:uLnTx/>
                <a:uFillTx/>
                <a:latin typeface="Calibri"/>
                <a:cs typeface="Calibri"/>
              </a:rPr>
              <a:t>What</a:t>
            </a:r>
            <a:r>
              <a:rPr kumimoji="0" sz="3600" b="1" i="0" u="none" strike="noStrike" kern="0" cap="none" spc="-120" normalizeH="0" baseline="0" noProof="0" dirty="0">
                <a:ln>
                  <a:noFill/>
                </a:ln>
                <a:solidFill>
                  <a:srgbClr val="001F5F"/>
                </a:solidFill>
                <a:effectLst/>
                <a:uLnTx/>
                <a:uFillTx/>
                <a:latin typeface="Calibri"/>
                <a:cs typeface="Calibri"/>
              </a:rPr>
              <a:t> </a:t>
            </a:r>
            <a:r>
              <a:rPr kumimoji="0" sz="3600" b="1" i="0" u="none" strike="noStrike" kern="0" cap="none" spc="-25" normalizeH="0" baseline="0" noProof="0" dirty="0">
                <a:ln>
                  <a:noFill/>
                </a:ln>
                <a:solidFill>
                  <a:srgbClr val="001F5F"/>
                </a:solidFill>
                <a:effectLst/>
                <a:uLnTx/>
                <a:uFillTx/>
                <a:latin typeface="Calibri"/>
                <a:cs typeface="Calibri"/>
              </a:rPr>
              <a:t>can </a:t>
            </a:r>
            <a:r>
              <a:rPr kumimoji="0" sz="3600" b="1" i="0" u="none" strike="noStrike" kern="0" cap="none" spc="-10" normalizeH="0" baseline="0" noProof="0" dirty="0">
                <a:ln>
                  <a:noFill/>
                </a:ln>
                <a:solidFill>
                  <a:srgbClr val="001F5F"/>
                </a:solidFill>
                <a:effectLst/>
                <a:uLnTx/>
                <a:uFillTx/>
                <a:latin typeface="Calibri"/>
                <a:cs typeface="Calibri"/>
              </a:rPr>
              <a:t>schools </a:t>
            </a:r>
            <a:r>
              <a:rPr kumimoji="0" sz="3600" b="1" i="0" u="none" strike="noStrike" kern="0" cap="none" spc="-25" normalizeH="0" baseline="0" noProof="0" dirty="0">
                <a:ln>
                  <a:noFill/>
                </a:ln>
                <a:solidFill>
                  <a:srgbClr val="001F5F"/>
                </a:solidFill>
                <a:effectLst/>
                <a:uLnTx/>
                <a:uFillTx/>
                <a:latin typeface="Calibri"/>
                <a:cs typeface="Calibri"/>
              </a:rPr>
              <a:t>do?</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grpSp>
        <p:nvGrpSpPr>
          <p:cNvPr id="4" name="object 4"/>
          <p:cNvGrpSpPr/>
          <p:nvPr/>
        </p:nvGrpSpPr>
        <p:grpSpPr>
          <a:xfrm>
            <a:off x="1667636" y="153162"/>
            <a:ext cx="4696460" cy="2419350"/>
            <a:chOff x="1667636" y="153162"/>
            <a:chExt cx="4696460" cy="2419350"/>
          </a:xfrm>
        </p:grpSpPr>
        <p:sp>
          <p:nvSpPr>
            <p:cNvPr id="5" name="object 5"/>
            <p:cNvSpPr/>
            <p:nvPr/>
          </p:nvSpPr>
          <p:spPr>
            <a:xfrm>
              <a:off x="1686686" y="643381"/>
              <a:ext cx="1989455" cy="1910080"/>
            </a:xfrm>
            <a:custGeom>
              <a:avLst/>
              <a:gdLst/>
              <a:ahLst/>
              <a:cxnLst/>
              <a:rect l="l" t="t" r="r" b="b"/>
              <a:pathLst>
                <a:path w="1989454" h="1910080">
                  <a:moveTo>
                    <a:pt x="994410" y="0"/>
                  </a:moveTo>
                  <a:lnTo>
                    <a:pt x="944783" y="1168"/>
                  </a:lnTo>
                  <a:lnTo>
                    <a:pt x="895785" y="4638"/>
                  </a:lnTo>
                  <a:lnTo>
                    <a:pt x="847474" y="10355"/>
                  </a:lnTo>
                  <a:lnTo>
                    <a:pt x="799906" y="18263"/>
                  </a:lnTo>
                  <a:lnTo>
                    <a:pt x="753139" y="28309"/>
                  </a:lnTo>
                  <a:lnTo>
                    <a:pt x="707229" y="40436"/>
                  </a:lnTo>
                  <a:lnTo>
                    <a:pt x="662233" y="54591"/>
                  </a:lnTo>
                  <a:lnTo>
                    <a:pt x="618209" y="70719"/>
                  </a:lnTo>
                  <a:lnTo>
                    <a:pt x="575213" y="88764"/>
                  </a:lnTo>
                  <a:lnTo>
                    <a:pt x="533302" y="108673"/>
                  </a:lnTo>
                  <a:lnTo>
                    <a:pt x="492534" y="130391"/>
                  </a:lnTo>
                  <a:lnTo>
                    <a:pt x="452965" y="153862"/>
                  </a:lnTo>
                  <a:lnTo>
                    <a:pt x="414652" y="179032"/>
                  </a:lnTo>
                  <a:lnTo>
                    <a:pt x="377653" y="205847"/>
                  </a:lnTo>
                  <a:lnTo>
                    <a:pt x="342024" y="234251"/>
                  </a:lnTo>
                  <a:lnTo>
                    <a:pt x="307822" y="264189"/>
                  </a:lnTo>
                  <a:lnTo>
                    <a:pt x="275104" y="295608"/>
                  </a:lnTo>
                  <a:lnTo>
                    <a:pt x="243928" y="328452"/>
                  </a:lnTo>
                  <a:lnTo>
                    <a:pt x="214350" y="362666"/>
                  </a:lnTo>
                  <a:lnTo>
                    <a:pt x="186428" y="398196"/>
                  </a:lnTo>
                  <a:lnTo>
                    <a:pt x="160218" y="434988"/>
                  </a:lnTo>
                  <a:lnTo>
                    <a:pt x="135777" y="472985"/>
                  </a:lnTo>
                  <a:lnTo>
                    <a:pt x="113162" y="512134"/>
                  </a:lnTo>
                  <a:lnTo>
                    <a:pt x="92431" y="552380"/>
                  </a:lnTo>
                  <a:lnTo>
                    <a:pt x="73639" y="593668"/>
                  </a:lnTo>
                  <a:lnTo>
                    <a:pt x="56845" y="635943"/>
                  </a:lnTo>
                  <a:lnTo>
                    <a:pt x="42106" y="679150"/>
                  </a:lnTo>
                  <a:lnTo>
                    <a:pt x="29478" y="723235"/>
                  </a:lnTo>
                  <a:lnTo>
                    <a:pt x="19017" y="768144"/>
                  </a:lnTo>
                  <a:lnTo>
                    <a:pt x="10783" y="813820"/>
                  </a:lnTo>
                  <a:lnTo>
                    <a:pt x="4830" y="860211"/>
                  </a:lnTo>
                  <a:lnTo>
                    <a:pt x="1217" y="907260"/>
                  </a:lnTo>
                  <a:lnTo>
                    <a:pt x="0" y="954913"/>
                  </a:lnTo>
                  <a:lnTo>
                    <a:pt x="1217" y="1002576"/>
                  </a:lnTo>
                  <a:lnTo>
                    <a:pt x="4830" y="1049635"/>
                  </a:lnTo>
                  <a:lnTo>
                    <a:pt x="10783" y="1096033"/>
                  </a:lnTo>
                  <a:lnTo>
                    <a:pt x="19017" y="1141717"/>
                  </a:lnTo>
                  <a:lnTo>
                    <a:pt x="29478" y="1186631"/>
                  </a:lnTo>
                  <a:lnTo>
                    <a:pt x="42106" y="1230721"/>
                  </a:lnTo>
                  <a:lnTo>
                    <a:pt x="56845" y="1273933"/>
                  </a:lnTo>
                  <a:lnTo>
                    <a:pt x="73639" y="1316210"/>
                  </a:lnTo>
                  <a:lnTo>
                    <a:pt x="92431" y="1357500"/>
                  </a:lnTo>
                  <a:lnTo>
                    <a:pt x="113162" y="1397747"/>
                  </a:lnTo>
                  <a:lnTo>
                    <a:pt x="135777" y="1436896"/>
                  </a:lnTo>
                  <a:lnTo>
                    <a:pt x="160218" y="1474893"/>
                  </a:lnTo>
                  <a:lnTo>
                    <a:pt x="186428" y="1511684"/>
                  </a:lnTo>
                  <a:lnTo>
                    <a:pt x="214350" y="1547212"/>
                  </a:lnTo>
                  <a:lnTo>
                    <a:pt x="243928" y="1581425"/>
                  </a:lnTo>
                  <a:lnTo>
                    <a:pt x="275104" y="1614266"/>
                  </a:lnTo>
                  <a:lnTo>
                    <a:pt x="307822" y="1645682"/>
                  </a:lnTo>
                  <a:lnTo>
                    <a:pt x="342024" y="1675617"/>
                  </a:lnTo>
                  <a:lnTo>
                    <a:pt x="377653" y="1704018"/>
                  </a:lnTo>
                  <a:lnTo>
                    <a:pt x="414652" y="1730829"/>
                  </a:lnTo>
                  <a:lnTo>
                    <a:pt x="452965" y="1755995"/>
                  </a:lnTo>
                  <a:lnTo>
                    <a:pt x="492534" y="1779462"/>
                  </a:lnTo>
                  <a:lnTo>
                    <a:pt x="533302" y="1801176"/>
                  </a:lnTo>
                  <a:lnTo>
                    <a:pt x="575213" y="1821081"/>
                  </a:lnTo>
                  <a:lnTo>
                    <a:pt x="618209" y="1839123"/>
                  </a:lnTo>
                  <a:lnTo>
                    <a:pt x="662233" y="1855247"/>
                  </a:lnTo>
                  <a:lnTo>
                    <a:pt x="707229" y="1869399"/>
                  </a:lnTo>
                  <a:lnTo>
                    <a:pt x="753139" y="1881524"/>
                  </a:lnTo>
                  <a:lnTo>
                    <a:pt x="799906" y="1891567"/>
                  </a:lnTo>
                  <a:lnTo>
                    <a:pt x="847474" y="1899473"/>
                  </a:lnTo>
                  <a:lnTo>
                    <a:pt x="895785" y="1905188"/>
                  </a:lnTo>
                  <a:lnTo>
                    <a:pt x="944783" y="1908657"/>
                  </a:lnTo>
                  <a:lnTo>
                    <a:pt x="994410" y="1909826"/>
                  </a:lnTo>
                  <a:lnTo>
                    <a:pt x="1044048" y="1908657"/>
                  </a:lnTo>
                  <a:lnTo>
                    <a:pt x="1093056" y="1905188"/>
                  </a:lnTo>
                  <a:lnTo>
                    <a:pt x="1141377" y="1899473"/>
                  </a:lnTo>
                  <a:lnTo>
                    <a:pt x="1188954" y="1891567"/>
                  </a:lnTo>
                  <a:lnTo>
                    <a:pt x="1235730" y="1881524"/>
                  </a:lnTo>
                  <a:lnTo>
                    <a:pt x="1281648" y="1869399"/>
                  </a:lnTo>
                  <a:lnTo>
                    <a:pt x="1326651" y="1855247"/>
                  </a:lnTo>
                  <a:lnTo>
                    <a:pt x="1370682" y="1839123"/>
                  </a:lnTo>
                  <a:lnTo>
                    <a:pt x="1413684" y="1821081"/>
                  </a:lnTo>
                  <a:lnTo>
                    <a:pt x="1455601" y="1801176"/>
                  </a:lnTo>
                  <a:lnTo>
                    <a:pt x="1496375" y="1779462"/>
                  </a:lnTo>
                  <a:lnTo>
                    <a:pt x="1535949" y="1755995"/>
                  </a:lnTo>
                  <a:lnTo>
                    <a:pt x="1574266" y="1730829"/>
                  </a:lnTo>
                  <a:lnTo>
                    <a:pt x="1611269" y="1704018"/>
                  </a:lnTo>
                  <a:lnTo>
                    <a:pt x="1646902" y="1675617"/>
                  </a:lnTo>
                  <a:lnTo>
                    <a:pt x="1681107" y="1645682"/>
                  </a:lnTo>
                  <a:lnTo>
                    <a:pt x="1713827" y="1614266"/>
                  </a:lnTo>
                  <a:lnTo>
                    <a:pt x="1745006" y="1581425"/>
                  </a:lnTo>
                  <a:lnTo>
                    <a:pt x="1774586" y="1547212"/>
                  </a:lnTo>
                  <a:lnTo>
                    <a:pt x="1802510" y="1511684"/>
                  </a:lnTo>
                  <a:lnTo>
                    <a:pt x="1828722" y="1474893"/>
                  </a:lnTo>
                  <a:lnTo>
                    <a:pt x="1853165" y="1436896"/>
                  </a:lnTo>
                  <a:lnTo>
                    <a:pt x="1875781" y="1397747"/>
                  </a:lnTo>
                  <a:lnTo>
                    <a:pt x="1896513" y="1357500"/>
                  </a:lnTo>
                  <a:lnTo>
                    <a:pt x="1915305" y="1316210"/>
                  </a:lnTo>
                  <a:lnTo>
                    <a:pt x="1932099" y="1273933"/>
                  </a:lnTo>
                  <a:lnTo>
                    <a:pt x="1946839" y="1230721"/>
                  </a:lnTo>
                  <a:lnTo>
                    <a:pt x="1959468" y="1186631"/>
                  </a:lnTo>
                  <a:lnTo>
                    <a:pt x="1969928" y="1141717"/>
                  </a:lnTo>
                  <a:lnTo>
                    <a:pt x="1978163" y="1096033"/>
                  </a:lnTo>
                  <a:lnTo>
                    <a:pt x="1984116" y="1049635"/>
                  </a:lnTo>
                  <a:lnTo>
                    <a:pt x="1987729" y="1002576"/>
                  </a:lnTo>
                  <a:lnTo>
                    <a:pt x="1988947" y="954913"/>
                  </a:lnTo>
                  <a:lnTo>
                    <a:pt x="1987729" y="907260"/>
                  </a:lnTo>
                  <a:lnTo>
                    <a:pt x="1984116" y="860211"/>
                  </a:lnTo>
                  <a:lnTo>
                    <a:pt x="1978163" y="813820"/>
                  </a:lnTo>
                  <a:lnTo>
                    <a:pt x="1969928" y="768144"/>
                  </a:lnTo>
                  <a:lnTo>
                    <a:pt x="1959468" y="723235"/>
                  </a:lnTo>
                  <a:lnTo>
                    <a:pt x="1946839" y="679150"/>
                  </a:lnTo>
                  <a:lnTo>
                    <a:pt x="1932099" y="635943"/>
                  </a:lnTo>
                  <a:lnTo>
                    <a:pt x="1915305" y="593668"/>
                  </a:lnTo>
                  <a:lnTo>
                    <a:pt x="1896513" y="552380"/>
                  </a:lnTo>
                  <a:lnTo>
                    <a:pt x="1875781" y="512134"/>
                  </a:lnTo>
                  <a:lnTo>
                    <a:pt x="1853165" y="472985"/>
                  </a:lnTo>
                  <a:lnTo>
                    <a:pt x="1828722" y="434988"/>
                  </a:lnTo>
                  <a:lnTo>
                    <a:pt x="1802510" y="398196"/>
                  </a:lnTo>
                  <a:lnTo>
                    <a:pt x="1774586" y="362666"/>
                  </a:lnTo>
                  <a:lnTo>
                    <a:pt x="1745006" y="328452"/>
                  </a:lnTo>
                  <a:lnTo>
                    <a:pt x="1713827" y="295608"/>
                  </a:lnTo>
                  <a:lnTo>
                    <a:pt x="1681107" y="264189"/>
                  </a:lnTo>
                  <a:lnTo>
                    <a:pt x="1646902" y="234251"/>
                  </a:lnTo>
                  <a:lnTo>
                    <a:pt x="1611269" y="205847"/>
                  </a:lnTo>
                  <a:lnTo>
                    <a:pt x="1574266" y="179032"/>
                  </a:lnTo>
                  <a:lnTo>
                    <a:pt x="1535949" y="153862"/>
                  </a:lnTo>
                  <a:lnTo>
                    <a:pt x="1496375" y="130391"/>
                  </a:lnTo>
                  <a:lnTo>
                    <a:pt x="1455601" y="108673"/>
                  </a:lnTo>
                  <a:lnTo>
                    <a:pt x="1413684" y="88764"/>
                  </a:lnTo>
                  <a:lnTo>
                    <a:pt x="1370682" y="70719"/>
                  </a:lnTo>
                  <a:lnTo>
                    <a:pt x="1326651" y="54591"/>
                  </a:lnTo>
                  <a:lnTo>
                    <a:pt x="1281648" y="40436"/>
                  </a:lnTo>
                  <a:lnTo>
                    <a:pt x="1235730" y="28309"/>
                  </a:lnTo>
                  <a:lnTo>
                    <a:pt x="1188954" y="18263"/>
                  </a:lnTo>
                  <a:lnTo>
                    <a:pt x="1141377" y="10355"/>
                  </a:lnTo>
                  <a:lnTo>
                    <a:pt x="1093056" y="4638"/>
                  </a:lnTo>
                  <a:lnTo>
                    <a:pt x="1044048" y="1168"/>
                  </a:lnTo>
                  <a:lnTo>
                    <a:pt x="99441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686686" y="643381"/>
              <a:ext cx="1989455" cy="1910080"/>
            </a:xfrm>
            <a:custGeom>
              <a:avLst/>
              <a:gdLst/>
              <a:ahLst/>
              <a:cxnLst/>
              <a:rect l="l" t="t" r="r" b="b"/>
              <a:pathLst>
                <a:path w="1989454" h="1910080">
                  <a:moveTo>
                    <a:pt x="0" y="954913"/>
                  </a:moveTo>
                  <a:lnTo>
                    <a:pt x="1217" y="907260"/>
                  </a:lnTo>
                  <a:lnTo>
                    <a:pt x="4830" y="860211"/>
                  </a:lnTo>
                  <a:lnTo>
                    <a:pt x="10783" y="813820"/>
                  </a:lnTo>
                  <a:lnTo>
                    <a:pt x="19017" y="768144"/>
                  </a:lnTo>
                  <a:lnTo>
                    <a:pt x="29478" y="723235"/>
                  </a:lnTo>
                  <a:lnTo>
                    <a:pt x="42106" y="679150"/>
                  </a:lnTo>
                  <a:lnTo>
                    <a:pt x="56845" y="635943"/>
                  </a:lnTo>
                  <a:lnTo>
                    <a:pt x="73639" y="593668"/>
                  </a:lnTo>
                  <a:lnTo>
                    <a:pt x="92431" y="552380"/>
                  </a:lnTo>
                  <a:lnTo>
                    <a:pt x="113162" y="512134"/>
                  </a:lnTo>
                  <a:lnTo>
                    <a:pt x="135777" y="472985"/>
                  </a:lnTo>
                  <a:lnTo>
                    <a:pt x="160218" y="434988"/>
                  </a:lnTo>
                  <a:lnTo>
                    <a:pt x="186428" y="398196"/>
                  </a:lnTo>
                  <a:lnTo>
                    <a:pt x="214350" y="362666"/>
                  </a:lnTo>
                  <a:lnTo>
                    <a:pt x="243928" y="328452"/>
                  </a:lnTo>
                  <a:lnTo>
                    <a:pt x="275104" y="295608"/>
                  </a:lnTo>
                  <a:lnTo>
                    <a:pt x="307822" y="264189"/>
                  </a:lnTo>
                  <a:lnTo>
                    <a:pt x="342024" y="234251"/>
                  </a:lnTo>
                  <a:lnTo>
                    <a:pt x="377653" y="205847"/>
                  </a:lnTo>
                  <a:lnTo>
                    <a:pt x="414652" y="179032"/>
                  </a:lnTo>
                  <a:lnTo>
                    <a:pt x="452965" y="153862"/>
                  </a:lnTo>
                  <a:lnTo>
                    <a:pt x="492534" y="130391"/>
                  </a:lnTo>
                  <a:lnTo>
                    <a:pt x="533302" y="108673"/>
                  </a:lnTo>
                  <a:lnTo>
                    <a:pt x="575213" y="88764"/>
                  </a:lnTo>
                  <a:lnTo>
                    <a:pt x="618209" y="70719"/>
                  </a:lnTo>
                  <a:lnTo>
                    <a:pt x="662233" y="54591"/>
                  </a:lnTo>
                  <a:lnTo>
                    <a:pt x="707229" y="40436"/>
                  </a:lnTo>
                  <a:lnTo>
                    <a:pt x="753139" y="28309"/>
                  </a:lnTo>
                  <a:lnTo>
                    <a:pt x="799906" y="18263"/>
                  </a:lnTo>
                  <a:lnTo>
                    <a:pt x="847474" y="10355"/>
                  </a:lnTo>
                  <a:lnTo>
                    <a:pt x="895785" y="4638"/>
                  </a:lnTo>
                  <a:lnTo>
                    <a:pt x="944783" y="1168"/>
                  </a:lnTo>
                  <a:lnTo>
                    <a:pt x="994410" y="0"/>
                  </a:lnTo>
                  <a:lnTo>
                    <a:pt x="1044048" y="1168"/>
                  </a:lnTo>
                  <a:lnTo>
                    <a:pt x="1093056" y="4638"/>
                  </a:lnTo>
                  <a:lnTo>
                    <a:pt x="1141377" y="10355"/>
                  </a:lnTo>
                  <a:lnTo>
                    <a:pt x="1188954" y="18263"/>
                  </a:lnTo>
                  <a:lnTo>
                    <a:pt x="1235730" y="28309"/>
                  </a:lnTo>
                  <a:lnTo>
                    <a:pt x="1281648" y="40436"/>
                  </a:lnTo>
                  <a:lnTo>
                    <a:pt x="1326651" y="54591"/>
                  </a:lnTo>
                  <a:lnTo>
                    <a:pt x="1370682" y="70719"/>
                  </a:lnTo>
                  <a:lnTo>
                    <a:pt x="1413684" y="88764"/>
                  </a:lnTo>
                  <a:lnTo>
                    <a:pt x="1455601" y="108673"/>
                  </a:lnTo>
                  <a:lnTo>
                    <a:pt x="1496375" y="130391"/>
                  </a:lnTo>
                  <a:lnTo>
                    <a:pt x="1535949" y="153862"/>
                  </a:lnTo>
                  <a:lnTo>
                    <a:pt x="1574266" y="179032"/>
                  </a:lnTo>
                  <a:lnTo>
                    <a:pt x="1611269" y="205847"/>
                  </a:lnTo>
                  <a:lnTo>
                    <a:pt x="1646902" y="234251"/>
                  </a:lnTo>
                  <a:lnTo>
                    <a:pt x="1681107" y="264189"/>
                  </a:lnTo>
                  <a:lnTo>
                    <a:pt x="1713827" y="295608"/>
                  </a:lnTo>
                  <a:lnTo>
                    <a:pt x="1745006" y="328452"/>
                  </a:lnTo>
                  <a:lnTo>
                    <a:pt x="1774586" y="362666"/>
                  </a:lnTo>
                  <a:lnTo>
                    <a:pt x="1802510" y="398196"/>
                  </a:lnTo>
                  <a:lnTo>
                    <a:pt x="1828722" y="434988"/>
                  </a:lnTo>
                  <a:lnTo>
                    <a:pt x="1853165" y="472985"/>
                  </a:lnTo>
                  <a:lnTo>
                    <a:pt x="1875781" y="512134"/>
                  </a:lnTo>
                  <a:lnTo>
                    <a:pt x="1896513" y="552380"/>
                  </a:lnTo>
                  <a:lnTo>
                    <a:pt x="1915305" y="593668"/>
                  </a:lnTo>
                  <a:lnTo>
                    <a:pt x="1932099" y="635943"/>
                  </a:lnTo>
                  <a:lnTo>
                    <a:pt x="1946839" y="679150"/>
                  </a:lnTo>
                  <a:lnTo>
                    <a:pt x="1959468" y="723235"/>
                  </a:lnTo>
                  <a:lnTo>
                    <a:pt x="1969928" y="768144"/>
                  </a:lnTo>
                  <a:lnTo>
                    <a:pt x="1978163" y="813820"/>
                  </a:lnTo>
                  <a:lnTo>
                    <a:pt x="1984116" y="860211"/>
                  </a:lnTo>
                  <a:lnTo>
                    <a:pt x="1987729" y="907260"/>
                  </a:lnTo>
                  <a:lnTo>
                    <a:pt x="1988947" y="954913"/>
                  </a:lnTo>
                  <a:lnTo>
                    <a:pt x="1987729" y="1002576"/>
                  </a:lnTo>
                  <a:lnTo>
                    <a:pt x="1984116" y="1049635"/>
                  </a:lnTo>
                  <a:lnTo>
                    <a:pt x="1978163" y="1096033"/>
                  </a:lnTo>
                  <a:lnTo>
                    <a:pt x="1969928" y="1141717"/>
                  </a:lnTo>
                  <a:lnTo>
                    <a:pt x="1959468" y="1186631"/>
                  </a:lnTo>
                  <a:lnTo>
                    <a:pt x="1946839" y="1230721"/>
                  </a:lnTo>
                  <a:lnTo>
                    <a:pt x="1932099" y="1273933"/>
                  </a:lnTo>
                  <a:lnTo>
                    <a:pt x="1915305" y="1316210"/>
                  </a:lnTo>
                  <a:lnTo>
                    <a:pt x="1896513" y="1357500"/>
                  </a:lnTo>
                  <a:lnTo>
                    <a:pt x="1875781" y="1397747"/>
                  </a:lnTo>
                  <a:lnTo>
                    <a:pt x="1853165" y="1436896"/>
                  </a:lnTo>
                  <a:lnTo>
                    <a:pt x="1828722" y="1474893"/>
                  </a:lnTo>
                  <a:lnTo>
                    <a:pt x="1802510" y="1511684"/>
                  </a:lnTo>
                  <a:lnTo>
                    <a:pt x="1774586" y="1547212"/>
                  </a:lnTo>
                  <a:lnTo>
                    <a:pt x="1745006" y="1581425"/>
                  </a:lnTo>
                  <a:lnTo>
                    <a:pt x="1713827" y="1614266"/>
                  </a:lnTo>
                  <a:lnTo>
                    <a:pt x="1681107" y="1645682"/>
                  </a:lnTo>
                  <a:lnTo>
                    <a:pt x="1646902" y="1675617"/>
                  </a:lnTo>
                  <a:lnTo>
                    <a:pt x="1611269" y="1704018"/>
                  </a:lnTo>
                  <a:lnTo>
                    <a:pt x="1574266" y="1730829"/>
                  </a:lnTo>
                  <a:lnTo>
                    <a:pt x="1535949" y="1755995"/>
                  </a:lnTo>
                  <a:lnTo>
                    <a:pt x="1496375" y="1779462"/>
                  </a:lnTo>
                  <a:lnTo>
                    <a:pt x="1455601" y="1801176"/>
                  </a:lnTo>
                  <a:lnTo>
                    <a:pt x="1413684" y="1821081"/>
                  </a:lnTo>
                  <a:lnTo>
                    <a:pt x="1370682" y="1839123"/>
                  </a:lnTo>
                  <a:lnTo>
                    <a:pt x="1326651" y="1855247"/>
                  </a:lnTo>
                  <a:lnTo>
                    <a:pt x="1281648" y="1869399"/>
                  </a:lnTo>
                  <a:lnTo>
                    <a:pt x="1235730" y="1881524"/>
                  </a:lnTo>
                  <a:lnTo>
                    <a:pt x="1188954" y="1891567"/>
                  </a:lnTo>
                  <a:lnTo>
                    <a:pt x="1141377" y="1899473"/>
                  </a:lnTo>
                  <a:lnTo>
                    <a:pt x="1093056" y="1905188"/>
                  </a:lnTo>
                  <a:lnTo>
                    <a:pt x="1044048" y="1908657"/>
                  </a:lnTo>
                  <a:lnTo>
                    <a:pt x="994410" y="1909826"/>
                  </a:lnTo>
                  <a:lnTo>
                    <a:pt x="944783" y="1908657"/>
                  </a:lnTo>
                  <a:lnTo>
                    <a:pt x="895785" y="1905188"/>
                  </a:lnTo>
                  <a:lnTo>
                    <a:pt x="847474" y="1899473"/>
                  </a:lnTo>
                  <a:lnTo>
                    <a:pt x="799906" y="1891567"/>
                  </a:lnTo>
                  <a:lnTo>
                    <a:pt x="753139" y="1881524"/>
                  </a:lnTo>
                  <a:lnTo>
                    <a:pt x="707229" y="1869399"/>
                  </a:lnTo>
                  <a:lnTo>
                    <a:pt x="662233" y="1855247"/>
                  </a:lnTo>
                  <a:lnTo>
                    <a:pt x="618209" y="1839123"/>
                  </a:lnTo>
                  <a:lnTo>
                    <a:pt x="575213" y="1821081"/>
                  </a:lnTo>
                  <a:lnTo>
                    <a:pt x="533302" y="1801176"/>
                  </a:lnTo>
                  <a:lnTo>
                    <a:pt x="492534" y="1779462"/>
                  </a:lnTo>
                  <a:lnTo>
                    <a:pt x="452965" y="1755995"/>
                  </a:lnTo>
                  <a:lnTo>
                    <a:pt x="414652" y="1730829"/>
                  </a:lnTo>
                  <a:lnTo>
                    <a:pt x="377653" y="1704018"/>
                  </a:lnTo>
                  <a:lnTo>
                    <a:pt x="342024" y="1675617"/>
                  </a:lnTo>
                  <a:lnTo>
                    <a:pt x="307822" y="1645682"/>
                  </a:lnTo>
                  <a:lnTo>
                    <a:pt x="275104" y="1614266"/>
                  </a:lnTo>
                  <a:lnTo>
                    <a:pt x="243928" y="1581425"/>
                  </a:lnTo>
                  <a:lnTo>
                    <a:pt x="214350" y="1547212"/>
                  </a:lnTo>
                  <a:lnTo>
                    <a:pt x="186428" y="1511684"/>
                  </a:lnTo>
                  <a:lnTo>
                    <a:pt x="160218" y="1474893"/>
                  </a:lnTo>
                  <a:lnTo>
                    <a:pt x="135777" y="1436896"/>
                  </a:lnTo>
                  <a:lnTo>
                    <a:pt x="113162" y="1397747"/>
                  </a:lnTo>
                  <a:lnTo>
                    <a:pt x="92431" y="1357500"/>
                  </a:lnTo>
                  <a:lnTo>
                    <a:pt x="73639" y="1316210"/>
                  </a:lnTo>
                  <a:lnTo>
                    <a:pt x="56845" y="1273933"/>
                  </a:lnTo>
                  <a:lnTo>
                    <a:pt x="42106" y="1230721"/>
                  </a:lnTo>
                  <a:lnTo>
                    <a:pt x="29478" y="1186631"/>
                  </a:lnTo>
                  <a:lnTo>
                    <a:pt x="19017" y="1141717"/>
                  </a:lnTo>
                  <a:lnTo>
                    <a:pt x="10783" y="1096033"/>
                  </a:lnTo>
                  <a:lnTo>
                    <a:pt x="4830" y="1049635"/>
                  </a:lnTo>
                  <a:lnTo>
                    <a:pt x="1217" y="1002576"/>
                  </a:lnTo>
                  <a:lnTo>
                    <a:pt x="0" y="954913"/>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4355845" y="172212"/>
              <a:ext cx="1989455" cy="1910080"/>
            </a:xfrm>
            <a:custGeom>
              <a:avLst/>
              <a:gdLst/>
              <a:ahLst/>
              <a:cxnLst/>
              <a:rect l="l" t="t" r="r" b="b"/>
              <a:pathLst>
                <a:path w="1989454" h="1910080">
                  <a:moveTo>
                    <a:pt x="994409" y="0"/>
                  </a:moveTo>
                  <a:lnTo>
                    <a:pt x="944783" y="1168"/>
                  </a:lnTo>
                  <a:lnTo>
                    <a:pt x="895785" y="4637"/>
                  </a:lnTo>
                  <a:lnTo>
                    <a:pt x="847474" y="10352"/>
                  </a:lnTo>
                  <a:lnTo>
                    <a:pt x="799906" y="18258"/>
                  </a:lnTo>
                  <a:lnTo>
                    <a:pt x="753139" y="28301"/>
                  </a:lnTo>
                  <a:lnTo>
                    <a:pt x="707229" y="40425"/>
                  </a:lnTo>
                  <a:lnTo>
                    <a:pt x="662233" y="54576"/>
                  </a:lnTo>
                  <a:lnTo>
                    <a:pt x="618209" y="70700"/>
                  </a:lnTo>
                  <a:lnTo>
                    <a:pt x="575213" y="88741"/>
                  </a:lnTo>
                  <a:lnTo>
                    <a:pt x="533302" y="108646"/>
                  </a:lnTo>
                  <a:lnTo>
                    <a:pt x="492534" y="130358"/>
                  </a:lnTo>
                  <a:lnTo>
                    <a:pt x="452965" y="153824"/>
                  </a:lnTo>
                  <a:lnTo>
                    <a:pt x="414652" y="178989"/>
                  </a:lnTo>
                  <a:lnTo>
                    <a:pt x="377653" y="205797"/>
                  </a:lnTo>
                  <a:lnTo>
                    <a:pt x="342024" y="234196"/>
                  </a:lnTo>
                  <a:lnTo>
                    <a:pt x="307822" y="264129"/>
                  </a:lnTo>
                  <a:lnTo>
                    <a:pt x="275104" y="295542"/>
                  </a:lnTo>
                  <a:lnTo>
                    <a:pt x="243928" y="328380"/>
                  </a:lnTo>
                  <a:lnTo>
                    <a:pt x="214350" y="362588"/>
                  </a:lnTo>
                  <a:lnTo>
                    <a:pt x="186428" y="398113"/>
                  </a:lnTo>
                  <a:lnTo>
                    <a:pt x="160218" y="434899"/>
                  </a:lnTo>
                  <a:lnTo>
                    <a:pt x="135777" y="472891"/>
                  </a:lnTo>
                  <a:lnTo>
                    <a:pt x="113162" y="512035"/>
                  </a:lnTo>
                  <a:lnTo>
                    <a:pt x="92431" y="552276"/>
                  </a:lnTo>
                  <a:lnTo>
                    <a:pt x="73639" y="593559"/>
                  </a:lnTo>
                  <a:lnTo>
                    <a:pt x="56845" y="635830"/>
                  </a:lnTo>
                  <a:lnTo>
                    <a:pt x="42106" y="679034"/>
                  </a:lnTo>
                  <a:lnTo>
                    <a:pt x="29478" y="723116"/>
                  </a:lnTo>
                  <a:lnTo>
                    <a:pt x="19017" y="768022"/>
                  </a:lnTo>
                  <a:lnTo>
                    <a:pt x="10783" y="813696"/>
                  </a:lnTo>
                  <a:lnTo>
                    <a:pt x="4830" y="860085"/>
                  </a:lnTo>
                  <a:lnTo>
                    <a:pt x="1217" y="907133"/>
                  </a:lnTo>
                  <a:lnTo>
                    <a:pt x="0" y="954786"/>
                  </a:lnTo>
                  <a:lnTo>
                    <a:pt x="1217" y="1002449"/>
                  </a:lnTo>
                  <a:lnTo>
                    <a:pt x="4830" y="1049508"/>
                  </a:lnTo>
                  <a:lnTo>
                    <a:pt x="10783" y="1095906"/>
                  </a:lnTo>
                  <a:lnTo>
                    <a:pt x="19017" y="1141590"/>
                  </a:lnTo>
                  <a:lnTo>
                    <a:pt x="29478" y="1186504"/>
                  </a:lnTo>
                  <a:lnTo>
                    <a:pt x="42106" y="1230594"/>
                  </a:lnTo>
                  <a:lnTo>
                    <a:pt x="56845" y="1273806"/>
                  </a:lnTo>
                  <a:lnTo>
                    <a:pt x="73639" y="1316083"/>
                  </a:lnTo>
                  <a:lnTo>
                    <a:pt x="92431" y="1357373"/>
                  </a:lnTo>
                  <a:lnTo>
                    <a:pt x="113162" y="1397620"/>
                  </a:lnTo>
                  <a:lnTo>
                    <a:pt x="135777" y="1436769"/>
                  </a:lnTo>
                  <a:lnTo>
                    <a:pt x="160218" y="1474766"/>
                  </a:lnTo>
                  <a:lnTo>
                    <a:pt x="186428" y="1511557"/>
                  </a:lnTo>
                  <a:lnTo>
                    <a:pt x="214350" y="1547085"/>
                  </a:lnTo>
                  <a:lnTo>
                    <a:pt x="243928" y="1581298"/>
                  </a:lnTo>
                  <a:lnTo>
                    <a:pt x="275104" y="1614139"/>
                  </a:lnTo>
                  <a:lnTo>
                    <a:pt x="307822" y="1645555"/>
                  </a:lnTo>
                  <a:lnTo>
                    <a:pt x="342024" y="1675490"/>
                  </a:lnTo>
                  <a:lnTo>
                    <a:pt x="377653" y="1703891"/>
                  </a:lnTo>
                  <a:lnTo>
                    <a:pt x="414652" y="1730702"/>
                  </a:lnTo>
                  <a:lnTo>
                    <a:pt x="452965" y="1755868"/>
                  </a:lnTo>
                  <a:lnTo>
                    <a:pt x="492534" y="1779335"/>
                  </a:lnTo>
                  <a:lnTo>
                    <a:pt x="533302" y="1801049"/>
                  </a:lnTo>
                  <a:lnTo>
                    <a:pt x="575213" y="1820954"/>
                  </a:lnTo>
                  <a:lnTo>
                    <a:pt x="618209" y="1838996"/>
                  </a:lnTo>
                  <a:lnTo>
                    <a:pt x="662233" y="1855120"/>
                  </a:lnTo>
                  <a:lnTo>
                    <a:pt x="707229" y="1869272"/>
                  </a:lnTo>
                  <a:lnTo>
                    <a:pt x="753139" y="1881397"/>
                  </a:lnTo>
                  <a:lnTo>
                    <a:pt x="799906" y="1891440"/>
                  </a:lnTo>
                  <a:lnTo>
                    <a:pt x="847474" y="1899346"/>
                  </a:lnTo>
                  <a:lnTo>
                    <a:pt x="895785" y="1905061"/>
                  </a:lnTo>
                  <a:lnTo>
                    <a:pt x="944783" y="1908530"/>
                  </a:lnTo>
                  <a:lnTo>
                    <a:pt x="994409" y="1909699"/>
                  </a:lnTo>
                  <a:lnTo>
                    <a:pt x="1044048" y="1908530"/>
                  </a:lnTo>
                  <a:lnTo>
                    <a:pt x="1093056" y="1905061"/>
                  </a:lnTo>
                  <a:lnTo>
                    <a:pt x="1141377" y="1899346"/>
                  </a:lnTo>
                  <a:lnTo>
                    <a:pt x="1188954" y="1891440"/>
                  </a:lnTo>
                  <a:lnTo>
                    <a:pt x="1235730" y="1881397"/>
                  </a:lnTo>
                  <a:lnTo>
                    <a:pt x="1281648" y="1869272"/>
                  </a:lnTo>
                  <a:lnTo>
                    <a:pt x="1326651" y="1855120"/>
                  </a:lnTo>
                  <a:lnTo>
                    <a:pt x="1370682" y="1838996"/>
                  </a:lnTo>
                  <a:lnTo>
                    <a:pt x="1413684" y="1820954"/>
                  </a:lnTo>
                  <a:lnTo>
                    <a:pt x="1455601" y="1801049"/>
                  </a:lnTo>
                  <a:lnTo>
                    <a:pt x="1496375" y="1779335"/>
                  </a:lnTo>
                  <a:lnTo>
                    <a:pt x="1535949" y="1755868"/>
                  </a:lnTo>
                  <a:lnTo>
                    <a:pt x="1574266" y="1730702"/>
                  </a:lnTo>
                  <a:lnTo>
                    <a:pt x="1611269" y="1703891"/>
                  </a:lnTo>
                  <a:lnTo>
                    <a:pt x="1646902" y="1675490"/>
                  </a:lnTo>
                  <a:lnTo>
                    <a:pt x="1681107" y="1645555"/>
                  </a:lnTo>
                  <a:lnTo>
                    <a:pt x="1713827" y="1614139"/>
                  </a:lnTo>
                  <a:lnTo>
                    <a:pt x="1745006" y="1581298"/>
                  </a:lnTo>
                  <a:lnTo>
                    <a:pt x="1774586" y="1547085"/>
                  </a:lnTo>
                  <a:lnTo>
                    <a:pt x="1802510" y="1511557"/>
                  </a:lnTo>
                  <a:lnTo>
                    <a:pt x="1828722" y="1474766"/>
                  </a:lnTo>
                  <a:lnTo>
                    <a:pt x="1853165" y="1436769"/>
                  </a:lnTo>
                  <a:lnTo>
                    <a:pt x="1875781" y="1397620"/>
                  </a:lnTo>
                  <a:lnTo>
                    <a:pt x="1896513" y="1357373"/>
                  </a:lnTo>
                  <a:lnTo>
                    <a:pt x="1915305" y="1316083"/>
                  </a:lnTo>
                  <a:lnTo>
                    <a:pt x="1932099" y="1273806"/>
                  </a:lnTo>
                  <a:lnTo>
                    <a:pt x="1946839" y="1230594"/>
                  </a:lnTo>
                  <a:lnTo>
                    <a:pt x="1959468" y="1186504"/>
                  </a:lnTo>
                  <a:lnTo>
                    <a:pt x="1969928" y="1141590"/>
                  </a:lnTo>
                  <a:lnTo>
                    <a:pt x="1978163" y="1095906"/>
                  </a:lnTo>
                  <a:lnTo>
                    <a:pt x="1984116" y="1049508"/>
                  </a:lnTo>
                  <a:lnTo>
                    <a:pt x="1987729" y="1002449"/>
                  </a:lnTo>
                  <a:lnTo>
                    <a:pt x="1988946" y="954786"/>
                  </a:lnTo>
                  <a:lnTo>
                    <a:pt x="1987729" y="907133"/>
                  </a:lnTo>
                  <a:lnTo>
                    <a:pt x="1984116" y="860085"/>
                  </a:lnTo>
                  <a:lnTo>
                    <a:pt x="1978163" y="813696"/>
                  </a:lnTo>
                  <a:lnTo>
                    <a:pt x="1969928" y="768022"/>
                  </a:lnTo>
                  <a:lnTo>
                    <a:pt x="1959468" y="723116"/>
                  </a:lnTo>
                  <a:lnTo>
                    <a:pt x="1946839" y="679034"/>
                  </a:lnTo>
                  <a:lnTo>
                    <a:pt x="1932099" y="635830"/>
                  </a:lnTo>
                  <a:lnTo>
                    <a:pt x="1915305" y="593559"/>
                  </a:lnTo>
                  <a:lnTo>
                    <a:pt x="1896513" y="552276"/>
                  </a:lnTo>
                  <a:lnTo>
                    <a:pt x="1875781" y="512035"/>
                  </a:lnTo>
                  <a:lnTo>
                    <a:pt x="1853165" y="472891"/>
                  </a:lnTo>
                  <a:lnTo>
                    <a:pt x="1828722" y="434899"/>
                  </a:lnTo>
                  <a:lnTo>
                    <a:pt x="1802510" y="398113"/>
                  </a:lnTo>
                  <a:lnTo>
                    <a:pt x="1774586" y="362588"/>
                  </a:lnTo>
                  <a:lnTo>
                    <a:pt x="1745006" y="328380"/>
                  </a:lnTo>
                  <a:lnTo>
                    <a:pt x="1713827" y="295542"/>
                  </a:lnTo>
                  <a:lnTo>
                    <a:pt x="1681107" y="264129"/>
                  </a:lnTo>
                  <a:lnTo>
                    <a:pt x="1646902" y="234196"/>
                  </a:lnTo>
                  <a:lnTo>
                    <a:pt x="1611269" y="205797"/>
                  </a:lnTo>
                  <a:lnTo>
                    <a:pt x="1574266" y="178989"/>
                  </a:lnTo>
                  <a:lnTo>
                    <a:pt x="1535949" y="153824"/>
                  </a:lnTo>
                  <a:lnTo>
                    <a:pt x="1496375" y="130358"/>
                  </a:lnTo>
                  <a:lnTo>
                    <a:pt x="1455601" y="108646"/>
                  </a:lnTo>
                  <a:lnTo>
                    <a:pt x="1413684" y="88741"/>
                  </a:lnTo>
                  <a:lnTo>
                    <a:pt x="1370682" y="70700"/>
                  </a:lnTo>
                  <a:lnTo>
                    <a:pt x="1326651" y="54576"/>
                  </a:lnTo>
                  <a:lnTo>
                    <a:pt x="1281648" y="40425"/>
                  </a:lnTo>
                  <a:lnTo>
                    <a:pt x="1235730" y="28301"/>
                  </a:lnTo>
                  <a:lnTo>
                    <a:pt x="1188954" y="18258"/>
                  </a:lnTo>
                  <a:lnTo>
                    <a:pt x="1141377" y="10352"/>
                  </a:lnTo>
                  <a:lnTo>
                    <a:pt x="1093056" y="4637"/>
                  </a:lnTo>
                  <a:lnTo>
                    <a:pt x="1044048" y="1168"/>
                  </a:lnTo>
                  <a:lnTo>
                    <a:pt x="99440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4355845" y="172212"/>
              <a:ext cx="1989455" cy="1910080"/>
            </a:xfrm>
            <a:custGeom>
              <a:avLst/>
              <a:gdLst/>
              <a:ahLst/>
              <a:cxnLst/>
              <a:rect l="l" t="t" r="r" b="b"/>
              <a:pathLst>
                <a:path w="1989454" h="1910080">
                  <a:moveTo>
                    <a:pt x="0" y="954786"/>
                  </a:moveTo>
                  <a:lnTo>
                    <a:pt x="1217" y="907133"/>
                  </a:lnTo>
                  <a:lnTo>
                    <a:pt x="4830" y="860085"/>
                  </a:lnTo>
                  <a:lnTo>
                    <a:pt x="10783" y="813696"/>
                  </a:lnTo>
                  <a:lnTo>
                    <a:pt x="19017" y="768022"/>
                  </a:lnTo>
                  <a:lnTo>
                    <a:pt x="29478" y="723116"/>
                  </a:lnTo>
                  <a:lnTo>
                    <a:pt x="42106" y="679034"/>
                  </a:lnTo>
                  <a:lnTo>
                    <a:pt x="56845" y="635830"/>
                  </a:lnTo>
                  <a:lnTo>
                    <a:pt x="73639" y="593559"/>
                  </a:lnTo>
                  <a:lnTo>
                    <a:pt x="92431" y="552276"/>
                  </a:lnTo>
                  <a:lnTo>
                    <a:pt x="113162" y="512035"/>
                  </a:lnTo>
                  <a:lnTo>
                    <a:pt x="135777" y="472891"/>
                  </a:lnTo>
                  <a:lnTo>
                    <a:pt x="160218" y="434899"/>
                  </a:lnTo>
                  <a:lnTo>
                    <a:pt x="186428" y="398113"/>
                  </a:lnTo>
                  <a:lnTo>
                    <a:pt x="214350" y="362588"/>
                  </a:lnTo>
                  <a:lnTo>
                    <a:pt x="243928" y="328380"/>
                  </a:lnTo>
                  <a:lnTo>
                    <a:pt x="275104" y="295542"/>
                  </a:lnTo>
                  <a:lnTo>
                    <a:pt x="307822" y="264129"/>
                  </a:lnTo>
                  <a:lnTo>
                    <a:pt x="342024" y="234196"/>
                  </a:lnTo>
                  <a:lnTo>
                    <a:pt x="377653" y="205797"/>
                  </a:lnTo>
                  <a:lnTo>
                    <a:pt x="414652" y="178989"/>
                  </a:lnTo>
                  <a:lnTo>
                    <a:pt x="452965" y="153824"/>
                  </a:lnTo>
                  <a:lnTo>
                    <a:pt x="492534" y="130358"/>
                  </a:lnTo>
                  <a:lnTo>
                    <a:pt x="533302" y="108646"/>
                  </a:lnTo>
                  <a:lnTo>
                    <a:pt x="575213" y="88741"/>
                  </a:lnTo>
                  <a:lnTo>
                    <a:pt x="618209" y="70700"/>
                  </a:lnTo>
                  <a:lnTo>
                    <a:pt x="662233" y="54576"/>
                  </a:lnTo>
                  <a:lnTo>
                    <a:pt x="707229" y="40425"/>
                  </a:lnTo>
                  <a:lnTo>
                    <a:pt x="753139" y="28301"/>
                  </a:lnTo>
                  <a:lnTo>
                    <a:pt x="799906" y="18258"/>
                  </a:lnTo>
                  <a:lnTo>
                    <a:pt x="847474" y="10352"/>
                  </a:lnTo>
                  <a:lnTo>
                    <a:pt x="895785" y="4637"/>
                  </a:lnTo>
                  <a:lnTo>
                    <a:pt x="944783" y="1168"/>
                  </a:lnTo>
                  <a:lnTo>
                    <a:pt x="994409" y="0"/>
                  </a:lnTo>
                  <a:lnTo>
                    <a:pt x="1044048" y="1168"/>
                  </a:lnTo>
                  <a:lnTo>
                    <a:pt x="1093056" y="4637"/>
                  </a:lnTo>
                  <a:lnTo>
                    <a:pt x="1141377" y="10352"/>
                  </a:lnTo>
                  <a:lnTo>
                    <a:pt x="1188954" y="18258"/>
                  </a:lnTo>
                  <a:lnTo>
                    <a:pt x="1235730" y="28301"/>
                  </a:lnTo>
                  <a:lnTo>
                    <a:pt x="1281648" y="40425"/>
                  </a:lnTo>
                  <a:lnTo>
                    <a:pt x="1326651" y="54576"/>
                  </a:lnTo>
                  <a:lnTo>
                    <a:pt x="1370682" y="70700"/>
                  </a:lnTo>
                  <a:lnTo>
                    <a:pt x="1413684" y="88741"/>
                  </a:lnTo>
                  <a:lnTo>
                    <a:pt x="1455601" y="108646"/>
                  </a:lnTo>
                  <a:lnTo>
                    <a:pt x="1496375" y="130358"/>
                  </a:lnTo>
                  <a:lnTo>
                    <a:pt x="1535949" y="153824"/>
                  </a:lnTo>
                  <a:lnTo>
                    <a:pt x="1574266" y="178989"/>
                  </a:lnTo>
                  <a:lnTo>
                    <a:pt x="1611269" y="205797"/>
                  </a:lnTo>
                  <a:lnTo>
                    <a:pt x="1646902" y="234196"/>
                  </a:lnTo>
                  <a:lnTo>
                    <a:pt x="1681107" y="264129"/>
                  </a:lnTo>
                  <a:lnTo>
                    <a:pt x="1713827" y="295542"/>
                  </a:lnTo>
                  <a:lnTo>
                    <a:pt x="1745006" y="328380"/>
                  </a:lnTo>
                  <a:lnTo>
                    <a:pt x="1774586" y="362588"/>
                  </a:lnTo>
                  <a:lnTo>
                    <a:pt x="1802510" y="398113"/>
                  </a:lnTo>
                  <a:lnTo>
                    <a:pt x="1828722" y="434899"/>
                  </a:lnTo>
                  <a:lnTo>
                    <a:pt x="1853165" y="472891"/>
                  </a:lnTo>
                  <a:lnTo>
                    <a:pt x="1875781" y="512035"/>
                  </a:lnTo>
                  <a:lnTo>
                    <a:pt x="1896513" y="552276"/>
                  </a:lnTo>
                  <a:lnTo>
                    <a:pt x="1915305" y="593559"/>
                  </a:lnTo>
                  <a:lnTo>
                    <a:pt x="1932099" y="635830"/>
                  </a:lnTo>
                  <a:lnTo>
                    <a:pt x="1946839" y="679034"/>
                  </a:lnTo>
                  <a:lnTo>
                    <a:pt x="1959468" y="723116"/>
                  </a:lnTo>
                  <a:lnTo>
                    <a:pt x="1969928" y="768022"/>
                  </a:lnTo>
                  <a:lnTo>
                    <a:pt x="1978163" y="813696"/>
                  </a:lnTo>
                  <a:lnTo>
                    <a:pt x="1984116" y="860085"/>
                  </a:lnTo>
                  <a:lnTo>
                    <a:pt x="1987729" y="907133"/>
                  </a:lnTo>
                  <a:lnTo>
                    <a:pt x="1988946" y="954786"/>
                  </a:lnTo>
                  <a:lnTo>
                    <a:pt x="1987729" y="1002449"/>
                  </a:lnTo>
                  <a:lnTo>
                    <a:pt x="1984116" y="1049508"/>
                  </a:lnTo>
                  <a:lnTo>
                    <a:pt x="1978163" y="1095906"/>
                  </a:lnTo>
                  <a:lnTo>
                    <a:pt x="1969928" y="1141590"/>
                  </a:lnTo>
                  <a:lnTo>
                    <a:pt x="1959468" y="1186504"/>
                  </a:lnTo>
                  <a:lnTo>
                    <a:pt x="1946839" y="1230594"/>
                  </a:lnTo>
                  <a:lnTo>
                    <a:pt x="1932099" y="1273806"/>
                  </a:lnTo>
                  <a:lnTo>
                    <a:pt x="1915305" y="1316083"/>
                  </a:lnTo>
                  <a:lnTo>
                    <a:pt x="1896513" y="1357373"/>
                  </a:lnTo>
                  <a:lnTo>
                    <a:pt x="1875781" y="1397620"/>
                  </a:lnTo>
                  <a:lnTo>
                    <a:pt x="1853165" y="1436769"/>
                  </a:lnTo>
                  <a:lnTo>
                    <a:pt x="1828722" y="1474766"/>
                  </a:lnTo>
                  <a:lnTo>
                    <a:pt x="1802510" y="1511557"/>
                  </a:lnTo>
                  <a:lnTo>
                    <a:pt x="1774586" y="1547085"/>
                  </a:lnTo>
                  <a:lnTo>
                    <a:pt x="1745006" y="1581298"/>
                  </a:lnTo>
                  <a:lnTo>
                    <a:pt x="1713827" y="1614139"/>
                  </a:lnTo>
                  <a:lnTo>
                    <a:pt x="1681107" y="1645555"/>
                  </a:lnTo>
                  <a:lnTo>
                    <a:pt x="1646902" y="1675490"/>
                  </a:lnTo>
                  <a:lnTo>
                    <a:pt x="1611269" y="1703891"/>
                  </a:lnTo>
                  <a:lnTo>
                    <a:pt x="1574266" y="1730702"/>
                  </a:lnTo>
                  <a:lnTo>
                    <a:pt x="1535949" y="1755868"/>
                  </a:lnTo>
                  <a:lnTo>
                    <a:pt x="1496375" y="1779335"/>
                  </a:lnTo>
                  <a:lnTo>
                    <a:pt x="1455601" y="1801049"/>
                  </a:lnTo>
                  <a:lnTo>
                    <a:pt x="1413684" y="1820954"/>
                  </a:lnTo>
                  <a:lnTo>
                    <a:pt x="1370682" y="1838996"/>
                  </a:lnTo>
                  <a:lnTo>
                    <a:pt x="1326651" y="1855120"/>
                  </a:lnTo>
                  <a:lnTo>
                    <a:pt x="1281648" y="1869272"/>
                  </a:lnTo>
                  <a:lnTo>
                    <a:pt x="1235730" y="1881397"/>
                  </a:lnTo>
                  <a:lnTo>
                    <a:pt x="1188954" y="1891440"/>
                  </a:lnTo>
                  <a:lnTo>
                    <a:pt x="1141377" y="1899346"/>
                  </a:lnTo>
                  <a:lnTo>
                    <a:pt x="1093056" y="1905061"/>
                  </a:lnTo>
                  <a:lnTo>
                    <a:pt x="1044048" y="1908530"/>
                  </a:lnTo>
                  <a:lnTo>
                    <a:pt x="994409" y="1909699"/>
                  </a:lnTo>
                  <a:lnTo>
                    <a:pt x="944783" y="1908530"/>
                  </a:lnTo>
                  <a:lnTo>
                    <a:pt x="895785" y="1905061"/>
                  </a:lnTo>
                  <a:lnTo>
                    <a:pt x="847474" y="1899346"/>
                  </a:lnTo>
                  <a:lnTo>
                    <a:pt x="799906" y="1891440"/>
                  </a:lnTo>
                  <a:lnTo>
                    <a:pt x="753139" y="1881397"/>
                  </a:lnTo>
                  <a:lnTo>
                    <a:pt x="707229" y="1869272"/>
                  </a:lnTo>
                  <a:lnTo>
                    <a:pt x="662233" y="1855120"/>
                  </a:lnTo>
                  <a:lnTo>
                    <a:pt x="618209" y="1838996"/>
                  </a:lnTo>
                  <a:lnTo>
                    <a:pt x="575213" y="1820954"/>
                  </a:lnTo>
                  <a:lnTo>
                    <a:pt x="533302" y="1801049"/>
                  </a:lnTo>
                  <a:lnTo>
                    <a:pt x="492534" y="1779335"/>
                  </a:lnTo>
                  <a:lnTo>
                    <a:pt x="452965" y="1755868"/>
                  </a:lnTo>
                  <a:lnTo>
                    <a:pt x="414652" y="1730702"/>
                  </a:lnTo>
                  <a:lnTo>
                    <a:pt x="377653" y="1703891"/>
                  </a:lnTo>
                  <a:lnTo>
                    <a:pt x="342024" y="1675490"/>
                  </a:lnTo>
                  <a:lnTo>
                    <a:pt x="307822" y="1645555"/>
                  </a:lnTo>
                  <a:lnTo>
                    <a:pt x="275104" y="1614139"/>
                  </a:lnTo>
                  <a:lnTo>
                    <a:pt x="243928" y="1581298"/>
                  </a:lnTo>
                  <a:lnTo>
                    <a:pt x="214350" y="1547085"/>
                  </a:lnTo>
                  <a:lnTo>
                    <a:pt x="186428" y="1511557"/>
                  </a:lnTo>
                  <a:lnTo>
                    <a:pt x="160218" y="1474766"/>
                  </a:lnTo>
                  <a:lnTo>
                    <a:pt x="135777" y="1436769"/>
                  </a:lnTo>
                  <a:lnTo>
                    <a:pt x="113162" y="1397620"/>
                  </a:lnTo>
                  <a:lnTo>
                    <a:pt x="92431" y="1357373"/>
                  </a:lnTo>
                  <a:lnTo>
                    <a:pt x="73639" y="1316083"/>
                  </a:lnTo>
                  <a:lnTo>
                    <a:pt x="56845" y="1273806"/>
                  </a:lnTo>
                  <a:lnTo>
                    <a:pt x="42106" y="1230594"/>
                  </a:lnTo>
                  <a:lnTo>
                    <a:pt x="29478" y="1186504"/>
                  </a:lnTo>
                  <a:lnTo>
                    <a:pt x="19017" y="1141590"/>
                  </a:lnTo>
                  <a:lnTo>
                    <a:pt x="10783" y="1095906"/>
                  </a:lnTo>
                  <a:lnTo>
                    <a:pt x="4830" y="1049508"/>
                  </a:lnTo>
                  <a:lnTo>
                    <a:pt x="1217" y="1002449"/>
                  </a:lnTo>
                  <a:lnTo>
                    <a:pt x="0" y="954786"/>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1928876" y="1152905"/>
            <a:ext cx="1419860" cy="757555"/>
          </a:xfrm>
          <a:prstGeom prst="rect">
            <a:avLst/>
          </a:prstGeom>
        </p:spPr>
        <p:txBody>
          <a:bodyPr vert="horz" wrap="square" lIns="0" tIns="12700" rIns="0" bIns="0" rtlCol="0">
            <a:spAutoFit/>
          </a:bodyPr>
          <a:lstStyle/>
          <a:p>
            <a:pPr marL="170815" marR="5080" lvl="0" indent="-15875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Catch</a:t>
            </a:r>
            <a:r>
              <a:rPr kumimoji="0" sz="2400" b="0" i="0" u="none" strike="noStrike" kern="0" cap="none" spc="-50" normalizeH="0" baseline="0" noProof="0" dirty="0">
                <a:ln>
                  <a:noFill/>
                </a:ln>
                <a:solidFill>
                  <a:srgbClr val="001F5F"/>
                </a:solidFill>
                <a:effectLst/>
                <a:uLnTx/>
                <a:uFillTx/>
                <a:latin typeface="Calibri"/>
                <a:cs typeface="Calibri"/>
              </a:rPr>
              <a:t> </a:t>
            </a:r>
            <a:r>
              <a:rPr kumimoji="0" sz="2400" b="0" i="0" u="none" strike="noStrike" kern="0" cap="none" spc="-25" normalizeH="0" baseline="0" noProof="0" dirty="0">
                <a:ln>
                  <a:noFill/>
                </a:ln>
                <a:solidFill>
                  <a:srgbClr val="001F5F"/>
                </a:solidFill>
                <a:effectLst/>
                <a:uLnTx/>
                <a:uFillTx/>
                <a:latin typeface="Calibri"/>
                <a:cs typeface="Calibri"/>
              </a:rPr>
              <a:t>up </a:t>
            </a:r>
            <a:r>
              <a:rPr kumimoji="0" sz="2400" b="0" i="0" u="none" strike="noStrike" kern="0" cap="none" spc="-10" normalizeH="0" baseline="0" noProof="0" dirty="0">
                <a:ln>
                  <a:noFill/>
                </a:ln>
                <a:solidFill>
                  <a:srgbClr val="001F5F"/>
                </a:solidFill>
                <a:effectLst/>
                <a:uLnTx/>
                <a:uFillTx/>
                <a:latin typeface="Calibri"/>
                <a:cs typeface="Calibri"/>
              </a:rPr>
              <a:t>tutoring.</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0" name="object 10"/>
          <p:cNvSpPr txBox="1"/>
          <p:nvPr/>
        </p:nvSpPr>
        <p:spPr>
          <a:xfrm>
            <a:off x="4635794" y="580389"/>
            <a:ext cx="1538309" cy="936795"/>
          </a:xfrm>
          <a:prstGeom prst="rect">
            <a:avLst/>
          </a:prstGeom>
        </p:spPr>
        <p:txBody>
          <a:bodyPr vert="horz" wrap="square" lIns="0" tIns="13335" rIns="0" bIns="0" rtlCol="0">
            <a:spAutoFit/>
          </a:bodyPr>
          <a:lstStyle/>
          <a:p>
            <a:pPr marL="12700" marR="5080" lvl="0" indent="521334" defTabSz="914400" eaLnBrk="1" fontAlgn="auto" latinLnBrk="0" hangingPunct="1">
              <a:lnSpc>
                <a:spcPct val="100000"/>
              </a:lnSpc>
              <a:spcBef>
                <a:spcPts val="105"/>
              </a:spcBef>
              <a:spcAft>
                <a:spcPts val="0"/>
              </a:spcAft>
              <a:buClrTx/>
              <a:buSzTx/>
              <a:buFontTx/>
              <a:buNone/>
              <a:tabLst/>
              <a:defRPr/>
            </a:pPr>
            <a:r>
              <a:rPr lang="en-GB" sz="2000" kern="0" spc="-20" dirty="0">
                <a:solidFill>
                  <a:srgbClr val="001F5F"/>
                </a:solidFill>
                <a:latin typeface="Calibri"/>
                <a:cs typeface="Calibri"/>
              </a:rPr>
              <a:t>Safe haven</a:t>
            </a:r>
            <a:r>
              <a:rPr lang="en-GB" sz="2000" kern="0" spc="-10" dirty="0">
                <a:solidFill>
                  <a:srgbClr val="001F5F"/>
                </a:solidFill>
                <a:latin typeface="Calibri"/>
                <a:cs typeface="Calibri"/>
              </a:rPr>
              <a:t> / </a:t>
            </a:r>
            <a:r>
              <a:rPr kumimoji="0" lang="en-GB" sz="2000" b="0" i="0" u="none" strike="noStrike" kern="0" cap="none" spc="-10" normalizeH="0" baseline="0" noProof="0" dirty="0">
                <a:ln>
                  <a:noFill/>
                </a:ln>
                <a:solidFill>
                  <a:srgbClr val="001F5F"/>
                </a:solidFill>
                <a:effectLst/>
                <a:uLnTx/>
                <a:uFillTx/>
                <a:latin typeface="Calibri"/>
                <a:cs typeface="Calibri"/>
              </a:rPr>
              <a:t>break time support</a:t>
            </a:r>
            <a:endParaRPr kumimoji="0" sz="20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1" name="object 11"/>
          <p:cNvSpPr txBox="1"/>
          <p:nvPr/>
        </p:nvSpPr>
        <p:spPr>
          <a:xfrm>
            <a:off x="7201661" y="877570"/>
            <a:ext cx="1624330" cy="1397635"/>
          </a:xfrm>
          <a:prstGeom prst="rect">
            <a:avLst/>
          </a:prstGeom>
        </p:spPr>
        <p:txBody>
          <a:bodyPr vert="horz" wrap="square" lIns="0" tIns="12700" rIns="0" bIns="0" rtlCol="0">
            <a:spAutoFit/>
          </a:bodyPr>
          <a:lstStyle/>
          <a:p>
            <a:pPr marL="56515" marR="47625" lvl="0" indent="23304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rgbClr val="001F5F"/>
                </a:solidFill>
                <a:effectLst/>
                <a:uLnTx/>
                <a:uFillTx/>
                <a:latin typeface="Calibri"/>
                <a:cs typeface="Calibri"/>
              </a:rPr>
              <a:t>Targeted </a:t>
            </a:r>
            <a:r>
              <a:rPr kumimoji="0" sz="1800" b="0" i="0" u="none" strike="noStrike" kern="0" cap="none" spc="0" normalizeH="0" baseline="0" noProof="0" dirty="0">
                <a:ln>
                  <a:noFill/>
                </a:ln>
                <a:solidFill>
                  <a:srgbClr val="001F5F"/>
                </a:solidFill>
                <a:effectLst/>
                <a:uLnTx/>
                <a:uFillTx/>
                <a:latin typeface="Calibri"/>
                <a:cs typeface="Calibri"/>
              </a:rPr>
              <a:t>opportunities</a:t>
            </a:r>
            <a:r>
              <a:rPr kumimoji="0" sz="1800" b="0" i="0" u="none" strike="noStrike" kern="0" cap="none" spc="-95" normalizeH="0" baseline="0" noProof="0" dirty="0">
                <a:ln>
                  <a:noFill/>
                </a:ln>
                <a:solidFill>
                  <a:srgbClr val="001F5F"/>
                </a:solidFill>
                <a:effectLst/>
                <a:uLnTx/>
                <a:uFillTx/>
                <a:latin typeface="Calibri"/>
                <a:cs typeface="Calibri"/>
              </a:rPr>
              <a:t> </a:t>
            </a:r>
            <a:r>
              <a:rPr kumimoji="0" sz="1800" b="0" i="0" u="none" strike="noStrike" kern="0" cap="none" spc="-25" normalizeH="0" baseline="0" noProof="0" dirty="0">
                <a:ln>
                  <a:noFill/>
                </a:ln>
                <a:solidFill>
                  <a:srgbClr val="001F5F"/>
                </a:solidFill>
                <a:effectLst/>
                <a:uLnTx/>
                <a:uFillTx/>
                <a:latin typeface="Calibri"/>
                <a:cs typeface="Calibri"/>
              </a:rPr>
              <a:t>to</a:t>
            </a:r>
            <a:endParaRPr kumimoji="0" sz="1800" b="0" i="0" u="none" strike="noStrike" kern="0" cap="none" spc="0" normalizeH="0" baseline="0" noProof="0" dirty="0">
              <a:ln>
                <a:noFill/>
              </a:ln>
              <a:solidFill>
                <a:sysClr val="windowText" lastClr="000000"/>
              </a:solidFill>
              <a:effectLst/>
              <a:uLnTx/>
              <a:uFillTx/>
              <a:latin typeface="Calibri"/>
              <a:cs typeface="Calibri"/>
            </a:endParaRPr>
          </a:p>
          <a:p>
            <a:pPr marL="12700" marR="5080" lvl="0" indent="-635"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rgbClr val="001F5F"/>
                </a:solidFill>
                <a:effectLst/>
                <a:uLnTx/>
                <a:uFillTx/>
                <a:latin typeface="Calibri"/>
                <a:cs typeface="Calibri"/>
              </a:rPr>
              <a:t>raise</a:t>
            </a:r>
            <a:r>
              <a:rPr kumimoji="0" sz="1800" b="0" i="0" u="none" strike="noStrike" kern="0" cap="none" spc="-50" normalizeH="0" baseline="0" noProof="0" dirty="0">
                <a:ln>
                  <a:noFill/>
                </a:ln>
                <a:solidFill>
                  <a:srgbClr val="001F5F"/>
                </a:solidFill>
                <a:effectLst/>
                <a:uLnTx/>
                <a:uFillTx/>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self- </a:t>
            </a:r>
            <a:r>
              <a:rPr kumimoji="0" sz="1800" b="0" i="0" u="none" strike="noStrike" kern="0" cap="none" spc="0" normalizeH="0" baseline="0" noProof="0" dirty="0">
                <a:ln>
                  <a:noFill/>
                </a:ln>
                <a:solidFill>
                  <a:srgbClr val="001F5F"/>
                </a:solidFill>
                <a:effectLst/>
                <a:uLnTx/>
                <a:uFillTx/>
                <a:latin typeface="Calibri"/>
                <a:cs typeface="Calibri"/>
              </a:rPr>
              <a:t>esteem/</a:t>
            </a:r>
            <a:r>
              <a:rPr kumimoji="0" sz="1800" b="0" i="0" u="none" strike="noStrike" kern="0" cap="none" spc="-105" normalizeH="0" baseline="0" noProof="0" dirty="0">
                <a:ln>
                  <a:noFill/>
                </a:ln>
                <a:solidFill>
                  <a:srgbClr val="001F5F"/>
                </a:solidFill>
                <a:effectLst/>
                <a:uLnTx/>
                <a:uFillTx/>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increase connections.</a:t>
            </a:r>
            <a:endParaRPr kumimoji="0" sz="18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2" name="object 12"/>
          <p:cNvSpPr txBox="1"/>
          <p:nvPr/>
        </p:nvSpPr>
        <p:spPr>
          <a:xfrm>
            <a:off x="7306818" y="3273374"/>
            <a:ext cx="1660525" cy="936795"/>
          </a:xfrm>
          <a:prstGeom prst="rect">
            <a:avLst/>
          </a:prstGeom>
        </p:spPr>
        <p:txBody>
          <a:bodyPr vert="horz" wrap="square" lIns="0" tIns="13335" rIns="0" bIns="0" rtlCol="0">
            <a:spAutoFit/>
          </a:bodyPr>
          <a:lstStyle/>
          <a:p>
            <a:pPr marL="0" marR="0" lvl="0" indent="0" algn="ctr"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10" normalizeH="0" baseline="0" noProof="0" dirty="0">
                <a:ln>
                  <a:noFill/>
                </a:ln>
                <a:solidFill>
                  <a:srgbClr val="001F5F"/>
                </a:solidFill>
                <a:effectLst/>
                <a:uLnTx/>
                <a:uFillTx/>
                <a:latin typeface="Calibri"/>
                <a:cs typeface="Calibri"/>
              </a:rPr>
              <a:t>Adjustments:</a:t>
            </a:r>
            <a:endParaRPr kumimoji="0" sz="2000" b="0" i="0" u="none" strike="noStrike" kern="0" cap="none" spc="0" normalizeH="0" baseline="0" noProof="0" dirty="0">
              <a:ln>
                <a:noFill/>
              </a:ln>
              <a:solidFill>
                <a:sysClr val="windowText" lastClr="000000"/>
              </a:solidFill>
              <a:effectLst/>
              <a:uLnTx/>
              <a:uFillTx/>
              <a:latin typeface="Calibri"/>
              <a:cs typeface="Calibri"/>
            </a:endParaRPr>
          </a:p>
          <a:p>
            <a:pPr marL="134620" marR="128270" lvl="0" indent="0" algn="ctr" defTabSz="914400" eaLnBrk="1" fontAlgn="auto" latinLnBrk="0" hangingPunct="1">
              <a:lnSpc>
                <a:spcPct val="100000"/>
              </a:lnSpc>
              <a:spcBef>
                <a:spcPts val="0"/>
              </a:spcBef>
              <a:spcAft>
                <a:spcPts val="0"/>
              </a:spcAft>
              <a:buClrTx/>
              <a:buSzTx/>
              <a:buFontTx/>
              <a:buNone/>
              <a:tabLst/>
              <a:defRPr/>
            </a:pPr>
            <a:r>
              <a:rPr lang="en-GB" sz="2000" kern="0" spc="-10" dirty="0">
                <a:solidFill>
                  <a:srgbClr val="001F5F"/>
                </a:solidFill>
                <a:latin typeface="Calibri"/>
                <a:cs typeface="Calibri"/>
              </a:rPr>
              <a:t>Timetable, </a:t>
            </a:r>
            <a:r>
              <a:rPr kumimoji="0" sz="2000" b="0" i="0" u="none" strike="noStrike" kern="0" cap="none" spc="-20" normalizeH="0" baseline="0" noProof="0" dirty="0">
                <a:ln>
                  <a:noFill/>
                </a:ln>
                <a:solidFill>
                  <a:srgbClr val="001F5F"/>
                </a:solidFill>
                <a:effectLst/>
                <a:uLnTx/>
                <a:uFillTx/>
                <a:latin typeface="Calibri"/>
                <a:cs typeface="Calibri"/>
              </a:rPr>
              <a:t>environment</a:t>
            </a:r>
            <a:endParaRPr kumimoji="0" lang="en-GB" sz="2000" b="0" i="0" u="none" strike="noStrike" kern="0" cap="none" spc="-20" normalizeH="0" baseline="0" noProof="0" dirty="0">
              <a:ln>
                <a:noFill/>
              </a:ln>
              <a:solidFill>
                <a:srgbClr val="001F5F"/>
              </a:solidFill>
              <a:effectLst/>
              <a:uLnTx/>
              <a:uFillTx/>
              <a:latin typeface="Calibri"/>
              <a:cs typeface="Calibri"/>
            </a:endParaRPr>
          </a:p>
        </p:txBody>
      </p:sp>
      <p:sp>
        <p:nvSpPr>
          <p:cNvPr id="13" name="object 13"/>
          <p:cNvSpPr txBox="1"/>
          <p:nvPr/>
        </p:nvSpPr>
        <p:spPr>
          <a:xfrm>
            <a:off x="5680075" y="5508447"/>
            <a:ext cx="1820545" cy="44307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lang="en-GB" sz="2800" kern="0" dirty="0">
                <a:solidFill>
                  <a:srgbClr val="001F5F"/>
                </a:solidFill>
                <a:latin typeface="Calibri"/>
                <a:cs typeface="Calibri"/>
              </a:rPr>
              <a:t>  </a:t>
            </a:r>
            <a:r>
              <a:rPr kumimoji="0" sz="2800" b="0" i="0" u="none" strike="noStrike" kern="0" cap="none" spc="0" normalizeH="0" baseline="0" noProof="0" dirty="0">
                <a:ln>
                  <a:noFill/>
                </a:ln>
                <a:solidFill>
                  <a:srgbClr val="001F5F"/>
                </a:solidFill>
                <a:effectLst/>
                <a:uLnTx/>
                <a:uFillTx/>
                <a:latin typeface="Calibri"/>
                <a:cs typeface="Calibri"/>
              </a:rPr>
              <a:t>Key</a:t>
            </a:r>
            <a:r>
              <a:rPr kumimoji="0" sz="2800" b="0" i="0" u="none" strike="noStrike" kern="0" cap="none" spc="-60" normalizeH="0" baseline="0" noProof="0" dirty="0">
                <a:ln>
                  <a:noFill/>
                </a:ln>
                <a:solidFill>
                  <a:srgbClr val="001F5F"/>
                </a:solidFill>
                <a:effectLst/>
                <a:uLnTx/>
                <a:uFillTx/>
                <a:latin typeface="Calibri"/>
                <a:cs typeface="Calibri"/>
              </a:rPr>
              <a:t> </a:t>
            </a:r>
            <a:r>
              <a:rPr kumimoji="0" sz="2800" b="0" i="0" u="none" strike="noStrike" kern="0" cap="none" spc="-10" normalizeH="0" baseline="0" noProof="0" dirty="0">
                <a:ln>
                  <a:noFill/>
                </a:ln>
                <a:solidFill>
                  <a:srgbClr val="001F5F"/>
                </a:solidFill>
                <a:effectLst/>
                <a:uLnTx/>
                <a:uFillTx/>
                <a:latin typeface="Calibri"/>
                <a:cs typeface="Calibri"/>
              </a:rPr>
              <a:t>adult</a:t>
            </a:r>
            <a:r>
              <a:rPr kumimoji="0" lang="en-GB" sz="2800" b="0" i="0" u="none" strike="noStrike" kern="0" cap="none" spc="-10" normalizeH="0" baseline="0" noProof="0" dirty="0">
                <a:ln>
                  <a:noFill/>
                </a:ln>
                <a:solidFill>
                  <a:srgbClr val="001F5F"/>
                </a:solidFill>
                <a:effectLst/>
                <a:uLnTx/>
                <a:uFillTx/>
                <a:latin typeface="Calibri"/>
                <a:cs typeface="Calibri"/>
              </a:rPr>
              <a:t>s</a:t>
            </a:r>
            <a:endParaRPr kumimoji="0" sz="28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4" name="object 14"/>
          <p:cNvSpPr txBox="1"/>
          <p:nvPr/>
        </p:nvSpPr>
        <p:spPr>
          <a:xfrm>
            <a:off x="3345560" y="5112461"/>
            <a:ext cx="1097915" cy="1245870"/>
          </a:xfrm>
          <a:prstGeom prst="rect">
            <a:avLst/>
          </a:prstGeom>
        </p:spPr>
        <p:txBody>
          <a:bodyPr vert="horz" wrap="square" lIns="0" tIns="13335" rIns="0" bIns="0" rtlCol="0">
            <a:spAutoFit/>
          </a:bodyPr>
          <a:lstStyle/>
          <a:p>
            <a:pPr marL="73660" marR="5080" lvl="0" indent="-60960" defTabSz="914400" eaLnBrk="1" fontAlgn="auto" latinLnBrk="0" hangingPunct="1">
              <a:lnSpc>
                <a:spcPct val="100000"/>
              </a:lnSpc>
              <a:spcBef>
                <a:spcPts val="105"/>
              </a:spcBef>
              <a:spcAft>
                <a:spcPts val="0"/>
              </a:spcAft>
              <a:buClrTx/>
              <a:buSzTx/>
              <a:buFontTx/>
              <a:buNone/>
              <a:tabLst/>
              <a:defRPr/>
            </a:pPr>
            <a:r>
              <a:rPr lang="en-GB" sz="2000" kern="0" dirty="0">
                <a:solidFill>
                  <a:srgbClr val="001F5F"/>
                </a:solidFill>
                <a:latin typeface="Calibri"/>
                <a:cs typeface="Calibri"/>
              </a:rPr>
              <a:t> </a:t>
            </a:r>
            <a:r>
              <a:rPr kumimoji="0" sz="2000" b="0" i="0" u="none" strike="noStrike" kern="0" cap="none" spc="0" normalizeH="0" baseline="0" noProof="0" dirty="0">
                <a:ln>
                  <a:noFill/>
                </a:ln>
                <a:solidFill>
                  <a:srgbClr val="001F5F"/>
                </a:solidFill>
                <a:effectLst/>
                <a:uLnTx/>
                <a:uFillTx/>
                <a:latin typeface="Calibri"/>
                <a:cs typeface="Calibri"/>
              </a:rPr>
              <a:t>In</a:t>
            </a:r>
            <a:r>
              <a:rPr kumimoji="0" sz="2000" b="0" i="0" u="none" strike="noStrike" kern="0" cap="none" spc="-15" normalizeH="0" baseline="0" noProof="0" dirty="0">
                <a:ln>
                  <a:noFill/>
                </a:ln>
                <a:solidFill>
                  <a:srgbClr val="001F5F"/>
                </a:solidFill>
                <a:effectLst/>
                <a:uLnTx/>
                <a:uFillTx/>
                <a:latin typeface="Calibri"/>
                <a:cs typeface="Calibri"/>
              </a:rPr>
              <a:t> </a:t>
            </a:r>
            <a:r>
              <a:rPr kumimoji="0" sz="2000" b="0" i="0" u="none" strike="noStrike" kern="0" cap="none" spc="-10" normalizeH="0" baseline="0" noProof="0" dirty="0">
                <a:ln>
                  <a:noFill/>
                </a:ln>
                <a:solidFill>
                  <a:srgbClr val="001F5F"/>
                </a:solidFill>
                <a:effectLst/>
                <a:uLnTx/>
                <a:uFillTx/>
                <a:latin typeface="Calibri"/>
                <a:cs typeface="Calibri"/>
              </a:rPr>
              <a:t>class: seating, lessen demands</a:t>
            </a:r>
            <a:endParaRPr kumimoji="0" sz="20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5" name="object 15"/>
          <p:cNvSpPr txBox="1"/>
          <p:nvPr/>
        </p:nvSpPr>
        <p:spPr>
          <a:xfrm>
            <a:off x="1647189" y="3283711"/>
            <a:ext cx="1798955" cy="321242"/>
          </a:xfrm>
          <a:prstGeom prst="rect">
            <a:avLst/>
          </a:prstGeom>
        </p:spPr>
        <p:txBody>
          <a:bodyPr vert="horz" wrap="square" lIns="0" tIns="13335" rIns="0" bIns="0" rtlCol="0">
            <a:spAutoFit/>
          </a:bodyPr>
          <a:lstStyle/>
          <a:p>
            <a:pPr marL="12700" marR="5080" lvl="0" indent="190500" defTabSz="914400" eaLnBrk="1" fontAlgn="auto" latinLnBrk="0" hangingPunct="1">
              <a:lnSpc>
                <a:spcPct val="100000"/>
              </a:lnSpc>
              <a:spcBef>
                <a:spcPts val="105"/>
              </a:spcBef>
              <a:spcAft>
                <a:spcPts val="0"/>
              </a:spcAft>
              <a:buClrTx/>
              <a:buSzTx/>
              <a:buFontTx/>
              <a:buNone/>
              <a:tabLst/>
              <a:defRPr/>
            </a:pPr>
            <a:r>
              <a:rPr kumimoji="0" lang="en-GB" sz="2000" b="0" i="0" u="none" strike="noStrike" kern="0" cap="none" spc="0" normalizeH="0" baseline="0" noProof="0" dirty="0">
                <a:ln>
                  <a:noFill/>
                </a:ln>
                <a:solidFill>
                  <a:sysClr val="windowText" lastClr="000000"/>
                </a:solidFill>
                <a:effectLst/>
                <a:uLnTx/>
                <a:uFillTx/>
                <a:latin typeface="Calibri"/>
                <a:cs typeface="Calibri"/>
              </a:rPr>
              <a:t>Sensory audit</a:t>
            </a:r>
            <a:endParaRPr kumimoji="0" sz="2000" b="0" i="0" u="none" strike="noStrike" kern="0" cap="none" spc="0" normalizeH="0" baseline="0" noProof="0" dirty="0">
              <a:ln>
                <a:noFill/>
              </a:ln>
              <a:solidFill>
                <a:sysClr val="windowText" lastClr="000000"/>
              </a:solidFill>
              <a:effectLst/>
              <a:uLnTx/>
              <a:uFillTx/>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D2938-E084-8BCE-792A-2D2563ED8DA3}"/>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16CB1D33-3BDE-02BE-F826-76489AA1182B}"/>
              </a:ext>
            </a:extLst>
          </p:cNvPr>
          <p:cNvSpPr txBox="1">
            <a:spLocks noChangeArrowheads="1"/>
          </p:cNvSpPr>
          <p:nvPr/>
        </p:nvSpPr>
        <p:spPr>
          <a:xfrm>
            <a:off x="606055" y="647272"/>
            <a:ext cx="10556316" cy="60094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a:latin typeface="Aptos" panose="020B0004020202020204" pitchFamily="34" charset="0"/>
                <a:cs typeface="Arial" panose="020B0604020202020204" pitchFamily="34" charset="0"/>
              </a:rPr>
              <a:t>EBSA Risk and Resilience Cards</a:t>
            </a:r>
          </a:p>
          <a:p>
            <a:endParaRPr lang="en-GB" altLang="en-US" sz="2400" b="1" dirty="0">
              <a:latin typeface="Aptos" panose="020B0004020202020204" pitchFamily="34" charset="0"/>
              <a:cs typeface="Arial" panose="020B0604020202020204" pitchFamily="34" charset="0"/>
            </a:endParaRPr>
          </a:p>
          <a:p>
            <a:endParaRPr lang="en-GB" altLang="en-US" sz="2400" b="1" dirty="0">
              <a:latin typeface="Aptos" panose="020B0004020202020204" pitchFamily="34" charset="0"/>
              <a:cs typeface="Arial" panose="020B0604020202020204" pitchFamily="34" charset="0"/>
            </a:endParaRPr>
          </a:p>
          <a:p>
            <a:pPr marL="571500" indent="-571500">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F4808E4-5DE7-CC58-8FEB-3794D19BEDEC}"/>
              </a:ext>
            </a:extLst>
          </p:cNvPr>
          <p:cNvPicPr>
            <a:picLocks noChangeAspect="1"/>
          </p:cNvPicPr>
          <p:nvPr/>
        </p:nvPicPr>
        <p:blipFill>
          <a:blip r:embed="rId2"/>
          <a:srcRect l="1609" t="5232"/>
          <a:stretch/>
        </p:blipFill>
        <p:spPr>
          <a:xfrm>
            <a:off x="2040673" y="1379974"/>
            <a:ext cx="4657839" cy="5235796"/>
          </a:xfrm>
          <a:prstGeom prst="rect">
            <a:avLst/>
          </a:prstGeom>
        </p:spPr>
      </p:pic>
      <p:pic>
        <p:nvPicPr>
          <p:cNvPr id="4" name="Picture 3">
            <a:extLst>
              <a:ext uri="{FF2B5EF4-FFF2-40B4-BE49-F238E27FC236}">
                <a16:creationId xmlns:a16="http://schemas.microsoft.com/office/drawing/2014/main" id="{58E395C4-1AB6-DC75-C0A6-B7C9971C6D5D}"/>
              </a:ext>
            </a:extLst>
          </p:cNvPr>
          <p:cNvPicPr>
            <a:picLocks noChangeAspect="1"/>
          </p:cNvPicPr>
          <p:nvPr/>
        </p:nvPicPr>
        <p:blipFill>
          <a:blip r:embed="rId3"/>
          <a:srcRect l="14511" t="830" r="15786" b="2490"/>
          <a:stretch/>
        </p:blipFill>
        <p:spPr>
          <a:xfrm rot="733465">
            <a:off x="7206062" y="2099649"/>
            <a:ext cx="4242741" cy="4024239"/>
          </a:xfrm>
          <a:prstGeom prst="rect">
            <a:avLst/>
          </a:prstGeom>
        </p:spPr>
      </p:pic>
      <p:pic>
        <p:nvPicPr>
          <p:cNvPr id="6" name="Picture 5" descr="C:\Users\YC7385\Pictures\RCBClogo.gif">
            <a:extLst>
              <a:ext uri="{FF2B5EF4-FFF2-40B4-BE49-F238E27FC236}">
                <a16:creationId xmlns:a16="http://schemas.microsoft.com/office/drawing/2014/main" id="{407C8C2B-FD4D-6439-5C64-130AC099D8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522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99906-0BCE-7A0F-943A-49F9830B0FD9}"/>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0AF2BDD9-47A5-3D72-DF2D-A2A904BBDF64}"/>
              </a:ext>
            </a:extLst>
          </p:cNvPr>
          <p:cNvSpPr txBox="1">
            <a:spLocks noChangeArrowheads="1"/>
          </p:cNvSpPr>
          <p:nvPr/>
        </p:nvSpPr>
        <p:spPr>
          <a:xfrm>
            <a:off x="606055" y="647272"/>
            <a:ext cx="10366745" cy="60094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a:latin typeface="Aptos" panose="020B0004020202020204" pitchFamily="34" charset="0"/>
                <a:cs typeface="Arial" panose="020B0604020202020204" pitchFamily="34" charset="0"/>
              </a:rPr>
              <a:t>Landscape of Fear – Kate Ripley</a:t>
            </a:r>
          </a:p>
          <a:p>
            <a:endParaRPr lang="en-GB" altLang="en-US" sz="2400" b="1" dirty="0">
              <a:latin typeface="Aptos" panose="020B0004020202020204" pitchFamily="34" charset="0"/>
              <a:cs typeface="Arial" panose="020B0604020202020204" pitchFamily="34" charset="0"/>
            </a:endParaRPr>
          </a:p>
          <a:p>
            <a:endParaRPr lang="en-GB" altLang="en-US" sz="2400" b="1" dirty="0">
              <a:latin typeface="Aptos" panose="020B0004020202020204" pitchFamily="34" charset="0"/>
              <a:cs typeface="Arial" panose="020B0604020202020204" pitchFamily="34" charset="0"/>
            </a:endParaRPr>
          </a:p>
          <a:p>
            <a:pPr marL="571500" indent="-571500">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F4FB490-1B85-5205-B6C1-60127CD5762E}"/>
              </a:ext>
            </a:extLst>
          </p:cNvPr>
          <p:cNvPicPr>
            <a:picLocks noChangeAspect="1"/>
          </p:cNvPicPr>
          <p:nvPr/>
        </p:nvPicPr>
        <p:blipFill>
          <a:blip r:embed="rId2"/>
          <a:srcRect r="1565" b="756"/>
          <a:stretch/>
        </p:blipFill>
        <p:spPr>
          <a:xfrm>
            <a:off x="1869774" y="1427574"/>
            <a:ext cx="7631065" cy="5107041"/>
          </a:xfrm>
          <a:prstGeom prst="rect">
            <a:avLst/>
          </a:prstGeom>
        </p:spPr>
      </p:pic>
      <p:pic>
        <p:nvPicPr>
          <p:cNvPr id="4" name="Picture 3" descr="C:\Users\YC7385\Pictures\RCBClogo.gif">
            <a:extLst>
              <a:ext uri="{FF2B5EF4-FFF2-40B4-BE49-F238E27FC236}">
                <a16:creationId xmlns:a16="http://schemas.microsoft.com/office/drawing/2014/main" id="{F7F5E8A3-C0BA-67EE-5B15-60FBDCA27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5016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92467" y="1424592"/>
            <a:ext cx="7021095" cy="5274159"/>
          </a:xfrm>
          <a:prstGeom prst="rect">
            <a:avLst/>
          </a:prstGeom>
        </p:spPr>
        <p:txBody>
          <a:bodyPr vert="horz" lIns="144000" tIns="45720" rIns="10800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latin typeface="Aptos" panose="020B0004020202020204" pitchFamily="34" charset="0"/>
                <a:cs typeface="Arial" panose="020B0604020202020204" pitchFamily="34" charset="0"/>
              </a:rPr>
              <a:t>Theory of Mind or ‘Mind Blindness’ understanding other people’s intentions, feelings and beliefs different from their own.</a:t>
            </a:r>
          </a:p>
          <a:p>
            <a:pPr>
              <a:buFontTx/>
              <a:buNone/>
            </a:pPr>
            <a:r>
              <a:rPr lang="en-GB" altLang="en-US" dirty="0">
                <a:latin typeface="Aptos" panose="020B0004020202020204" pitchFamily="34" charset="0"/>
                <a:cs typeface="Arial" panose="020B0604020202020204" pitchFamily="34" charset="0"/>
              </a:rPr>
              <a:t>   Sally and Anne test - Simon Baron-Cohen, 1985</a:t>
            </a:r>
          </a:p>
          <a:p>
            <a:pPr>
              <a:buFontTx/>
              <a:buNone/>
            </a:pPr>
            <a:endParaRPr lang="en-GB" altLang="en-US" dirty="0">
              <a:latin typeface="Aptos" panose="020B0004020202020204" pitchFamily="34" charset="0"/>
              <a:cs typeface="Arial" panose="020B0604020202020204" pitchFamily="34" charset="0"/>
            </a:endParaRPr>
          </a:p>
          <a:p>
            <a:r>
              <a:rPr lang="en-GB" altLang="en-US" dirty="0">
                <a:latin typeface="Aptos" panose="020B0004020202020204" pitchFamily="34" charset="0"/>
                <a:cs typeface="Arial" panose="020B0604020202020204" pitchFamily="34" charset="0"/>
              </a:rPr>
              <a:t>New research into the lower production of Dopamine's / Oxytocin levels during social interactions (SCERTS) tracked from womb. Showing a preference for ‘things’ as opposed to people</a:t>
            </a:r>
          </a:p>
          <a:p>
            <a:pPr>
              <a:buFontTx/>
              <a:buNone/>
            </a:pPr>
            <a:endParaRPr lang="en-GB" altLang="en-US" dirty="0">
              <a:latin typeface="Aptos" panose="020B0004020202020204" pitchFamily="34" charset="0"/>
              <a:cs typeface="Arial" panose="020B0604020202020204" pitchFamily="34" charset="0"/>
            </a:endParaRPr>
          </a:p>
          <a:p>
            <a:r>
              <a:rPr lang="en-GB" altLang="en-US" dirty="0">
                <a:latin typeface="Aptos" panose="020B0004020202020204" pitchFamily="34" charset="0"/>
                <a:cs typeface="Arial" panose="020B0604020202020204" pitchFamily="34" charset="0"/>
              </a:rPr>
              <a:t>May show socially unusual behaviours, eccentric, odd or aloof</a:t>
            </a:r>
          </a:p>
          <a:p>
            <a:endParaRPr lang="en-GB" altLang="en-US" dirty="0">
              <a:latin typeface="Arial" panose="020B0604020202020204" pitchFamily="34" charset="0"/>
            </a:endParaRPr>
          </a:p>
        </p:txBody>
      </p:sp>
      <p:sp>
        <p:nvSpPr>
          <p:cNvPr id="8" name="Rectangle 2"/>
          <p:cNvSpPr txBox="1">
            <a:spLocks noChangeArrowheads="1"/>
          </p:cNvSpPr>
          <p:nvPr/>
        </p:nvSpPr>
        <p:spPr>
          <a:xfrm>
            <a:off x="226032" y="-165057"/>
            <a:ext cx="11557524" cy="1589649"/>
          </a:xfrm>
          <a:prstGeom prst="rect">
            <a:avLst/>
          </a:prstGeom>
          <a:noFill/>
          <a:ln>
            <a:solidFill>
              <a:srgbClr val="DAE3F3"/>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87313"/>
            <a:r>
              <a:rPr lang="en-GB" altLang="en-US" b="1" dirty="0">
                <a:latin typeface="Arial" panose="020B0604020202020204" pitchFamily="34" charset="0"/>
                <a:cs typeface="Arial" panose="020B0604020202020204" pitchFamily="34" charset="0"/>
              </a:rPr>
              <a:t>Social Interaction</a:t>
            </a:r>
          </a:p>
        </p:txBody>
      </p:sp>
      <p:pic>
        <p:nvPicPr>
          <p:cNvPr id="7" name="Picture 6" descr="A picture containing polygon&#10;&#10;Description automatically generated">
            <a:extLst>
              <a:ext uri="{FF2B5EF4-FFF2-40B4-BE49-F238E27FC236}">
                <a16:creationId xmlns:a16="http://schemas.microsoft.com/office/drawing/2014/main" id="{1F93CC9D-D668-4501-AD1E-D6177E1A52CD}"/>
              </a:ext>
            </a:extLst>
          </p:cNvPr>
          <p:cNvPicPr>
            <a:picLocks noChangeAspect="1"/>
          </p:cNvPicPr>
          <p:nvPr/>
        </p:nvPicPr>
        <p:blipFill rotWithShape="1">
          <a:blip r:embed="rId2">
            <a:extLst>
              <a:ext uri="{28A0092B-C50C-407E-A947-70E740481C1C}">
                <a14:useLocalDpi xmlns:a14="http://schemas.microsoft.com/office/drawing/2010/main" val="0"/>
              </a:ext>
            </a:extLst>
          </a:blip>
          <a:srcRect l="5768" t="3282" r="4992" b="1949"/>
          <a:stretch/>
        </p:blipFill>
        <p:spPr>
          <a:xfrm>
            <a:off x="7113563" y="-24736"/>
            <a:ext cx="5078437" cy="6907472"/>
          </a:xfrm>
          <a:prstGeom prst="rect">
            <a:avLst/>
          </a:prstGeom>
        </p:spPr>
      </p:pic>
    </p:spTree>
    <p:extLst>
      <p:ext uri="{BB962C8B-B14F-4D97-AF65-F5344CB8AC3E}">
        <p14:creationId xmlns:p14="http://schemas.microsoft.com/office/powerpoint/2010/main" val="3708326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33525" y="624331"/>
            <a:ext cx="7616190" cy="6162365"/>
          </a:xfrm>
          <a:prstGeom prst="rect">
            <a:avLst/>
          </a:prstGeom>
        </p:spPr>
      </p:pic>
      <p:sp>
        <p:nvSpPr>
          <p:cNvPr id="3" name="object 3"/>
          <p:cNvSpPr txBox="1"/>
          <p:nvPr/>
        </p:nvSpPr>
        <p:spPr>
          <a:xfrm>
            <a:off x="4374896" y="2669285"/>
            <a:ext cx="1971675" cy="1671955"/>
          </a:xfrm>
          <a:prstGeom prst="rect">
            <a:avLst/>
          </a:prstGeom>
        </p:spPr>
        <p:txBody>
          <a:bodyPr vert="horz" wrap="square" lIns="0" tIns="12700" rIns="0" bIns="0" rtlCol="0">
            <a:spAutoFit/>
          </a:bodyPr>
          <a:lstStyle/>
          <a:p>
            <a:pPr marL="12700" marR="5080" lvl="0" indent="71120" algn="just" defTabSz="914400" eaLnBrk="1" fontAlgn="auto" latinLnBrk="0" hangingPunct="1">
              <a:lnSpc>
                <a:spcPct val="100000"/>
              </a:lnSpc>
              <a:spcBef>
                <a:spcPts val="100"/>
              </a:spcBef>
              <a:spcAft>
                <a:spcPts val="0"/>
              </a:spcAft>
              <a:buClrTx/>
              <a:buSzTx/>
              <a:buFontTx/>
              <a:buNone/>
              <a:tabLst/>
              <a:defRPr/>
            </a:pPr>
            <a:r>
              <a:rPr kumimoji="0" sz="3600" b="1" i="0" u="none" strike="noStrike" kern="0" cap="none" spc="0" normalizeH="0" baseline="0" noProof="0" dirty="0">
                <a:ln>
                  <a:noFill/>
                </a:ln>
                <a:solidFill>
                  <a:srgbClr val="001F5F"/>
                </a:solidFill>
                <a:effectLst/>
                <a:uLnTx/>
                <a:uFillTx/>
                <a:latin typeface="Calibri"/>
                <a:cs typeface="Calibri"/>
              </a:rPr>
              <a:t>What</a:t>
            </a:r>
            <a:r>
              <a:rPr kumimoji="0" sz="3600" b="1" i="0" u="none" strike="noStrike" kern="0" cap="none" spc="-120" normalizeH="0" baseline="0" noProof="0" dirty="0">
                <a:ln>
                  <a:noFill/>
                </a:ln>
                <a:solidFill>
                  <a:srgbClr val="001F5F"/>
                </a:solidFill>
                <a:effectLst/>
                <a:uLnTx/>
                <a:uFillTx/>
                <a:latin typeface="Calibri"/>
                <a:cs typeface="Calibri"/>
              </a:rPr>
              <a:t> </a:t>
            </a:r>
            <a:r>
              <a:rPr kumimoji="0" sz="3600" b="1" i="0" u="none" strike="noStrike" kern="0" cap="none" spc="-25" normalizeH="0" baseline="0" noProof="0" dirty="0">
                <a:ln>
                  <a:noFill/>
                </a:ln>
                <a:solidFill>
                  <a:srgbClr val="001F5F"/>
                </a:solidFill>
                <a:effectLst/>
                <a:uLnTx/>
                <a:uFillTx/>
                <a:latin typeface="Calibri"/>
                <a:cs typeface="Calibri"/>
              </a:rPr>
              <a:t>can </a:t>
            </a:r>
            <a:r>
              <a:rPr kumimoji="0" sz="3600" b="1" i="0" u="none" strike="noStrike" kern="0" cap="none" spc="-10" normalizeH="0" baseline="0" noProof="0" dirty="0">
                <a:ln>
                  <a:noFill/>
                </a:ln>
                <a:solidFill>
                  <a:srgbClr val="001F5F"/>
                </a:solidFill>
                <a:effectLst/>
                <a:uLnTx/>
                <a:uFillTx/>
                <a:latin typeface="Calibri"/>
                <a:cs typeface="Calibri"/>
              </a:rPr>
              <a:t>parents/ </a:t>
            </a:r>
            <a:r>
              <a:rPr kumimoji="0" sz="3600" b="1" i="0" u="none" strike="noStrike" kern="0" cap="none" spc="0" normalizeH="0" baseline="0" noProof="0" dirty="0">
                <a:ln>
                  <a:noFill/>
                </a:ln>
                <a:solidFill>
                  <a:srgbClr val="001F5F"/>
                </a:solidFill>
                <a:effectLst/>
                <a:uLnTx/>
                <a:uFillTx/>
                <a:latin typeface="Calibri"/>
                <a:cs typeface="Calibri"/>
              </a:rPr>
              <a:t>carers</a:t>
            </a:r>
            <a:r>
              <a:rPr kumimoji="0" sz="3600" b="1" i="0" u="none" strike="noStrike" kern="0" cap="none" spc="-165" normalizeH="0" baseline="0" noProof="0" dirty="0">
                <a:ln>
                  <a:noFill/>
                </a:ln>
                <a:solidFill>
                  <a:srgbClr val="001F5F"/>
                </a:solidFill>
                <a:effectLst/>
                <a:uLnTx/>
                <a:uFillTx/>
                <a:latin typeface="Calibri"/>
                <a:cs typeface="Calibri"/>
              </a:rPr>
              <a:t> </a:t>
            </a:r>
            <a:r>
              <a:rPr kumimoji="0" sz="3600" b="1" i="0" u="none" strike="noStrike" kern="0" cap="none" spc="-25" normalizeH="0" baseline="0" noProof="0" dirty="0">
                <a:ln>
                  <a:noFill/>
                </a:ln>
                <a:solidFill>
                  <a:srgbClr val="001F5F"/>
                </a:solidFill>
                <a:effectLst/>
                <a:uLnTx/>
                <a:uFillTx/>
                <a:latin typeface="Calibri"/>
                <a:cs typeface="Calibri"/>
              </a:rPr>
              <a:t>do?</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grpSp>
        <p:nvGrpSpPr>
          <p:cNvPr id="4" name="object 4"/>
          <p:cNvGrpSpPr/>
          <p:nvPr/>
        </p:nvGrpSpPr>
        <p:grpSpPr>
          <a:xfrm>
            <a:off x="1667636" y="153162"/>
            <a:ext cx="4696460" cy="2419350"/>
            <a:chOff x="1667636" y="153162"/>
            <a:chExt cx="4696460" cy="2419350"/>
          </a:xfrm>
        </p:grpSpPr>
        <p:sp>
          <p:nvSpPr>
            <p:cNvPr id="5" name="object 5"/>
            <p:cNvSpPr/>
            <p:nvPr/>
          </p:nvSpPr>
          <p:spPr>
            <a:xfrm>
              <a:off x="1686686" y="643381"/>
              <a:ext cx="1989455" cy="1910080"/>
            </a:xfrm>
            <a:custGeom>
              <a:avLst/>
              <a:gdLst/>
              <a:ahLst/>
              <a:cxnLst/>
              <a:rect l="l" t="t" r="r" b="b"/>
              <a:pathLst>
                <a:path w="1989454" h="1910080">
                  <a:moveTo>
                    <a:pt x="994410" y="0"/>
                  </a:moveTo>
                  <a:lnTo>
                    <a:pt x="944783" y="1168"/>
                  </a:lnTo>
                  <a:lnTo>
                    <a:pt x="895785" y="4638"/>
                  </a:lnTo>
                  <a:lnTo>
                    <a:pt x="847474" y="10355"/>
                  </a:lnTo>
                  <a:lnTo>
                    <a:pt x="799906" y="18263"/>
                  </a:lnTo>
                  <a:lnTo>
                    <a:pt x="753139" y="28309"/>
                  </a:lnTo>
                  <a:lnTo>
                    <a:pt x="707229" y="40436"/>
                  </a:lnTo>
                  <a:lnTo>
                    <a:pt x="662233" y="54591"/>
                  </a:lnTo>
                  <a:lnTo>
                    <a:pt x="618209" y="70719"/>
                  </a:lnTo>
                  <a:lnTo>
                    <a:pt x="575213" y="88764"/>
                  </a:lnTo>
                  <a:lnTo>
                    <a:pt x="533302" y="108673"/>
                  </a:lnTo>
                  <a:lnTo>
                    <a:pt x="492534" y="130391"/>
                  </a:lnTo>
                  <a:lnTo>
                    <a:pt x="452965" y="153862"/>
                  </a:lnTo>
                  <a:lnTo>
                    <a:pt x="414652" y="179032"/>
                  </a:lnTo>
                  <a:lnTo>
                    <a:pt x="377653" y="205847"/>
                  </a:lnTo>
                  <a:lnTo>
                    <a:pt x="342024" y="234251"/>
                  </a:lnTo>
                  <a:lnTo>
                    <a:pt x="307822" y="264189"/>
                  </a:lnTo>
                  <a:lnTo>
                    <a:pt x="275104" y="295608"/>
                  </a:lnTo>
                  <a:lnTo>
                    <a:pt x="243928" y="328452"/>
                  </a:lnTo>
                  <a:lnTo>
                    <a:pt x="214350" y="362666"/>
                  </a:lnTo>
                  <a:lnTo>
                    <a:pt x="186428" y="398196"/>
                  </a:lnTo>
                  <a:lnTo>
                    <a:pt x="160218" y="434988"/>
                  </a:lnTo>
                  <a:lnTo>
                    <a:pt x="135777" y="472985"/>
                  </a:lnTo>
                  <a:lnTo>
                    <a:pt x="113162" y="512134"/>
                  </a:lnTo>
                  <a:lnTo>
                    <a:pt x="92431" y="552380"/>
                  </a:lnTo>
                  <a:lnTo>
                    <a:pt x="73639" y="593668"/>
                  </a:lnTo>
                  <a:lnTo>
                    <a:pt x="56845" y="635943"/>
                  </a:lnTo>
                  <a:lnTo>
                    <a:pt x="42106" y="679150"/>
                  </a:lnTo>
                  <a:lnTo>
                    <a:pt x="29478" y="723235"/>
                  </a:lnTo>
                  <a:lnTo>
                    <a:pt x="19017" y="768144"/>
                  </a:lnTo>
                  <a:lnTo>
                    <a:pt x="10783" y="813820"/>
                  </a:lnTo>
                  <a:lnTo>
                    <a:pt x="4830" y="860211"/>
                  </a:lnTo>
                  <a:lnTo>
                    <a:pt x="1217" y="907260"/>
                  </a:lnTo>
                  <a:lnTo>
                    <a:pt x="0" y="954913"/>
                  </a:lnTo>
                  <a:lnTo>
                    <a:pt x="1217" y="1002576"/>
                  </a:lnTo>
                  <a:lnTo>
                    <a:pt x="4830" y="1049635"/>
                  </a:lnTo>
                  <a:lnTo>
                    <a:pt x="10783" y="1096033"/>
                  </a:lnTo>
                  <a:lnTo>
                    <a:pt x="19017" y="1141717"/>
                  </a:lnTo>
                  <a:lnTo>
                    <a:pt x="29478" y="1186631"/>
                  </a:lnTo>
                  <a:lnTo>
                    <a:pt x="42106" y="1230721"/>
                  </a:lnTo>
                  <a:lnTo>
                    <a:pt x="56845" y="1273933"/>
                  </a:lnTo>
                  <a:lnTo>
                    <a:pt x="73639" y="1316210"/>
                  </a:lnTo>
                  <a:lnTo>
                    <a:pt x="92431" y="1357500"/>
                  </a:lnTo>
                  <a:lnTo>
                    <a:pt x="113162" y="1397747"/>
                  </a:lnTo>
                  <a:lnTo>
                    <a:pt x="135777" y="1436896"/>
                  </a:lnTo>
                  <a:lnTo>
                    <a:pt x="160218" y="1474893"/>
                  </a:lnTo>
                  <a:lnTo>
                    <a:pt x="186428" y="1511684"/>
                  </a:lnTo>
                  <a:lnTo>
                    <a:pt x="214350" y="1547212"/>
                  </a:lnTo>
                  <a:lnTo>
                    <a:pt x="243928" y="1581425"/>
                  </a:lnTo>
                  <a:lnTo>
                    <a:pt x="275104" y="1614266"/>
                  </a:lnTo>
                  <a:lnTo>
                    <a:pt x="307822" y="1645682"/>
                  </a:lnTo>
                  <a:lnTo>
                    <a:pt x="342024" y="1675617"/>
                  </a:lnTo>
                  <a:lnTo>
                    <a:pt x="377653" y="1704018"/>
                  </a:lnTo>
                  <a:lnTo>
                    <a:pt x="414652" y="1730829"/>
                  </a:lnTo>
                  <a:lnTo>
                    <a:pt x="452965" y="1755995"/>
                  </a:lnTo>
                  <a:lnTo>
                    <a:pt x="492534" y="1779462"/>
                  </a:lnTo>
                  <a:lnTo>
                    <a:pt x="533302" y="1801176"/>
                  </a:lnTo>
                  <a:lnTo>
                    <a:pt x="575213" y="1821081"/>
                  </a:lnTo>
                  <a:lnTo>
                    <a:pt x="618209" y="1839123"/>
                  </a:lnTo>
                  <a:lnTo>
                    <a:pt x="662233" y="1855247"/>
                  </a:lnTo>
                  <a:lnTo>
                    <a:pt x="707229" y="1869399"/>
                  </a:lnTo>
                  <a:lnTo>
                    <a:pt x="753139" y="1881524"/>
                  </a:lnTo>
                  <a:lnTo>
                    <a:pt x="799906" y="1891567"/>
                  </a:lnTo>
                  <a:lnTo>
                    <a:pt x="847474" y="1899473"/>
                  </a:lnTo>
                  <a:lnTo>
                    <a:pt x="895785" y="1905188"/>
                  </a:lnTo>
                  <a:lnTo>
                    <a:pt x="944783" y="1908657"/>
                  </a:lnTo>
                  <a:lnTo>
                    <a:pt x="994410" y="1909826"/>
                  </a:lnTo>
                  <a:lnTo>
                    <a:pt x="1044048" y="1908657"/>
                  </a:lnTo>
                  <a:lnTo>
                    <a:pt x="1093056" y="1905188"/>
                  </a:lnTo>
                  <a:lnTo>
                    <a:pt x="1141377" y="1899473"/>
                  </a:lnTo>
                  <a:lnTo>
                    <a:pt x="1188954" y="1891567"/>
                  </a:lnTo>
                  <a:lnTo>
                    <a:pt x="1235730" y="1881524"/>
                  </a:lnTo>
                  <a:lnTo>
                    <a:pt x="1281648" y="1869399"/>
                  </a:lnTo>
                  <a:lnTo>
                    <a:pt x="1326651" y="1855247"/>
                  </a:lnTo>
                  <a:lnTo>
                    <a:pt x="1370682" y="1839123"/>
                  </a:lnTo>
                  <a:lnTo>
                    <a:pt x="1413684" y="1821081"/>
                  </a:lnTo>
                  <a:lnTo>
                    <a:pt x="1455601" y="1801176"/>
                  </a:lnTo>
                  <a:lnTo>
                    <a:pt x="1496375" y="1779462"/>
                  </a:lnTo>
                  <a:lnTo>
                    <a:pt x="1535949" y="1755995"/>
                  </a:lnTo>
                  <a:lnTo>
                    <a:pt x="1574266" y="1730829"/>
                  </a:lnTo>
                  <a:lnTo>
                    <a:pt x="1611269" y="1704018"/>
                  </a:lnTo>
                  <a:lnTo>
                    <a:pt x="1646902" y="1675617"/>
                  </a:lnTo>
                  <a:lnTo>
                    <a:pt x="1681107" y="1645682"/>
                  </a:lnTo>
                  <a:lnTo>
                    <a:pt x="1713827" y="1614266"/>
                  </a:lnTo>
                  <a:lnTo>
                    <a:pt x="1745006" y="1581425"/>
                  </a:lnTo>
                  <a:lnTo>
                    <a:pt x="1774586" y="1547212"/>
                  </a:lnTo>
                  <a:lnTo>
                    <a:pt x="1802510" y="1511684"/>
                  </a:lnTo>
                  <a:lnTo>
                    <a:pt x="1828722" y="1474893"/>
                  </a:lnTo>
                  <a:lnTo>
                    <a:pt x="1853165" y="1436896"/>
                  </a:lnTo>
                  <a:lnTo>
                    <a:pt x="1875781" y="1397747"/>
                  </a:lnTo>
                  <a:lnTo>
                    <a:pt x="1896513" y="1357500"/>
                  </a:lnTo>
                  <a:lnTo>
                    <a:pt x="1915305" y="1316210"/>
                  </a:lnTo>
                  <a:lnTo>
                    <a:pt x="1932099" y="1273933"/>
                  </a:lnTo>
                  <a:lnTo>
                    <a:pt x="1946839" y="1230721"/>
                  </a:lnTo>
                  <a:lnTo>
                    <a:pt x="1959468" y="1186631"/>
                  </a:lnTo>
                  <a:lnTo>
                    <a:pt x="1969928" y="1141717"/>
                  </a:lnTo>
                  <a:lnTo>
                    <a:pt x="1978163" y="1096033"/>
                  </a:lnTo>
                  <a:lnTo>
                    <a:pt x="1984116" y="1049635"/>
                  </a:lnTo>
                  <a:lnTo>
                    <a:pt x="1987729" y="1002576"/>
                  </a:lnTo>
                  <a:lnTo>
                    <a:pt x="1988947" y="954913"/>
                  </a:lnTo>
                  <a:lnTo>
                    <a:pt x="1987729" y="907260"/>
                  </a:lnTo>
                  <a:lnTo>
                    <a:pt x="1984116" y="860211"/>
                  </a:lnTo>
                  <a:lnTo>
                    <a:pt x="1978163" y="813820"/>
                  </a:lnTo>
                  <a:lnTo>
                    <a:pt x="1969928" y="768144"/>
                  </a:lnTo>
                  <a:lnTo>
                    <a:pt x="1959468" y="723235"/>
                  </a:lnTo>
                  <a:lnTo>
                    <a:pt x="1946839" y="679150"/>
                  </a:lnTo>
                  <a:lnTo>
                    <a:pt x="1932099" y="635943"/>
                  </a:lnTo>
                  <a:lnTo>
                    <a:pt x="1915305" y="593668"/>
                  </a:lnTo>
                  <a:lnTo>
                    <a:pt x="1896513" y="552380"/>
                  </a:lnTo>
                  <a:lnTo>
                    <a:pt x="1875781" y="512134"/>
                  </a:lnTo>
                  <a:lnTo>
                    <a:pt x="1853165" y="472985"/>
                  </a:lnTo>
                  <a:lnTo>
                    <a:pt x="1828722" y="434988"/>
                  </a:lnTo>
                  <a:lnTo>
                    <a:pt x="1802510" y="398196"/>
                  </a:lnTo>
                  <a:lnTo>
                    <a:pt x="1774586" y="362666"/>
                  </a:lnTo>
                  <a:lnTo>
                    <a:pt x="1745006" y="328452"/>
                  </a:lnTo>
                  <a:lnTo>
                    <a:pt x="1713827" y="295608"/>
                  </a:lnTo>
                  <a:lnTo>
                    <a:pt x="1681107" y="264189"/>
                  </a:lnTo>
                  <a:lnTo>
                    <a:pt x="1646902" y="234251"/>
                  </a:lnTo>
                  <a:lnTo>
                    <a:pt x="1611269" y="205847"/>
                  </a:lnTo>
                  <a:lnTo>
                    <a:pt x="1574266" y="179032"/>
                  </a:lnTo>
                  <a:lnTo>
                    <a:pt x="1535949" y="153862"/>
                  </a:lnTo>
                  <a:lnTo>
                    <a:pt x="1496375" y="130391"/>
                  </a:lnTo>
                  <a:lnTo>
                    <a:pt x="1455601" y="108673"/>
                  </a:lnTo>
                  <a:lnTo>
                    <a:pt x="1413684" y="88764"/>
                  </a:lnTo>
                  <a:lnTo>
                    <a:pt x="1370682" y="70719"/>
                  </a:lnTo>
                  <a:lnTo>
                    <a:pt x="1326651" y="54591"/>
                  </a:lnTo>
                  <a:lnTo>
                    <a:pt x="1281648" y="40436"/>
                  </a:lnTo>
                  <a:lnTo>
                    <a:pt x="1235730" y="28309"/>
                  </a:lnTo>
                  <a:lnTo>
                    <a:pt x="1188954" y="18263"/>
                  </a:lnTo>
                  <a:lnTo>
                    <a:pt x="1141377" y="10355"/>
                  </a:lnTo>
                  <a:lnTo>
                    <a:pt x="1093056" y="4638"/>
                  </a:lnTo>
                  <a:lnTo>
                    <a:pt x="1044048" y="1168"/>
                  </a:lnTo>
                  <a:lnTo>
                    <a:pt x="99441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686686" y="643381"/>
              <a:ext cx="1989455" cy="1910080"/>
            </a:xfrm>
            <a:custGeom>
              <a:avLst/>
              <a:gdLst/>
              <a:ahLst/>
              <a:cxnLst/>
              <a:rect l="l" t="t" r="r" b="b"/>
              <a:pathLst>
                <a:path w="1989454" h="1910080">
                  <a:moveTo>
                    <a:pt x="0" y="954913"/>
                  </a:moveTo>
                  <a:lnTo>
                    <a:pt x="1217" y="907260"/>
                  </a:lnTo>
                  <a:lnTo>
                    <a:pt x="4830" y="860211"/>
                  </a:lnTo>
                  <a:lnTo>
                    <a:pt x="10783" y="813820"/>
                  </a:lnTo>
                  <a:lnTo>
                    <a:pt x="19017" y="768144"/>
                  </a:lnTo>
                  <a:lnTo>
                    <a:pt x="29478" y="723235"/>
                  </a:lnTo>
                  <a:lnTo>
                    <a:pt x="42106" y="679150"/>
                  </a:lnTo>
                  <a:lnTo>
                    <a:pt x="56845" y="635943"/>
                  </a:lnTo>
                  <a:lnTo>
                    <a:pt x="73639" y="593668"/>
                  </a:lnTo>
                  <a:lnTo>
                    <a:pt x="92431" y="552380"/>
                  </a:lnTo>
                  <a:lnTo>
                    <a:pt x="113162" y="512134"/>
                  </a:lnTo>
                  <a:lnTo>
                    <a:pt x="135777" y="472985"/>
                  </a:lnTo>
                  <a:lnTo>
                    <a:pt x="160218" y="434988"/>
                  </a:lnTo>
                  <a:lnTo>
                    <a:pt x="186428" y="398196"/>
                  </a:lnTo>
                  <a:lnTo>
                    <a:pt x="214350" y="362666"/>
                  </a:lnTo>
                  <a:lnTo>
                    <a:pt x="243928" y="328452"/>
                  </a:lnTo>
                  <a:lnTo>
                    <a:pt x="275104" y="295608"/>
                  </a:lnTo>
                  <a:lnTo>
                    <a:pt x="307822" y="264189"/>
                  </a:lnTo>
                  <a:lnTo>
                    <a:pt x="342024" y="234251"/>
                  </a:lnTo>
                  <a:lnTo>
                    <a:pt x="377653" y="205847"/>
                  </a:lnTo>
                  <a:lnTo>
                    <a:pt x="414652" y="179032"/>
                  </a:lnTo>
                  <a:lnTo>
                    <a:pt x="452965" y="153862"/>
                  </a:lnTo>
                  <a:lnTo>
                    <a:pt x="492534" y="130391"/>
                  </a:lnTo>
                  <a:lnTo>
                    <a:pt x="533302" y="108673"/>
                  </a:lnTo>
                  <a:lnTo>
                    <a:pt x="575213" y="88764"/>
                  </a:lnTo>
                  <a:lnTo>
                    <a:pt x="618209" y="70719"/>
                  </a:lnTo>
                  <a:lnTo>
                    <a:pt x="662233" y="54591"/>
                  </a:lnTo>
                  <a:lnTo>
                    <a:pt x="707229" y="40436"/>
                  </a:lnTo>
                  <a:lnTo>
                    <a:pt x="753139" y="28309"/>
                  </a:lnTo>
                  <a:lnTo>
                    <a:pt x="799906" y="18263"/>
                  </a:lnTo>
                  <a:lnTo>
                    <a:pt x="847474" y="10355"/>
                  </a:lnTo>
                  <a:lnTo>
                    <a:pt x="895785" y="4638"/>
                  </a:lnTo>
                  <a:lnTo>
                    <a:pt x="944783" y="1168"/>
                  </a:lnTo>
                  <a:lnTo>
                    <a:pt x="994410" y="0"/>
                  </a:lnTo>
                  <a:lnTo>
                    <a:pt x="1044048" y="1168"/>
                  </a:lnTo>
                  <a:lnTo>
                    <a:pt x="1093056" y="4638"/>
                  </a:lnTo>
                  <a:lnTo>
                    <a:pt x="1141377" y="10355"/>
                  </a:lnTo>
                  <a:lnTo>
                    <a:pt x="1188954" y="18263"/>
                  </a:lnTo>
                  <a:lnTo>
                    <a:pt x="1235730" y="28309"/>
                  </a:lnTo>
                  <a:lnTo>
                    <a:pt x="1281648" y="40436"/>
                  </a:lnTo>
                  <a:lnTo>
                    <a:pt x="1326651" y="54591"/>
                  </a:lnTo>
                  <a:lnTo>
                    <a:pt x="1370682" y="70719"/>
                  </a:lnTo>
                  <a:lnTo>
                    <a:pt x="1413684" y="88764"/>
                  </a:lnTo>
                  <a:lnTo>
                    <a:pt x="1455601" y="108673"/>
                  </a:lnTo>
                  <a:lnTo>
                    <a:pt x="1496375" y="130391"/>
                  </a:lnTo>
                  <a:lnTo>
                    <a:pt x="1535949" y="153862"/>
                  </a:lnTo>
                  <a:lnTo>
                    <a:pt x="1574266" y="179032"/>
                  </a:lnTo>
                  <a:lnTo>
                    <a:pt x="1611269" y="205847"/>
                  </a:lnTo>
                  <a:lnTo>
                    <a:pt x="1646902" y="234251"/>
                  </a:lnTo>
                  <a:lnTo>
                    <a:pt x="1681107" y="264189"/>
                  </a:lnTo>
                  <a:lnTo>
                    <a:pt x="1713827" y="295608"/>
                  </a:lnTo>
                  <a:lnTo>
                    <a:pt x="1745006" y="328452"/>
                  </a:lnTo>
                  <a:lnTo>
                    <a:pt x="1774586" y="362666"/>
                  </a:lnTo>
                  <a:lnTo>
                    <a:pt x="1802510" y="398196"/>
                  </a:lnTo>
                  <a:lnTo>
                    <a:pt x="1828722" y="434988"/>
                  </a:lnTo>
                  <a:lnTo>
                    <a:pt x="1853165" y="472985"/>
                  </a:lnTo>
                  <a:lnTo>
                    <a:pt x="1875781" y="512134"/>
                  </a:lnTo>
                  <a:lnTo>
                    <a:pt x="1896513" y="552380"/>
                  </a:lnTo>
                  <a:lnTo>
                    <a:pt x="1915305" y="593668"/>
                  </a:lnTo>
                  <a:lnTo>
                    <a:pt x="1932099" y="635943"/>
                  </a:lnTo>
                  <a:lnTo>
                    <a:pt x="1946839" y="679150"/>
                  </a:lnTo>
                  <a:lnTo>
                    <a:pt x="1959468" y="723235"/>
                  </a:lnTo>
                  <a:lnTo>
                    <a:pt x="1969928" y="768144"/>
                  </a:lnTo>
                  <a:lnTo>
                    <a:pt x="1978163" y="813820"/>
                  </a:lnTo>
                  <a:lnTo>
                    <a:pt x="1984116" y="860211"/>
                  </a:lnTo>
                  <a:lnTo>
                    <a:pt x="1987729" y="907260"/>
                  </a:lnTo>
                  <a:lnTo>
                    <a:pt x="1988947" y="954913"/>
                  </a:lnTo>
                  <a:lnTo>
                    <a:pt x="1987729" y="1002576"/>
                  </a:lnTo>
                  <a:lnTo>
                    <a:pt x="1984116" y="1049635"/>
                  </a:lnTo>
                  <a:lnTo>
                    <a:pt x="1978163" y="1096033"/>
                  </a:lnTo>
                  <a:lnTo>
                    <a:pt x="1969928" y="1141717"/>
                  </a:lnTo>
                  <a:lnTo>
                    <a:pt x="1959468" y="1186631"/>
                  </a:lnTo>
                  <a:lnTo>
                    <a:pt x="1946839" y="1230721"/>
                  </a:lnTo>
                  <a:lnTo>
                    <a:pt x="1932099" y="1273933"/>
                  </a:lnTo>
                  <a:lnTo>
                    <a:pt x="1915305" y="1316210"/>
                  </a:lnTo>
                  <a:lnTo>
                    <a:pt x="1896513" y="1357500"/>
                  </a:lnTo>
                  <a:lnTo>
                    <a:pt x="1875781" y="1397747"/>
                  </a:lnTo>
                  <a:lnTo>
                    <a:pt x="1853165" y="1436896"/>
                  </a:lnTo>
                  <a:lnTo>
                    <a:pt x="1828722" y="1474893"/>
                  </a:lnTo>
                  <a:lnTo>
                    <a:pt x="1802510" y="1511684"/>
                  </a:lnTo>
                  <a:lnTo>
                    <a:pt x="1774586" y="1547212"/>
                  </a:lnTo>
                  <a:lnTo>
                    <a:pt x="1745006" y="1581425"/>
                  </a:lnTo>
                  <a:lnTo>
                    <a:pt x="1713827" y="1614266"/>
                  </a:lnTo>
                  <a:lnTo>
                    <a:pt x="1681107" y="1645682"/>
                  </a:lnTo>
                  <a:lnTo>
                    <a:pt x="1646902" y="1675617"/>
                  </a:lnTo>
                  <a:lnTo>
                    <a:pt x="1611269" y="1704018"/>
                  </a:lnTo>
                  <a:lnTo>
                    <a:pt x="1574266" y="1730829"/>
                  </a:lnTo>
                  <a:lnTo>
                    <a:pt x="1535949" y="1755995"/>
                  </a:lnTo>
                  <a:lnTo>
                    <a:pt x="1496375" y="1779462"/>
                  </a:lnTo>
                  <a:lnTo>
                    <a:pt x="1455601" y="1801176"/>
                  </a:lnTo>
                  <a:lnTo>
                    <a:pt x="1413684" y="1821081"/>
                  </a:lnTo>
                  <a:lnTo>
                    <a:pt x="1370682" y="1839123"/>
                  </a:lnTo>
                  <a:lnTo>
                    <a:pt x="1326651" y="1855247"/>
                  </a:lnTo>
                  <a:lnTo>
                    <a:pt x="1281648" y="1869399"/>
                  </a:lnTo>
                  <a:lnTo>
                    <a:pt x="1235730" y="1881524"/>
                  </a:lnTo>
                  <a:lnTo>
                    <a:pt x="1188954" y="1891567"/>
                  </a:lnTo>
                  <a:lnTo>
                    <a:pt x="1141377" y="1899473"/>
                  </a:lnTo>
                  <a:lnTo>
                    <a:pt x="1093056" y="1905188"/>
                  </a:lnTo>
                  <a:lnTo>
                    <a:pt x="1044048" y="1908657"/>
                  </a:lnTo>
                  <a:lnTo>
                    <a:pt x="994410" y="1909826"/>
                  </a:lnTo>
                  <a:lnTo>
                    <a:pt x="944783" y="1908657"/>
                  </a:lnTo>
                  <a:lnTo>
                    <a:pt x="895785" y="1905188"/>
                  </a:lnTo>
                  <a:lnTo>
                    <a:pt x="847474" y="1899473"/>
                  </a:lnTo>
                  <a:lnTo>
                    <a:pt x="799906" y="1891567"/>
                  </a:lnTo>
                  <a:lnTo>
                    <a:pt x="753139" y="1881524"/>
                  </a:lnTo>
                  <a:lnTo>
                    <a:pt x="707229" y="1869399"/>
                  </a:lnTo>
                  <a:lnTo>
                    <a:pt x="662233" y="1855247"/>
                  </a:lnTo>
                  <a:lnTo>
                    <a:pt x="618209" y="1839123"/>
                  </a:lnTo>
                  <a:lnTo>
                    <a:pt x="575213" y="1821081"/>
                  </a:lnTo>
                  <a:lnTo>
                    <a:pt x="533302" y="1801176"/>
                  </a:lnTo>
                  <a:lnTo>
                    <a:pt x="492534" y="1779462"/>
                  </a:lnTo>
                  <a:lnTo>
                    <a:pt x="452965" y="1755995"/>
                  </a:lnTo>
                  <a:lnTo>
                    <a:pt x="414652" y="1730829"/>
                  </a:lnTo>
                  <a:lnTo>
                    <a:pt x="377653" y="1704018"/>
                  </a:lnTo>
                  <a:lnTo>
                    <a:pt x="342024" y="1675617"/>
                  </a:lnTo>
                  <a:lnTo>
                    <a:pt x="307822" y="1645682"/>
                  </a:lnTo>
                  <a:lnTo>
                    <a:pt x="275104" y="1614266"/>
                  </a:lnTo>
                  <a:lnTo>
                    <a:pt x="243928" y="1581425"/>
                  </a:lnTo>
                  <a:lnTo>
                    <a:pt x="214350" y="1547212"/>
                  </a:lnTo>
                  <a:lnTo>
                    <a:pt x="186428" y="1511684"/>
                  </a:lnTo>
                  <a:lnTo>
                    <a:pt x="160218" y="1474893"/>
                  </a:lnTo>
                  <a:lnTo>
                    <a:pt x="135777" y="1436896"/>
                  </a:lnTo>
                  <a:lnTo>
                    <a:pt x="113162" y="1397747"/>
                  </a:lnTo>
                  <a:lnTo>
                    <a:pt x="92431" y="1357500"/>
                  </a:lnTo>
                  <a:lnTo>
                    <a:pt x="73639" y="1316210"/>
                  </a:lnTo>
                  <a:lnTo>
                    <a:pt x="56845" y="1273933"/>
                  </a:lnTo>
                  <a:lnTo>
                    <a:pt x="42106" y="1230721"/>
                  </a:lnTo>
                  <a:lnTo>
                    <a:pt x="29478" y="1186631"/>
                  </a:lnTo>
                  <a:lnTo>
                    <a:pt x="19017" y="1141717"/>
                  </a:lnTo>
                  <a:lnTo>
                    <a:pt x="10783" y="1096033"/>
                  </a:lnTo>
                  <a:lnTo>
                    <a:pt x="4830" y="1049635"/>
                  </a:lnTo>
                  <a:lnTo>
                    <a:pt x="1217" y="1002576"/>
                  </a:lnTo>
                  <a:lnTo>
                    <a:pt x="0" y="954913"/>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4355845" y="172212"/>
              <a:ext cx="1989455" cy="1910080"/>
            </a:xfrm>
            <a:custGeom>
              <a:avLst/>
              <a:gdLst/>
              <a:ahLst/>
              <a:cxnLst/>
              <a:rect l="l" t="t" r="r" b="b"/>
              <a:pathLst>
                <a:path w="1989454" h="1910080">
                  <a:moveTo>
                    <a:pt x="994409" y="0"/>
                  </a:moveTo>
                  <a:lnTo>
                    <a:pt x="944783" y="1168"/>
                  </a:lnTo>
                  <a:lnTo>
                    <a:pt x="895785" y="4637"/>
                  </a:lnTo>
                  <a:lnTo>
                    <a:pt x="847474" y="10352"/>
                  </a:lnTo>
                  <a:lnTo>
                    <a:pt x="799906" y="18258"/>
                  </a:lnTo>
                  <a:lnTo>
                    <a:pt x="753139" y="28301"/>
                  </a:lnTo>
                  <a:lnTo>
                    <a:pt x="707229" y="40425"/>
                  </a:lnTo>
                  <a:lnTo>
                    <a:pt x="662233" y="54576"/>
                  </a:lnTo>
                  <a:lnTo>
                    <a:pt x="618209" y="70700"/>
                  </a:lnTo>
                  <a:lnTo>
                    <a:pt x="575213" y="88741"/>
                  </a:lnTo>
                  <a:lnTo>
                    <a:pt x="533302" y="108646"/>
                  </a:lnTo>
                  <a:lnTo>
                    <a:pt x="492534" y="130358"/>
                  </a:lnTo>
                  <a:lnTo>
                    <a:pt x="452965" y="153824"/>
                  </a:lnTo>
                  <a:lnTo>
                    <a:pt x="414652" y="178989"/>
                  </a:lnTo>
                  <a:lnTo>
                    <a:pt x="377653" y="205797"/>
                  </a:lnTo>
                  <a:lnTo>
                    <a:pt x="342024" y="234196"/>
                  </a:lnTo>
                  <a:lnTo>
                    <a:pt x="307822" y="264129"/>
                  </a:lnTo>
                  <a:lnTo>
                    <a:pt x="275104" y="295542"/>
                  </a:lnTo>
                  <a:lnTo>
                    <a:pt x="243928" y="328380"/>
                  </a:lnTo>
                  <a:lnTo>
                    <a:pt x="214350" y="362588"/>
                  </a:lnTo>
                  <a:lnTo>
                    <a:pt x="186428" y="398113"/>
                  </a:lnTo>
                  <a:lnTo>
                    <a:pt x="160218" y="434899"/>
                  </a:lnTo>
                  <a:lnTo>
                    <a:pt x="135777" y="472891"/>
                  </a:lnTo>
                  <a:lnTo>
                    <a:pt x="113162" y="512035"/>
                  </a:lnTo>
                  <a:lnTo>
                    <a:pt x="92431" y="552276"/>
                  </a:lnTo>
                  <a:lnTo>
                    <a:pt x="73639" y="593559"/>
                  </a:lnTo>
                  <a:lnTo>
                    <a:pt x="56845" y="635830"/>
                  </a:lnTo>
                  <a:lnTo>
                    <a:pt x="42106" y="679034"/>
                  </a:lnTo>
                  <a:lnTo>
                    <a:pt x="29478" y="723116"/>
                  </a:lnTo>
                  <a:lnTo>
                    <a:pt x="19017" y="768022"/>
                  </a:lnTo>
                  <a:lnTo>
                    <a:pt x="10783" y="813696"/>
                  </a:lnTo>
                  <a:lnTo>
                    <a:pt x="4830" y="860085"/>
                  </a:lnTo>
                  <a:lnTo>
                    <a:pt x="1217" y="907133"/>
                  </a:lnTo>
                  <a:lnTo>
                    <a:pt x="0" y="954786"/>
                  </a:lnTo>
                  <a:lnTo>
                    <a:pt x="1217" y="1002449"/>
                  </a:lnTo>
                  <a:lnTo>
                    <a:pt x="4830" y="1049508"/>
                  </a:lnTo>
                  <a:lnTo>
                    <a:pt x="10783" y="1095906"/>
                  </a:lnTo>
                  <a:lnTo>
                    <a:pt x="19017" y="1141590"/>
                  </a:lnTo>
                  <a:lnTo>
                    <a:pt x="29478" y="1186504"/>
                  </a:lnTo>
                  <a:lnTo>
                    <a:pt x="42106" y="1230594"/>
                  </a:lnTo>
                  <a:lnTo>
                    <a:pt x="56845" y="1273806"/>
                  </a:lnTo>
                  <a:lnTo>
                    <a:pt x="73639" y="1316083"/>
                  </a:lnTo>
                  <a:lnTo>
                    <a:pt x="92431" y="1357373"/>
                  </a:lnTo>
                  <a:lnTo>
                    <a:pt x="113162" y="1397620"/>
                  </a:lnTo>
                  <a:lnTo>
                    <a:pt x="135777" y="1436769"/>
                  </a:lnTo>
                  <a:lnTo>
                    <a:pt x="160218" y="1474766"/>
                  </a:lnTo>
                  <a:lnTo>
                    <a:pt x="186428" y="1511557"/>
                  </a:lnTo>
                  <a:lnTo>
                    <a:pt x="214350" y="1547085"/>
                  </a:lnTo>
                  <a:lnTo>
                    <a:pt x="243928" y="1581298"/>
                  </a:lnTo>
                  <a:lnTo>
                    <a:pt x="275104" y="1614139"/>
                  </a:lnTo>
                  <a:lnTo>
                    <a:pt x="307822" y="1645555"/>
                  </a:lnTo>
                  <a:lnTo>
                    <a:pt x="342024" y="1675490"/>
                  </a:lnTo>
                  <a:lnTo>
                    <a:pt x="377653" y="1703891"/>
                  </a:lnTo>
                  <a:lnTo>
                    <a:pt x="414652" y="1730702"/>
                  </a:lnTo>
                  <a:lnTo>
                    <a:pt x="452965" y="1755868"/>
                  </a:lnTo>
                  <a:lnTo>
                    <a:pt x="492534" y="1779335"/>
                  </a:lnTo>
                  <a:lnTo>
                    <a:pt x="533302" y="1801049"/>
                  </a:lnTo>
                  <a:lnTo>
                    <a:pt x="575213" y="1820954"/>
                  </a:lnTo>
                  <a:lnTo>
                    <a:pt x="618209" y="1838996"/>
                  </a:lnTo>
                  <a:lnTo>
                    <a:pt x="662233" y="1855120"/>
                  </a:lnTo>
                  <a:lnTo>
                    <a:pt x="707229" y="1869272"/>
                  </a:lnTo>
                  <a:lnTo>
                    <a:pt x="753139" y="1881397"/>
                  </a:lnTo>
                  <a:lnTo>
                    <a:pt x="799906" y="1891440"/>
                  </a:lnTo>
                  <a:lnTo>
                    <a:pt x="847474" y="1899346"/>
                  </a:lnTo>
                  <a:lnTo>
                    <a:pt x="895785" y="1905061"/>
                  </a:lnTo>
                  <a:lnTo>
                    <a:pt x="944783" y="1908530"/>
                  </a:lnTo>
                  <a:lnTo>
                    <a:pt x="994409" y="1909699"/>
                  </a:lnTo>
                  <a:lnTo>
                    <a:pt x="1044048" y="1908530"/>
                  </a:lnTo>
                  <a:lnTo>
                    <a:pt x="1093056" y="1905061"/>
                  </a:lnTo>
                  <a:lnTo>
                    <a:pt x="1141377" y="1899346"/>
                  </a:lnTo>
                  <a:lnTo>
                    <a:pt x="1188954" y="1891440"/>
                  </a:lnTo>
                  <a:lnTo>
                    <a:pt x="1235730" y="1881397"/>
                  </a:lnTo>
                  <a:lnTo>
                    <a:pt x="1281648" y="1869272"/>
                  </a:lnTo>
                  <a:lnTo>
                    <a:pt x="1326651" y="1855120"/>
                  </a:lnTo>
                  <a:lnTo>
                    <a:pt x="1370682" y="1838996"/>
                  </a:lnTo>
                  <a:lnTo>
                    <a:pt x="1413684" y="1820954"/>
                  </a:lnTo>
                  <a:lnTo>
                    <a:pt x="1455601" y="1801049"/>
                  </a:lnTo>
                  <a:lnTo>
                    <a:pt x="1496375" y="1779335"/>
                  </a:lnTo>
                  <a:lnTo>
                    <a:pt x="1535949" y="1755868"/>
                  </a:lnTo>
                  <a:lnTo>
                    <a:pt x="1574266" y="1730702"/>
                  </a:lnTo>
                  <a:lnTo>
                    <a:pt x="1611269" y="1703891"/>
                  </a:lnTo>
                  <a:lnTo>
                    <a:pt x="1646902" y="1675490"/>
                  </a:lnTo>
                  <a:lnTo>
                    <a:pt x="1681107" y="1645555"/>
                  </a:lnTo>
                  <a:lnTo>
                    <a:pt x="1713827" y="1614139"/>
                  </a:lnTo>
                  <a:lnTo>
                    <a:pt x="1745006" y="1581298"/>
                  </a:lnTo>
                  <a:lnTo>
                    <a:pt x="1774586" y="1547085"/>
                  </a:lnTo>
                  <a:lnTo>
                    <a:pt x="1802510" y="1511557"/>
                  </a:lnTo>
                  <a:lnTo>
                    <a:pt x="1828722" y="1474766"/>
                  </a:lnTo>
                  <a:lnTo>
                    <a:pt x="1853165" y="1436769"/>
                  </a:lnTo>
                  <a:lnTo>
                    <a:pt x="1875781" y="1397620"/>
                  </a:lnTo>
                  <a:lnTo>
                    <a:pt x="1896513" y="1357373"/>
                  </a:lnTo>
                  <a:lnTo>
                    <a:pt x="1915305" y="1316083"/>
                  </a:lnTo>
                  <a:lnTo>
                    <a:pt x="1932099" y="1273806"/>
                  </a:lnTo>
                  <a:lnTo>
                    <a:pt x="1946839" y="1230594"/>
                  </a:lnTo>
                  <a:lnTo>
                    <a:pt x="1959468" y="1186504"/>
                  </a:lnTo>
                  <a:lnTo>
                    <a:pt x="1969928" y="1141590"/>
                  </a:lnTo>
                  <a:lnTo>
                    <a:pt x="1978163" y="1095906"/>
                  </a:lnTo>
                  <a:lnTo>
                    <a:pt x="1984116" y="1049508"/>
                  </a:lnTo>
                  <a:lnTo>
                    <a:pt x="1987729" y="1002449"/>
                  </a:lnTo>
                  <a:lnTo>
                    <a:pt x="1988946" y="954786"/>
                  </a:lnTo>
                  <a:lnTo>
                    <a:pt x="1987729" y="907133"/>
                  </a:lnTo>
                  <a:lnTo>
                    <a:pt x="1984116" y="860085"/>
                  </a:lnTo>
                  <a:lnTo>
                    <a:pt x="1978163" y="813696"/>
                  </a:lnTo>
                  <a:lnTo>
                    <a:pt x="1969928" y="768022"/>
                  </a:lnTo>
                  <a:lnTo>
                    <a:pt x="1959468" y="723116"/>
                  </a:lnTo>
                  <a:lnTo>
                    <a:pt x="1946839" y="679034"/>
                  </a:lnTo>
                  <a:lnTo>
                    <a:pt x="1932099" y="635830"/>
                  </a:lnTo>
                  <a:lnTo>
                    <a:pt x="1915305" y="593559"/>
                  </a:lnTo>
                  <a:lnTo>
                    <a:pt x="1896513" y="552276"/>
                  </a:lnTo>
                  <a:lnTo>
                    <a:pt x="1875781" y="512035"/>
                  </a:lnTo>
                  <a:lnTo>
                    <a:pt x="1853165" y="472891"/>
                  </a:lnTo>
                  <a:lnTo>
                    <a:pt x="1828722" y="434899"/>
                  </a:lnTo>
                  <a:lnTo>
                    <a:pt x="1802510" y="398113"/>
                  </a:lnTo>
                  <a:lnTo>
                    <a:pt x="1774586" y="362588"/>
                  </a:lnTo>
                  <a:lnTo>
                    <a:pt x="1745006" y="328380"/>
                  </a:lnTo>
                  <a:lnTo>
                    <a:pt x="1713827" y="295542"/>
                  </a:lnTo>
                  <a:lnTo>
                    <a:pt x="1681107" y="264129"/>
                  </a:lnTo>
                  <a:lnTo>
                    <a:pt x="1646902" y="234196"/>
                  </a:lnTo>
                  <a:lnTo>
                    <a:pt x="1611269" y="205797"/>
                  </a:lnTo>
                  <a:lnTo>
                    <a:pt x="1574266" y="178989"/>
                  </a:lnTo>
                  <a:lnTo>
                    <a:pt x="1535949" y="153824"/>
                  </a:lnTo>
                  <a:lnTo>
                    <a:pt x="1496375" y="130358"/>
                  </a:lnTo>
                  <a:lnTo>
                    <a:pt x="1455601" y="108646"/>
                  </a:lnTo>
                  <a:lnTo>
                    <a:pt x="1413684" y="88741"/>
                  </a:lnTo>
                  <a:lnTo>
                    <a:pt x="1370682" y="70700"/>
                  </a:lnTo>
                  <a:lnTo>
                    <a:pt x="1326651" y="54576"/>
                  </a:lnTo>
                  <a:lnTo>
                    <a:pt x="1281648" y="40425"/>
                  </a:lnTo>
                  <a:lnTo>
                    <a:pt x="1235730" y="28301"/>
                  </a:lnTo>
                  <a:lnTo>
                    <a:pt x="1188954" y="18258"/>
                  </a:lnTo>
                  <a:lnTo>
                    <a:pt x="1141377" y="10352"/>
                  </a:lnTo>
                  <a:lnTo>
                    <a:pt x="1093056" y="4637"/>
                  </a:lnTo>
                  <a:lnTo>
                    <a:pt x="1044048" y="1168"/>
                  </a:lnTo>
                  <a:lnTo>
                    <a:pt x="99440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4355845" y="172212"/>
              <a:ext cx="1989455" cy="1910080"/>
            </a:xfrm>
            <a:custGeom>
              <a:avLst/>
              <a:gdLst/>
              <a:ahLst/>
              <a:cxnLst/>
              <a:rect l="l" t="t" r="r" b="b"/>
              <a:pathLst>
                <a:path w="1989454" h="1910080">
                  <a:moveTo>
                    <a:pt x="0" y="954786"/>
                  </a:moveTo>
                  <a:lnTo>
                    <a:pt x="1217" y="907133"/>
                  </a:lnTo>
                  <a:lnTo>
                    <a:pt x="4830" y="860085"/>
                  </a:lnTo>
                  <a:lnTo>
                    <a:pt x="10783" y="813696"/>
                  </a:lnTo>
                  <a:lnTo>
                    <a:pt x="19017" y="768022"/>
                  </a:lnTo>
                  <a:lnTo>
                    <a:pt x="29478" y="723116"/>
                  </a:lnTo>
                  <a:lnTo>
                    <a:pt x="42106" y="679034"/>
                  </a:lnTo>
                  <a:lnTo>
                    <a:pt x="56845" y="635830"/>
                  </a:lnTo>
                  <a:lnTo>
                    <a:pt x="73639" y="593559"/>
                  </a:lnTo>
                  <a:lnTo>
                    <a:pt x="92431" y="552276"/>
                  </a:lnTo>
                  <a:lnTo>
                    <a:pt x="113162" y="512035"/>
                  </a:lnTo>
                  <a:lnTo>
                    <a:pt x="135777" y="472891"/>
                  </a:lnTo>
                  <a:lnTo>
                    <a:pt x="160218" y="434899"/>
                  </a:lnTo>
                  <a:lnTo>
                    <a:pt x="186428" y="398113"/>
                  </a:lnTo>
                  <a:lnTo>
                    <a:pt x="214350" y="362588"/>
                  </a:lnTo>
                  <a:lnTo>
                    <a:pt x="243928" y="328380"/>
                  </a:lnTo>
                  <a:lnTo>
                    <a:pt x="275104" y="295542"/>
                  </a:lnTo>
                  <a:lnTo>
                    <a:pt x="307822" y="264129"/>
                  </a:lnTo>
                  <a:lnTo>
                    <a:pt x="342024" y="234196"/>
                  </a:lnTo>
                  <a:lnTo>
                    <a:pt x="377653" y="205797"/>
                  </a:lnTo>
                  <a:lnTo>
                    <a:pt x="414652" y="178989"/>
                  </a:lnTo>
                  <a:lnTo>
                    <a:pt x="452965" y="153824"/>
                  </a:lnTo>
                  <a:lnTo>
                    <a:pt x="492534" y="130358"/>
                  </a:lnTo>
                  <a:lnTo>
                    <a:pt x="533302" y="108646"/>
                  </a:lnTo>
                  <a:lnTo>
                    <a:pt x="575213" y="88741"/>
                  </a:lnTo>
                  <a:lnTo>
                    <a:pt x="618209" y="70700"/>
                  </a:lnTo>
                  <a:lnTo>
                    <a:pt x="662233" y="54576"/>
                  </a:lnTo>
                  <a:lnTo>
                    <a:pt x="707229" y="40425"/>
                  </a:lnTo>
                  <a:lnTo>
                    <a:pt x="753139" y="28301"/>
                  </a:lnTo>
                  <a:lnTo>
                    <a:pt x="799906" y="18258"/>
                  </a:lnTo>
                  <a:lnTo>
                    <a:pt x="847474" y="10352"/>
                  </a:lnTo>
                  <a:lnTo>
                    <a:pt x="895785" y="4637"/>
                  </a:lnTo>
                  <a:lnTo>
                    <a:pt x="944783" y="1168"/>
                  </a:lnTo>
                  <a:lnTo>
                    <a:pt x="994409" y="0"/>
                  </a:lnTo>
                  <a:lnTo>
                    <a:pt x="1044048" y="1168"/>
                  </a:lnTo>
                  <a:lnTo>
                    <a:pt x="1093056" y="4637"/>
                  </a:lnTo>
                  <a:lnTo>
                    <a:pt x="1141377" y="10352"/>
                  </a:lnTo>
                  <a:lnTo>
                    <a:pt x="1188954" y="18258"/>
                  </a:lnTo>
                  <a:lnTo>
                    <a:pt x="1235730" y="28301"/>
                  </a:lnTo>
                  <a:lnTo>
                    <a:pt x="1281648" y="40425"/>
                  </a:lnTo>
                  <a:lnTo>
                    <a:pt x="1326651" y="54576"/>
                  </a:lnTo>
                  <a:lnTo>
                    <a:pt x="1370682" y="70700"/>
                  </a:lnTo>
                  <a:lnTo>
                    <a:pt x="1413684" y="88741"/>
                  </a:lnTo>
                  <a:lnTo>
                    <a:pt x="1455601" y="108646"/>
                  </a:lnTo>
                  <a:lnTo>
                    <a:pt x="1496375" y="130358"/>
                  </a:lnTo>
                  <a:lnTo>
                    <a:pt x="1535949" y="153824"/>
                  </a:lnTo>
                  <a:lnTo>
                    <a:pt x="1574266" y="178989"/>
                  </a:lnTo>
                  <a:lnTo>
                    <a:pt x="1611269" y="205797"/>
                  </a:lnTo>
                  <a:lnTo>
                    <a:pt x="1646902" y="234196"/>
                  </a:lnTo>
                  <a:lnTo>
                    <a:pt x="1681107" y="264129"/>
                  </a:lnTo>
                  <a:lnTo>
                    <a:pt x="1713827" y="295542"/>
                  </a:lnTo>
                  <a:lnTo>
                    <a:pt x="1745006" y="328380"/>
                  </a:lnTo>
                  <a:lnTo>
                    <a:pt x="1774586" y="362588"/>
                  </a:lnTo>
                  <a:lnTo>
                    <a:pt x="1802510" y="398113"/>
                  </a:lnTo>
                  <a:lnTo>
                    <a:pt x="1828722" y="434899"/>
                  </a:lnTo>
                  <a:lnTo>
                    <a:pt x="1853165" y="472891"/>
                  </a:lnTo>
                  <a:lnTo>
                    <a:pt x="1875781" y="512035"/>
                  </a:lnTo>
                  <a:lnTo>
                    <a:pt x="1896513" y="552276"/>
                  </a:lnTo>
                  <a:lnTo>
                    <a:pt x="1915305" y="593559"/>
                  </a:lnTo>
                  <a:lnTo>
                    <a:pt x="1932099" y="635830"/>
                  </a:lnTo>
                  <a:lnTo>
                    <a:pt x="1946839" y="679034"/>
                  </a:lnTo>
                  <a:lnTo>
                    <a:pt x="1959468" y="723116"/>
                  </a:lnTo>
                  <a:lnTo>
                    <a:pt x="1969928" y="768022"/>
                  </a:lnTo>
                  <a:lnTo>
                    <a:pt x="1978163" y="813696"/>
                  </a:lnTo>
                  <a:lnTo>
                    <a:pt x="1984116" y="860085"/>
                  </a:lnTo>
                  <a:lnTo>
                    <a:pt x="1987729" y="907133"/>
                  </a:lnTo>
                  <a:lnTo>
                    <a:pt x="1988946" y="954786"/>
                  </a:lnTo>
                  <a:lnTo>
                    <a:pt x="1987729" y="1002449"/>
                  </a:lnTo>
                  <a:lnTo>
                    <a:pt x="1984116" y="1049508"/>
                  </a:lnTo>
                  <a:lnTo>
                    <a:pt x="1978163" y="1095906"/>
                  </a:lnTo>
                  <a:lnTo>
                    <a:pt x="1969928" y="1141590"/>
                  </a:lnTo>
                  <a:lnTo>
                    <a:pt x="1959468" y="1186504"/>
                  </a:lnTo>
                  <a:lnTo>
                    <a:pt x="1946839" y="1230594"/>
                  </a:lnTo>
                  <a:lnTo>
                    <a:pt x="1932099" y="1273806"/>
                  </a:lnTo>
                  <a:lnTo>
                    <a:pt x="1915305" y="1316083"/>
                  </a:lnTo>
                  <a:lnTo>
                    <a:pt x="1896513" y="1357373"/>
                  </a:lnTo>
                  <a:lnTo>
                    <a:pt x="1875781" y="1397620"/>
                  </a:lnTo>
                  <a:lnTo>
                    <a:pt x="1853165" y="1436769"/>
                  </a:lnTo>
                  <a:lnTo>
                    <a:pt x="1828722" y="1474766"/>
                  </a:lnTo>
                  <a:lnTo>
                    <a:pt x="1802510" y="1511557"/>
                  </a:lnTo>
                  <a:lnTo>
                    <a:pt x="1774586" y="1547085"/>
                  </a:lnTo>
                  <a:lnTo>
                    <a:pt x="1745006" y="1581298"/>
                  </a:lnTo>
                  <a:lnTo>
                    <a:pt x="1713827" y="1614139"/>
                  </a:lnTo>
                  <a:lnTo>
                    <a:pt x="1681107" y="1645555"/>
                  </a:lnTo>
                  <a:lnTo>
                    <a:pt x="1646902" y="1675490"/>
                  </a:lnTo>
                  <a:lnTo>
                    <a:pt x="1611269" y="1703891"/>
                  </a:lnTo>
                  <a:lnTo>
                    <a:pt x="1574266" y="1730702"/>
                  </a:lnTo>
                  <a:lnTo>
                    <a:pt x="1535949" y="1755868"/>
                  </a:lnTo>
                  <a:lnTo>
                    <a:pt x="1496375" y="1779335"/>
                  </a:lnTo>
                  <a:lnTo>
                    <a:pt x="1455601" y="1801049"/>
                  </a:lnTo>
                  <a:lnTo>
                    <a:pt x="1413684" y="1820954"/>
                  </a:lnTo>
                  <a:lnTo>
                    <a:pt x="1370682" y="1838996"/>
                  </a:lnTo>
                  <a:lnTo>
                    <a:pt x="1326651" y="1855120"/>
                  </a:lnTo>
                  <a:lnTo>
                    <a:pt x="1281648" y="1869272"/>
                  </a:lnTo>
                  <a:lnTo>
                    <a:pt x="1235730" y="1881397"/>
                  </a:lnTo>
                  <a:lnTo>
                    <a:pt x="1188954" y="1891440"/>
                  </a:lnTo>
                  <a:lnTo>
                    <a:pt x="1141377" y="1899346"/>
                  </a:lnTo>
                  <a:lnTo>
                    <a:pt x="1093056" y="1905061"/>
                  </a:lnTo>
                  <a:lnTo>
                    <a:pt x="1044048" y="1908530"/>
                  </a:lnTo>
                  <a:lnTo>
                    <a:pt x="994409" y="1909699"/>
                  </a:lnTo>
                  <a:lnTo>
                    <a:pt x="944783" y="1908530"/>
                  </a:lnTo>
                  <a:lnTo>
                    <a:pt x="895785" y="1905061"/>
                  </a:lnTo>
                  <a:lnTo>
                    <a:pt x="847474" y="1899346"/>
                  </a:lnTo>
                  <a:lnTo>
                    <a:pt x="799906" y="1891440"/>
                  </a:lnTo>
                  <a:lnTo>
                    <a:pt x="753139" y="1881397"/>
                  </a:lnTo>
                  <a:lnTo>
                    <a:pt x="707229" y="1869272"/>
                  </a:lnTo>
                  <a:lnTo>
                    <a:pt x="662233" y="1855120"/>
                  </a:lnTo>
                  <a:lnTo>
                    <a:pt x="618209" y="1838996"/>
                  </a:lnTo>
                  <a:lnTo>
                    <a:pt x="575213" y="1820954"/>
                  </a:lnTo>
                  <a:lnTo>
                    <a:pt x="533302" y="1801049"/>
                  </a:lnTo>
                  <a:lnTo>
                    <a:pt x="492534" y="1779335"/>
                  </a:lnTo>
                  <a:lnTo>
                    <a:pt x="452965" y="1755868"/>
                  </a:lnTo>
                  <a:lnTo>
                    <a:pt x="414652" y="1730702"/>
                  </a:lnTo>
                  <a:lnTo>
                    <a:pt x="377653" y="1703891"/>
                  </a:lnTo>
                  <a:lnTo>
                    <a:pt x="342024" y="1675490"/>
                  </a:lnTo>
                  <a:lnTo>
                    <a:pt x="307822" y="1645555"/>
                  </a:lnTo>
                  <a:lnTo>
                    <a:pt x="275104" y="1614139"/>
                  </a:lnTo>
                  <a:lnTo>
                    <a:pt x="243928" y="1581298"/>
                  </a:lnTo>
                  <a:lnTo>
                    <a:pt x="214350" y="1547085"/>
                  </a:lnTo>
                  <a:lnTo>
                    <a:pt x="186428" y="1511557"/>
                  </a:lnTo>
                  <a:lnTo>
                    <a:pt x="160218" y="1474766"/>
                  </a:lnTo>
                  <a:lnTo>
                    <a:pt x="135777" y="1436769"/>
                  </a:lnTo>
                  <a:lnTo>
                    <a:pt x="113162" y="1397620"/>
                  </a:lnTo>
                  <a:lnTo>
                    <a:pt x="92431" y="1357373"/>
                  </a:lnTo>
                  <a:lnTo>
                    <a:pt x="73639" y="1316083"/>
                  </a:lnTo>
                  <a:lnTo>
                    <a:pt x="56845" y="1273806"/>
                  </a:lnTo>
                  <a:lnTo>
                    <a:pt x="42106" y="1230594"/>
                  </a:lnTo>
                  <a:lnTo>
                    <a:pt x="29478" y="1186504"/>
                  </a:lnTo>
                  <a:lnTo>
                    <a:pt x="19017" y="1141590"/>
                  </a:lnTo>
                  <a:lnTo>
                    <a:pt x="10783" y="1095906"/>
                  </a:lnTo>
                  <a:lnTo>
                    <a:pt x="4830" y="1049508"/>
                  </a:lnTo>
                  <a:lnTo>
                    <a:pt x="1217" y="1002449"/>
                  </a:lnTo>
                  <a:lnTo>
                    <a:pt x="0" y="954786"/>
                  </a:lnTo>
                  <a:close/>
                </a:path>
              </a:pathLst>
            </a:custGeom>
            <a:ln w="38100">
              <a:solidFill>
                <a:srgbClr val="33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1938020" y="1152905"/>
            <a:ext cx="1401445" cy="757555"/>
          </a:xfrm>
          <a:prstGeom prst="rect">
            <a:avLst/>
          </a:prstGeom>
        </p:spPr>
        <p:txBody>
          <a:bodyPr vert="horz" wrap="square" lIns="0" tIns="12700" rIns="0" bIns="0" rtlCol="0">
            <a:spAutoFit/>
          </a:bodyPr>
          <a:lstStyle/>
          <a:p>
            <a:pPr marL="208915" marR="5080" lvl="0" indent="-19685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1)</a:t>
            </a:r>
            <a:r>
              <a:rPr kumimoji="0" sz="2400" b="0" i="0" u="none" strike="noStrike" kern="0" cap="none" spc="-25" normalizeH="0" baseline="0" noProof="0" dirty="0">
                <a:ln>
                  <a:noFill/>
                </a:ln>
                <a:solidFill>
                  <a:srgbClr val="001F5F"/>
                </a:solidFill>
                <a:effectLst/>
                <a:uLnTx/>
                <a:uFillTx/>
                <a:latin typeface="Calibri"/>
                <a:cs typeface="Calibri"/>
              </a:rPr>
              <a:t> </a:t>
            </a:r>
            <a:r>
              <a:rPr kumimoji="0" sz="2400" b="0" i="0" u="none" strike="noStrike" kern="0" cap="none" spc="-10" normalizeH="0" baseline="0" noProof="0" dirty="0">
                <a:ln>
                  <a:noFill/>
                </a:ln>
                <a:solidFill>
                  <a:srgbClr val="001F5F"/>
                </a:solidFill>
                <a:effectLst/>
                <a:uLnTx/>
                <a:uFillTx/>
                <a:latin typeface="Calibri"/>
                <a:cs typeface="Calibri"/>
              </a:rPr>
              <a:t>Morning routine.</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4439539" y="655065"/>
            <a:ext cx="1762125" cy="941069"/>
          </a:xfrm>
          <a:prstGeom prst="rect">
            <a:avLst/>
          </a:prstGeom>
        </p:spPr>
        <p:txBody>
          <a:bodyPr vert="horz" wrap="square" lIns="0" tIns="13335" rIns="0" bIns="0" rtlCol="0">
            <a:spAutoFit/>
          </a:bodyPr>
          <a:lstStyle/>
          <a:p>
            <a:pPr marL="0" marR="0" lvl="0" indent="0" algn="ctr"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rgbClr val="001F5F"/>
                </a:solidFill>
                <a:effectLst/>
                <a:uLnTx/>
                <a:uFillTx/>
                <a:latin typeface="Calibri"/>
                <a:cs typeface="Calibri"/>
              </a:rPr>
              <a:t>2)</a:t>
            </a:r>
            <a:r>
              <a:rPr kumimoji="0" sz="2000" b="0" i="0" u="none" strike="noStrike" kern="0" cap="none" spc="-30" normalizeH="0" baseline="0" noProof="0" dirty="0">
                <a:ln>
                  <a:noFill/>
                </a:ln>
                <a:solidFill>
                  <a:srgbClr val="001F5F"/>
                </a:solidFill>
                <a:effectLst/>
                <a:uLnTx/>
                <a:uFillTx/>
                <a:latin typeface="Calibri"/>
                <a:cs typeface="Calibri"/>
              </a:rPr>
              <a:t> </a:t>
            </a:r>
            <a:r>
              <a:rPr kumimoji="0" sz="2000" b="0" i="0" u="none" strike="noStrike" kern="0" cap="none" spc="0" normalizeH="0" baseline="0" noProof="0" dirty="0">
                <a:ln>
                  <a:noFill/>
                </a:ln>
                <a:solidFill>
                  <a:srgbClr val="001F5F"/>
                </a:solidFill>
                <a:effectLst/>
                <a:uLnTx/>
                <a:uFillTx/>
                <a:latin typeface="Calibri"/>
                <a:cs typeface="Calibri"/>
              </a:rPr>
              <a:t>Model</a:t>
            </a:r>
            <a:r>
              <a:rPr kumimoji="0" sz="2000" b="0" i="0" u="none" strike="noStrike" kern="0" cap="none" spc="-40" normalizeH="0" baseline="0" noProof="0" dirty="0">
                <a:ln>
                  <a:noFill/>
                </a:ln>
                <a:solidFill>
                  <a:srgbClr val="001F5F"/>
                </a:solidFill>
                <a:effectLst/>
                <a:uLnTx/>
                <a:uFillTx/>
                <a:latin typeface="Calibri"/>
                <a:cs typeface="Calibri"/>
              </a:rPr>
              <a:t> </a:t>
            </a:r>
            <a:r>
              <a:rPr kumimoji="0" sz="2000" b="0" i="0" u="none" strike="noStrike" kern="0" cap="none" spc="-10" normalizeH="0" baseline="0" noProof="0" dirty="0">
                <a:ln>
                  <a:noFill/>
                </a:ln>
                <a:solidFill>
                  <a:srgbClr val="001F5F"/>
                </a:solidFill>
                <a:effectLst/>
                <a:uLnTx/>
                <a:uFillTx/>
                <a:latin typeface="Calibri"/>
                <a:cs typeface="Calibri"/>
              </a:rPr>
              <a:t>anxiety</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635" marR="0" lvl="0" indent="0" algn="ctr" defTabSz="914400" eaLnBrk="1" fontAlgn="auto" latinLnBrk="0" hangingPunct="1">
              <a:lnSpc>
                <a:spcPct val="100000"/>
              </a:lnSpc>
              <a:spcBef>
                <a:spcPts val="0"/>
              </a:spcBef>
              <a:spcAft>
                <a:spcPts val="0"/>
              </a:spcAft>
              <a:buClrTx/>
              <a:buSzTx/>
              <a:buFontTx/>
              <a:buNone/>
              <a:tabLst/>
              <a:defRPr/>
            </a:pPr>
            <a:r>
              <a:rPr kumimoji="0" sz="2000" b="0" i="0" u="none" strike="noStrike" kern="0" cap="none" spc="-10" normalizeH="0" baseline="0" noProof="0" dirty="0">
                <a:ln>
                  <a:noFill/>
                </a:ln>
                <a:solidFill>
                  <a:srgbClr val="001F5F"/>
                </a:solidFill>
                <a:effectLst/>
                <a:uLnTx/>
                <a:uFillTx/>
                <a:latin typeface="Calibri"/>
                <a:cs typeface="Calibri"/>
              </a:rPr>
              <a:t>management</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635" marR="0" lvl="0" indent="0" algn="ctr" defTabSz="914400" eaLnBrk="1" fontAlgn="auto" latinLnBrk="0" hangingPunct="1">
              <a:lnSpc>
                <a:spcPct val="100000"/>
              </a:lnSpc>
              <a:spcBef>
                <a:spcPts val="0"/>
              </a:spcBef>
              <a:spcAft>
                <a:spcPts val="0"/>
              </a:spcAft>
              <a:buClrTx/>
              <a:buSzTx/>
              <a:buFontTx/>
              <a:buNone/>
              <a:tabLst/>
              <a:defRPr/>
            </a:pPr>
            <a:r>
              <a:rPr kumimoji="0" sz="2000" b="0" i="0" u="none" strike="noStrike" kern="0" cap="none" spc="-10" normalizeH="0" baseline="0" noProof="0" dirty="0">
                <a:ln>
                  <a:noFill/>
                </a:ln>
                <a:solidFill>
                  <a:srgbClr val="001F5F"/>
                </a:solidFill>
                <a:effectLst/>
                <a:uLnTx/>
                <a:uFillTx/>
                <a:latin typeface="Calibri"/>
                <a:cs typeface="Calibri"/>
              </a:rPr>
              <a:t>strategies.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7261097" y="1071829"/>
            <a:ext cx="1505585" cy="848994"/>
          </a:xfrm>
          <a:prstGeom prst="rect">
            <a:avLst/>
          </a:prstGeom>
        </p:spPr>
        <p:txBody>
          <a:bodyPr vert="horz" wrap="square" lIns="0" tIns="12700" rIns="0" bIns="0" rtlCol="0">
            <a:spAutoFit/>
          </a:bodyPr>
          <a:lstStyle/>
          <a:p>
            <a:pPr marL="102235" marR="5080" lvl="0" indent="-9017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001F5F"/>
                </a:solidFill>
                <a:effectLst/>
                <a:uLnTx/>
                <a:uFillTx/>
                <a:latin typeface="Calibri"/>
                <a:cs typeface="Calibri"/>
              </a:rPr>
              <a:t>3)</a:t>
            </a:r>
            <a:r>
              <a:rPr kumimoji="0" sz="1800" b="0" i="0" u="none" strike="noStrike" kern="0" cap="none" spc="-20" normalizeH="0" baseline="0" noProof="0" dirty="0">
                <a:ln>
                  <a:noFill/>
                </a:ln>
                <a:solidFill>
                  <a:srgbClr val="001F5F"/>
                </a:solidFill>
                <a:effectLst/>
                <a:uLnTx/>
                <a:uFillTx/>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Acknowledge </a:t>
            </a:r>
            <a:r>
              <a:rPr kumimoji="0" sz="1800" b="0" i="0" u="none" strike="noStrike" kern="0" cap="none" spc="0" normalizeH="0" baseline="0" noProof="0" dirty="0">
                <a:ln>
                  <a:noFill/>
                </a:ln>
                <a:solidFill>
                  <a:srgbClr val="001F5F"/>
                </a:solidFill>
                <a:effectLst/>
                <a:uLnTx/>
                <a:uFillTx/>
                <a:latin typeface="Calibri"/>
                <a:cs typeface="Calibri"/>
              </a:rPr>
              <a:t>their</a:t>
            </a:r>
            <a:r>
              <a:rPr kumimoji="0" sz="1800" b="0" i="0" u="none" strike="noStrike" kern="0" cap="none" spc="-35" normalizeH="0" baseline="0" noProof="0" dirty="0">
                <a:ln>
                  <a:noFill/>
                </a:ln>
                <a:solidFill>
                  <a:srgbClr val="001F5F"/>
                </a:solidFill>
                <a:effectLst/>
                <a:uLnTx/>
                <a:uFillTx/>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anxiety. </a:t>
            </a:r>
            <a:r>
              <a:rPr kumimoji="0" sz="1800" b="0" i="0" u="none" strike="noStrike" kern="0" cap="none" spc="0" normalizeH="0" baseline="0" noProof="0" dirty="0">
                <a:ln>
                  <a:noFill/>
                </a:ln>
                <a:solidFill>
                  <a:srgbClr val="001F5F"/>
                </a:solidFill>
                <a:effectLst/>
                <a:uLnTx/>
                <a:uFillTx/>
                <a:latin typeface="Calibri"/>
                <a:cs typeface="Calibri"/>
              </a:rPr>
              <a:t>Don’t</a:t>
            </a:r>
            <a:r>
              <a:rPr kumimoji="0" sz="1800" b="0" i="0" u="none" strike="noStrike" kern="0" cap="none" spc="-30" normalizeH="0" baseline="0" noProof="0" dirty="0">
                <a:ln>
                  <a:noFill/>
                </a:ln>
                <a:solidFill>
                  <a:srgbClr val="001F5F"/>
                </a:solidFill>
                <a:effectLst/>
                <a:uLnTx/>
                <a:uFillTx/>
                <a:latin typeface="Calibri"/>
                <a:cs typeface="Calibri"/>
              </a:rPr>
              <a:t> </a:t>
            </a:r>
            <a:r>
              <a:rPr kumimoji="0" sz="1800" b="0" i="0" u="none" strike="noStrike" kern="0" cap="none" spc="-10" normalizeH="0" baseline="0" noProof="0" dirty="0">
                <a:ln>
                  <a:noFill/>
                </a:ln>
                <a:solidFill>
                  <a:srgbClr val="001F5F"/>
                </a:solidFill>
                <a:effectLst/>
                <a:uLnTx/>
                <a:uFillTx/>
                <a:latin typeface="Calibri"/>
                <a:cs typeface="Calibri"/>
              </a:rPr>
              <a:t>collude.</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7382002" y="3558921"/>
            <a:ext cx="1486535" cy="635635"/>
          </a:xfrm>
          <a:prstGeom prst="rect">
            <a:avLst/>
          </a:prstGeom>
        </p:spPr>
        <p:txBody>
          <a:bodyPr vert="horz" wrap="square" lIns="0" tIns="13335" rIns="0" bIns="0" rtlCol="0">
            <a:spAutoFit/>
          </a:bodyPr>
          <a:lstStyle/>
          <a:p>
            <a:pPr marL="337185" marR="5080" lvl="0" indent="-325120"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rgbClr val="001F5F"/>
                </a:solidFill>
                <a:effectLst/>
                <a:uLnTx/>
                <a:uFillTx/>
                <a:latin typeface="Calibri"/>
                <a:cs typeface="Calibri"/>
              </a:rPr>
              <a:t>4)</a:t>
            </a:r>
            <a:r>
              <a:rPr kumimoji="0" sz="2000" b="0" i="0" u="none" strike="noStrike" kern="0" cap="none" spc="-30" normalizeH="0" baseline="0" noProof="0" dirty="0">
                <a:ln>
                  <a:noFill/>
                </a:ln>
                <a:solidFill>
                  <a:srgbClr val="001F5F"/>
                </a:solidFill>
                <a:effectLst/>
                <a:uLnTx/>
                <a:uFillTx/>
                <a:latin typeface="Calibri"/>
                <a:cs typeface="Calibri"/>
              </a:rPr>
              <a:t> </a:t>
            </a:r>
            <a:r>
              <a:rPr kumimoji="0" sz="2000" b="0" i="0" u="none" strike="noStrike" kern="0" cap="none" spc="-20" normalizeH="0" baseline="0" noProof="0" dirty="0">
                <a:ln>
                  <a:noFill/>
                </a:ln>
                <a:solidFill>
                  <a:srgbClr val="001F5F"/>
                </a:solidFill>
                <a:effectLst/>
                <a:uLnTx/>
                <a:uFillTx/>
                <a:latin typeface="Calibri"/>
                <a:cs typeface="Calibri"/>
              </a:rPr>
              <a:t>Transitional </a:t>
            </a:r>
            <a:r>
              <a:rPr kumimoji="0" sz="2000" b="0" i="0" u="none" strike="noStrike" kern="0" cap="none" spc="-10" normalizeH="0" baseline="0" noProof="0" dirty="0">
                <a:ln>
                  <a:noFill/>
                </a:ln>
                <a:solidFill>
                  <a:srgbClr val="001F5F"/>
                </a:solidFill>
                <a:effectLst/>
                <a:uLnTx/>
                <a:uFillTx/>
                <a:latin typeface="Calibri"/>
                <a:cs typeface="Calibri"/>
              </a:rPr>
              <a:t>objects.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6001639" y="5379821"/>
            <a:ext cx="1179830" cy="878840"/>
          </a:xfrm>
          <a:prstGeom prst="rect">
            <a:avLst/>
          </a:prstGeom>
        </p:spPr>
        <p:txBody>
          <a:bodyPr vert="horz" wrap="square" lIns="0" tIns="12065" rIns="0" bIns="0" rtlCol="0">
            <a:spAutoFit/>
          </a:bodyPr>
          <a:lstStyle/>
          <a:p>
            <a:pPr marL="17145" marR="5080" lvl="0" indent="-5080"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0" normalizeH="0" baseline="0" noProof="0" dirty="0">
                <a:ln>
                  <a:noFill/>
                </a:ln>
                <a:solidFill>
                  <a:srgbClr val="001F5F"/>
                </a:solidFill>
                <a:effectLst/>
                <a:uLnTx/>
                <a:uFillTx/>
                <a:latin typeface="Calibri"/>
                <a:cs typeface="Calibri"/>
              </a:rPr>
              <a:t>5)</a:t>
            </a:r>
            <a:r>
              <a:rPr kumimoji="0" sz="2800" b="0" i="0" u="none" strike="noStrike" kern="0" cap="none" spc="-20" normalizeH="0" baseline="0" noProof="0" dirty="0">
                <a:ln>
                  <a:noFill/>
                </a:ln>
                <a:solidFill>
                  <a:srgbClr val="001F5F"/>
                </a:solidFill>
                <a:effectLst/>
                <a:uLnTx/>
                <a:uFillTx/>
                <a:latin typeface="Calibri"/>
                <a:cs typeface="Calibri"/>
              </a:rPr>
              <a:t> </a:t>
            </a:r>
            <a:r>
              <a:rPr kumimoji="0" sz="2800" b="0" i="0" u="none" strike="noStrike" kern="0" cap="none" spc="-10" normalizeH="0" baseline="0" noProof="0" dirty="0">
                <a:ln>
                  <a:noFill/>
                </a:ln>
                <a:solidFill>
                  <a:srgbClr val="001F5F"/>
                </a:solidFill>
                <a:effectLst/>
                <a:uLnTx/>
                <a:uFillTx/>
                <a:latin typeface="Calibri"/>
                <a:cs typeface="Calibri"/>
              </a:rPr>
              <a:t>Sleep routine.</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3278885" y="5319471"/>
            <a:ext cx="1169035" cy="757555"/>
          </a:xfrm>
          <a:prstGeom prst="rect">
            <a:avLst/>
          </a:prstGeom>
        </p:spPr>
        <p:txBody>
          <a:bodyPr vert="horz" wrap="square" lIns="0" tIns="12700" rIns="0" bIns="0" rtlCol="0">
            <a:spAutoFit/>
          </a:bodyPr>
          <a:lstStyle/>
          <a:p>
            <a:pPr marL="12700" marR="5080" lvl="0" indent="4572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001F5F"/>
                </a:solidFill>
                <a:effectLst/>
                <a:uLnTx/>
                <a:uFillTx/>
                <a:latin typeface="Calibri"/>
                <a:cs typeface="Calibri"/>
              </a:rPr>
              <a:t>6)</a:t>
            </a:r>
            <a:r>
              <a:rPr kumimoji="0" sz="2400" b="0" i="0" u="none" strike="noStrike" kern="0" cap="none" spc="-25" normalizeH="0" baseline="0" noProof="0" dirty="0">
                <a:ln>
                  <a:noFill/>
                </a:ln>
                <a:solidFill>
                  <a:srgbClr val="001F5F"/>
                </a:solidFill>
                <a:effectLst/>
                <a:uLnTx/>
                <a:uFillTx/>
                <a:latin typeface="Calibri"/>
                <a:cs typeface="Calibri"/>
              </a:rPr>
              <a:t> </a:t>
            </a:r>
            <a:r>
              <a:rPr kumimoji="0" sz="2400" b="0" i="0" u="none" strike="noStrike" kern="0" cap="none" spc="-10" normalizeH="0" baseline="0" noProof="0" dirty="0">
                <a:ln>
                  <a:noFill/>
                </a:ln>
                <a:solidFill>
                  <a:srgbClr val="001F5F"/>
                </a:solidFill>
                <a:effectLst/>
                <a:uLnTx/>
                <a:uFillTx/>
                <a:latin typeface="Calibri"/>
                <a:cs typeface="Calibri"/>
              </a:rPr>
              <a:t>Visual Planners.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p:nvPr/>
        </p:nvSpPr>
        <p:spPr>
          <a:xfrm>
            <a:off x="1570989" y="3319652"/>
            <a:ext cx="1682114" cy="941069"/>
          </a:xfrm>
          <a:prstGeom prst="rect">
            <a:avLst/>
          </a:prstGeom>
        </p:spPr>
        <p:txBody>
          <a:bodyPr vert="horz" wrap="square" lIns="0" tIns="13335" rIns="0" bIns="0" rtlCol="0">
            <a:spAutoFit/>
          </a:bodyPr>
          <a:lstStyle/>
          <a:p>
            <a:pPr marL="288290" marR="5080" lvl="0" indent="-276225"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rgbClr val="001F5F"/>
                </a:solidFill>
                <a:effectLst/>
                <a:uLnTx/>
                <a:uFillTx/>
                <a:latin typeface="Calibri"/>
                <a:cs typeface="Calibri"/>
              </a:rPr>
              <a:t>7)</a:t>
            </a:r>
            <a:r>
              <a:rPr kumimoji="0" sz="2000" b="0" i="0" u="none" strike="noStrike" kern="0" cap="none" spc="-50" normalizeH="0" baseline="0" noProof="0" dirty="0">
                <a:ln>
                  <a:noFill/>
                </a:ln>
                <a:solidFill>
                  <a:srgbClr val="001F5F"/>
                </a:solidFill>
                <a:effectLst/>
                <a:uLnTx/>
                <a:uFillTx/>
                <a:latin typeface="Calibri"/>
                <a:cs typeface="Calibri"/>
              </a:rPr>
              <a:t> </a:t>
            </a:r>
            <a:r>
              <a:rPr kumimoji="0" sz="2000" b="0" i="0" u="none" strike="noStrike" kern="0" cap="none" spc="0" normalizeH="0" baseline="0" noProof="0" dirty="0">
                <a:ln>
                  <a:noFill/>
                </a:ln>
                <a:solidFill>
                  <a:srgbClr val="001F5F"/>
                </a:solidFill>
                <a:effectLst/>
                <a:uLnTx/>
                <a:uFillTx/>
                <a:latin typeface="Calibri"/>
                <a:cs typeface="Calibri"/>
              </a:rPr>
              <a:t>Specific</a:t>
            </a:r>
            <a:r>
              <a:rPr kumimoji="0" sz="2000" b="0" i="0" u="none" strike="noStrike" kern="0" cap="none" spc="-40" normalizeH="0" baseline="0" noProof="0" dirty="0">
                <a:ln>
                  <a:noFill/>
                </a:ln>
                <a:solidFill>
                  <a:srgbClr val="001F5F"/>
                </a:solidFill>
                <a:effectLst/>
                <a:uLnTx/>
                <a:uFillTx/>
                <a:latin typeface="Calibri"/>
                <a:cs typeface="Calibri"/>
              </a:rPr>
              <a:t> </a:t>
            </a:r>
            <a:r>
              <a:rPr kumimoji="0" sz="2000" b="0" i="0" u="none" strike="noStrike" kern="0" cap="none" spc="-20" normalizeH="0" baseline="0" noProof="0" dirty="0">
                <a:ln>
                  <a:noFill/>
                </a:ln>
                <a:solidFill>
                  <a:srgbClr val="001F5F"/>
                </a:solidFill>
                <a:effectLst/>
                <a:uLnTx/>
                <a:uFillTx/>
                <a:latin typeface="Calibri"/>
                <a:cs typeface="Calibri"/>
              </a:rPr>
              <a:t>plans </a:t>
            </a:r>
            <a:r>
              <a:rPr kumimoji="0" sz="2000" b="0" i="0" u="none" strike="noStrike" kern="0" cap="none" spc="0" normalizeH="0" baseline="0" noProof="0" dirty="0">
                <a:ln>
                  <a:noFill/>
                </a:ln>
                <a:solidFill>
                  <a:srgbClr val="001F5F"/>
                </a:solidFill>
                <a:effectLst/>
                <a:uLnTx/>
                <a:uFillTx/>
                <a:latin typeface="Calibri"/>
                <a:cs typeface="Calibri"/>
              </a:rPr>
              <a:t>for</a:t>
            </a:r>
            <a:r>
              <a:rPr kumimoji="0" sz="2000" b="0" i="0" u="none" strike="noStrike" kern="0" cap="none" spc="-65" normalizeH="0" baseline="0" noProof="0" dirty="0">
                <a:ln>
                  <a:noFill/>
                </a:ln>
                <a:solidFill>
                  <a:srgbClr val="001F5F"/>
                </a:solidFill>
                <a:effectLst/>
                <a:uLnTx/>
                <a:uFillTx/>
                <a:latin typeface="Calibri"/>
                <a:cs typeface="Calibri"/>
              </a:rPr>
              <a:t> </a:t>
            </a:r>
            <a:r>
              <a:rPr kumimoji="0" sz="2000" b="0" i="0" u="none" strike="noStrike" kern="0" cap="none" spc="-10" normalizeH="0" baseline="0" noProof="0" dirty="0">
                <a:ln>
                  <a:noFill/>
                </a:ln>
                <a:solidFill>
                  <a:srgbClr val="001F5F"/>
                </a:solidFill>
                <a:effectLst/>
                <a:uLnTx/>
                <a:uFillTx/>
                <a:latin typeface="Calibri"/>
                <a:cs typeface="Calibri"/>
              </a:rPr>
              <a:t>Sunday evenings.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grpSp>
        <p:nvGrpSpPr>
          <p:cNvPr id="16" name="object 16"/>
          <p:cNvGrpSpPr/>
          <p:nvPr/>
        </p:nvGrpSpPr>
        <p:grpSpPr>
          <a:xfrm>
            <a:off x="9314688" y="4134599"/>
            <a:ext cx="2877820" cy="2421890"/>
            <a:chOff x="9314688" y="4134599"/>
            <a:chExt cx="2877820" cy="2421890"/>
          </a:xfrm>
        </p:grpSpPr>
        <p:pic>
          <p:nvPicPr>
            <p:cNvPr id="17" name="object 17"/>
            <p:cNvPicPr/>
            <p:nvPr/>
          </p:nvPicPr>
          <p:blipFill>
            <a:blip r:embed="rId3" cstate="print"/>
            <a:stretch>
              <a:fillRect/>
            </a:stretch>
          </p:blipFill>
          <p:spPr>
            <a:xfrm>
              <a:off x="9314688" y="4134599"/>
              <a:ext cx="2877311" cy="2421636"/>
            </a:xfrm>
            <a:prstGeom prst="rect">
              <a:avLst/>
            </a:prstGeom>
          </p:spPr>
        </p:pic>
        <p:pic>
          <p:nvPicPr>
            <p:cNvPr id="18" name="object 18"/>
            <p:cNvPicPr/>
            <p:nvPr/>
          </p:nvPicPr>
          <p:blipFill>
            <a:blip r:embed="rId4" cstate="print"/>
            <a:stretch>
              <a:fillRect/>
            </a:stretch>
          </p:blipFill>
          <p:spPr>
            <a:xfrm>
              <a:off x="9379966" y="4198569"/>
              <a:ext cx="2740279" cy="2243201"/>
            </a:xfrm>
            <a:prstGeom prst="rect">
              <a:avLst/>
            </a:prstGeom>
          </p:spPr>
        </p:pic>
        <p:sp>
          <p:nvSpPr>
            <p:cNvPr id="19" name="object 19"/>
            <p:cNvSpPr/>
            <p:nvPr/>
          </p:nvSpPr>
          <p:spPr>
            <a:xfrm>
              <a:off x="9360916" y="4179519"/>
              <a:ext cx="2778760" cy="2281555"/>
            </a:xfrm>
            <a:custGeom>
              <a:avLst/>
              <a:gdLst/>
              <a:ahLst/>
              <a:cxnLst/>
              <a:rect l="l" t="t" r="r" b="b"/>
              <a:pathLst>
                <a:path w="2778759" h="2281554">
                  <a:moveTo>
                    <a:pt x="0" y="2281301"/>
                  </a:moveTo>
                  <a:lnTo>
                    <a:pt x="2778379" y="2281301"/>
                  </a:lnTo>
                  <a:lnTo>
                    <a:pt x="2778379" y="0"/>
                  </a:lnTo>
                  <a:lnTo>
                    <a:pt x="0" y="0"/>
                  </a:lnTo>
                  <a:lnTo>
                    <a:pt x="0" y="2281301"/>
                  </a:lnTo>
                  <a:close/>
                </a:path>
              </a:pathLst>
            </a:custGeom>
            <a:ln w="381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6" descr="Image result for nas autism">
            <a:extLst>
              <a:ext uri="{FF2B5EF4-FFF2-40B4-BE49-F238E27FC236}">
                <a16:creationId xmlns:a16="http://schemas.microsoft.com/office/drawing/2014/main" id="{D8B378C6-5F44-7979-00CD-87D349F13C6C}"/>
              </a:ext>
            </a:extLst>
          </p:cNvPr>
          <p:cNvSpPr>
            <a:spLocks noChangeAspect="1" noChangeArrowheads="1"/>
          </p:cNvSpPr>
          <p:nvPr/>
        </p:nvSpPr>
        <p:spPr bwMode="auto">
          <a:xfrm>
            <a:off x="1636713" y="-7842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36867" name="AutoShape 8" descr="Image result for nas autism">
            <a:extLst>
              <a:ext uri="{FF2B5EF4-FFF2-40B4-BE49-F238E27FC236}">
                <a16:creationId xmlns:a16="http://schemas.microsoft.com/office/drawing/2014/main" id="{3378320E-89C3-A02F-C15B-042E5B945285}"/>
              </a:ext>
            </a:extLst>
          </p:cNvPr>
          <p:cNvSpPr>
            <a:spLocks noChangeAspect="1" noChangeArrowheads="1"/>
          </p:cNvSpPr>
          <p:nvPr/>
        </p:nvSpPr>
        <p:spPr bwMode="auto">
          <a:xfrm>
            <a:off x="1789113" y="-6318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2" name="Content Placeholder 1">
            <a:extLst>
              <a:ext uri="{FF2B5EF4-FFF2-40B4-BE49-F238E27FC236}">
                <a16:creationId xmlns:a16="http://schemas.microsoft.com/office/drawing/2014/main" id="{3B5C5DD3-082E-9006-78E4-C39F60E97D2A}"/>
              </a:ext>
            </a:extLst>
          </p:cNvPr>
          <p:cNvSpPr>
            <a:spLocks noGrp="1"/>
          </p:cNvSpPr>
          <p:nvPr>
            <p:ph sz="half" idx="1"/>
          </p:nvPr>
        </p:nvSpPr>
        <p:spPr>
          <a:xfrm>
            <a:off x="637953" y="1970089"/>
            <a:ext cx="10143461" cy="5068664"/>
          </a:xfrm>
        </p:spPr>
        <p:txBody>
          <a:bodyPr>
            <a:normAutofit fontScale="92500" lnSpcReduction="10000"/>
          </a:bodyPr>
          <a:lstStyle/>
          <a:p>
            <a:pPr marL="0" indent="0">
              <a:buNone/>
              <a:defRPr/>
            </a:pPr>
            <a:r>
              <a:rPr lang="en-GB" sz="2400" b="1" dirty="0">
                <a:latin typeface="Aptos" panose="020B0004020202020204" pitchFamily="34" charset="0"/>
                <a:cs typeface="Arial" panose="020B0604020202020204" pitchFamily="34" charset="0"/>
              </a:rPr>
              <a:t>Social Interaction </a:t>
            </a:r>
          </a:p>
          <a:p>
            <a:pPr marL="0" indent="0">
              <a:lnSpc>
                <a:spcPct val="125000"/>
              </a:lnSpc>
            </a:pPr>
            <a:r>
              <a:rPr lang="en-GB" altLang="en-US" sz="2600" i="1" dirty="0">
                <a:latin typeface="Aptos" panose="020B0004020202020204" pitchFamily="34" charset="0"/>
                <a:cs typeface="Arial" panose="020B0604020202020204" pitchFamily="34" charset="0"/>
              </a:rPr>
              <a:t>Many stated they felt invisible, shy, quiet and overlooked.</a:t>
            </a:r>
            <a:r>
              <a:rPr lang="en-GB" altLang="en-US" sz="2600" b="1" i="1" dirty="0">
                <a:latin typeface="Aptos" panose="020B0004020202020204" pitchFamily="34" charset="0"/>
                <a:ea typeface="ＭＳ Ｐゴシック" panose="020B0600070205080204" pitchFamily="34" charset="-128"/>
              </a:rPr>
              <a:t>       </a:t>
            </a:r>
          </a:p>
          <a:p>
            <a:pPr marL="0" indent="0">
              <a:lnSpc>
                <a:spcPct val="125000"/>
              </a:lnSpc>
              <a:buNone/>
            </a:pPr>
            <a:r>
              <a:rPr lang="en-GB" altLang="en-US" sz="2600" b="1" dirty="0">
                <a:latin typeface="Aptos" panose="020B0004020202020204" pitchFamily="34" charset="0"/>
                <a:ea typeface="ＭＳ Ｐゴシック" panose="020B0600070205080204" pitchFamily="34" charset="-128"/>
              </a:rPr>
              <a:t>                                    </a:t>
            </a:r>
            <a:endParaRPr lang="en-GB" sz="2600" b="1" dirty="0">
              <a:latin typeface="Aptos" panose="020B0004020202020204" pitchFamily="34" charset="0"/>
              <a:cs typeface="Arial" panose="020B0604020202020204" pitchFamily="34" charset="0"/>
            </a:endParaRPr>
          </a:p>
          <a:p>
            <a:pPr>
              <a:defRPr/>
            </a:pPr>
            <a:r>
              <a:rPr lang="en-GB" sz="2600" dirty="0">
                <a:latin typeface="Aptos" panose="020B0004020202020204" pitchFamily="34" charset="0"/>
                <a:cs typeface="Arial" panose="020B0604020202020204" pitchFamily="34" charset="0"/>
              </a:rPr>
              <a:t>Wanting and needing time alone (Having a quiet space to take a break from being ‘socially on show’ as masking is exhausting)</a:t>
            </a:r>
          </a:p>
          <a:p>
            <a:pPr>
              <a:defRPr/>
            </a:pPr>
            <a:r>
              <a:rPr lang="en-GB" sz="2600" dirty="0">
                <a:latin typeface="Aptos" panose="020B0004020202020204" pitchFamily="34" charset="0"/>
                <a:cs typeface="Arial" panose="020B0604020202020204" pitchFamily="34" charset="0"/>
              </a:rPr>
              <a:t>Struggling to meet like minded students</a:t>
            </a:r>
          </a:p>
          <a:p>
            <a:pPr>
              <a:defRPr/>
            </a:pPr>
            <a:r>
              <a:rPr lang="en-GB" sz="2600" dirty="0">
                <a:latin typeface="Aptos" panose="020B0004020202020204" pitchFamily="34" charset="0"/>
                <a:cs typeface="Arial" panose="020B0604020202020204" pitchFamily="34" charset="0"/>
              </a:rPr>
              <a:t>Support maintaining friendships</a:t>
            </a:r>
          </a:p>
          <a:p>
            <a:pPr>
              <a:defRPr/>
            </a:pPr>
            <a:r>
              <a:rPr lang="en-GB" sz="2600" dirty="0">
                <a:latin typeface="Aptos" panose="020B0004020202020204" pitchFamily="34" charset="0"/>
                <a:cs typeface="Arial" panose="020B0604020202020204" pitchFamily="34" charset="0"/>
              </a:rPr>
              <a:t>Isolation at break and lunch time </a:t>
            </a:r>
          </a:p>
          <a:p>
            <a:pPr>
              <a:defRPr/>
            </a:pPr>
            <a:r>
              <a:rPr lang="en-GB" sz="2600" dirty="0">
                <a:latin typeface="Aptos" panose="020B0004020202020204" pitchFamily="34" charset="0"/>
                <a:cs typeface="Arial" panose="020B0604020202020204" pitchFamily="34" charset="0"/>
              </a:rPr>
              <a:t>Bullying</a:t>
            </a:r>
          </a:p>
          <a:p>
            <a:pPr marL="0" indent="0">
              <a:buNone/>
              <a:defRPr/>
            </a:pPr>
            <a:endParaRPr lang="en-GB" sz="2400" dirty="0">
              <a:latin typeface="Aptos" panose="020B0004020202020204" pitchFamily="34" charset="0"/>
              <a:cs typeface="Arial" panose="020B0604020202020204" pitchFamily="34" charset="0"/>
            </a:endParaRPr>
          </a:p>
          <a:p>
            <a:pPr marL="0" indent="0">
              <a:buNone/>
              <a:defRPr/>
            </a:pPr>
            <a:r>
              <a:rPr lang="en-GB" b="1" dirty="0">
                <a:latin typeface="Arial" panose="020B0604020202020204" pitchFamily="34" charset="0"/>
                <a:cs typeface="Arial" panose="020B0604020202020204" pitchFamily="34" charset="0"/>
              </a:rPr>
              <a:t> </a:t>
            </a:r>
          </a:p>
        </p:txBody>
      </p:sp>
      <p:pic>
        <p:nvPicPr>
          <p:cNvPr id="4" name="Picture 4" descr="C:\Users\YC7385\Pictures\RCBClogo.gif">
            <a:extLst>
              <a:ext uri="{FF2B5EF4-FFF2-40B4-BE49-F238E27FC236}">
                <a16:creationId xmlns:a16="http://schemas.microsoft.com/office/drawing/2014/main" id="{CA917493-3F22-0CD5-36B5-5547F4119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ABC34412-3AE4-BF99-562A-EF2DE60FD391}"/>
              </a:ext>
            </a:extLst>
          </p:cNvPr>
          <p:cNvSpPr>
            <a:spLocks noChangeArrowheads="1"/>
          </p:cNvSpPr>
          <p:nvPr/>
        </p:nvSpPr>
        <p:spPr bwMode="auto">
          <a:xfrm>
            <a:off x="393402" y="404812"/>
            <a:ext cx="92703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4400" dirty="0">
                <a:latin typeface="Aptos Display" panose="020B0004020202020204" pitchFamily="34" charset="0"/>
                <a:ea typeface="ＭＳ Ｐゴシック" panose="020B0600070205080204" pitchFamily="34" charset="-128"/>
              </a:rPr>
              <a:t>What Autistic girls want teachers to know… </a:t>
            </a:r>
            <a:r>
              <a:rPr lang="en-GB" altLang="en-US" sz="2400" dirty="0">
                <a:latin typeface="Aptos Display" panose="020B0004020202020204" pitchFamily="34" charset="0"/>
                <a:ea typeface="ＭＳ Ｐゴシック" panose="020B0600070205080204" pitchFamily="34" charset="-128"/>
              </a:rPr>
              <a:t>(Honeybourne 2015)</a:t>
            </a:r>
          </a:p>
        </p:txBody>
      </p:sp>
      <p:pic>
        <p:nvPicPr>
          <p:cNvPr id="3" name="Picture 2" descr="Image result for girls talking">
            <a:extLst>
              <a:ext uri="{FF2B5EF4-FFF2-40B4-BE49-F238E27FC236}">
                <a16:creationId xmlns:a16="http://schemas.microsoft.com/office/drawing/2014/main" id="{2A79682B-6D1C-D05F-373F-16FD1328B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697" y="4201886"/>
            <a:ext cx="3468015" cy="24009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a:extLst>
              <a:ext uri="{FF2B5EF4-FFF2-40B4-BE49-F238E27FC236}">
                <a16:creationId xmlns:a16="http://schemas.microsoft.com/office/drawing/2014/main" id="{6602BC46-46AC-1472-CEC7-76E1C66F4E43}"/>
              </a:ext>
            </a:extLst>
          </p:cNvPr>
          <p:cNvSpPr txBox="1">
            <a:spLocks noChangeArrowheads="1"/>
          </p:cNvSpPr>
          <p:nvPr/>
        </p:nvSpPr>
        <p:spPr bwMode="auto">
          <a:xfrm>
            <a:off x="954608" y="644525"/>
            <a:ext cx="84169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4400" b="1" dirty="0">
                <a:latin typeface="Aptos Display" panose="020B0004020202020204" pitchFamily="34" charset="0"/>
                <a:ea typeface="ＭＳ Ｐゴシック" panose="020B0600070205080204" pitchFamily="34" charset="-128"/>
              </a:rPr>
              <a:t>Social Skills</a:t>
            </a:r>
            <a:endParaRPr lang="en-US" altLang="en-US" sz="4400" b="1" dirty="0">
              <a:latin typeface="Aptos Display" panose="020B0004020202020204" pitchFamily="34" charset="0"/>
              <a:ea typeface="ＭＳ Ｐゴシック" panose="020B0600070205080204" pitchFamily="34" charset="-128"/>
            </a:endParaRPr>
          </a:p>
        </p:txBody>
      </p:sp>
      <p:sp>
        <p:nvSpPr>
          <p:cNvPr id="41987" name="AutoShape 6" descr="Image result for nas autism">
            <a:extLst>
              <a:ext uri="{FF2B5EF4-FFF2-40B4-BE49-F238E27FC236}">
                <a16:creationId xmlns:a16="http://schemas.microsoft.com/office/drawing/2014/main" id="{841784E5-C10D-7BE3-0337-3821C632CB5B}"/>
              </a:ext>
            </a:extLst>
          </p:cNvPr>
          <p:cNvSpPr>
            <a:spLocks noChangeAspect="1" noChangeArrowheads="1"/>
          </p:cNvSpPr>
          <p:nvPr/>
        </p:nvSpPr>
        <p:spPr bwMode="auto">
          <a:xfrm>
            <a:off x="1636713" y="-7842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41988" name="AutoShape 8" descr="Image result for nas autism">
            <a:extLst>
              <a:ext uri="{FF2B5EF4-FFF2-40B4-BE49-F238E27FC236}">
                <a16:creationId xmlns:a16="http://schemas.microsoft.com/office/drawing/2014/main" id="{2AE4E4FF-A871-5584-E63F-C9CE43BEEEF5}"/>
              </a:ext>
            </a:extLst>
          </p:cNvPr>
          <p:cNvSpPr>
            <a:spLocks noChangeAspect="1" noChangeArrowheads="1"/>
          </p:cNvSpPr>
          <p:nvPr/>
        </p:nvSpPr>
        <p:spPr bwMode="auto">
          <a:xfrm>
            <a:off x="1789113" y="-6318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2" name="Content Placeholder 1">
            <a:extLst>
              <a:ext uri="{FF2B5EF4-FFF2-40B4-BE49-F238E27FC236}">
                <a16:creationId xmlns:a16="http://schemas.microsoft.com/office/drawing/2014/main" id="{D0626A00-01B5-E36C-868B-09EC07CA3CAD}"/>
              </a:ext>
            </a:extLst>
          </p:cNvPr>
          <p:cNvSpPr>
            <a:spLocks noGrp="1"/>
          </p:cNvSpPr>
          <p:nvPr>
            <p:ph sz="half" idx="1"/>
          </p:nvPr>
        </p:nvSpPr>
        <p:spPr>
          <a:xfrm>
            <a:off x="258277" y="1680578"/>
            <a:ext cx="7684244" cy="4532897"/>
          </a:xfrm>
        </p:spPr>
        <p:txBody>
          <a:bodyPr>
            <a:normAutofit lnSpcReduction="10000"/>
          </a:bodyPr>
          <a:lstStyle/>
          <a:p>
            <a:pPr marL="0" indent="0">
              <a:buNone/>
              <a:defRPr/>
            </a:pPr>
            <a:endParaRPr lang="en-GB" sz="2400" dirty="0">
              <a:latin typeface="Aptos" panose="020B0004020202020204" pitchFamily="34" charset="0"/>
              <a:cs typeface="Arial" panose="020B0604020202020204" pitchFamily="34" charset="0"/>
            </a:endParaRPr>
          </a:p>
          <a:p>
            <a:pPr>
              <a:defRPr/>
            </a:pPr>
            <a:r>
              <a:rPr lang="en-GB" sz="2400" dirty="0">
                <a:latin typeface="Aptos" panose="020B0004020202020204" pitchFamily="34" charset="0"/>
                <a:cs typeface="Arial" panose="020B0604020202020204" pitchFamily="34" charset="0"/>
              </a:rPr>
              <a:t>Help them understand the ‘hidden social curriculum.’ </a:t>
            </a:r>
            <a:r>
              <a:rPr lang="en-GB" altLang="en-US" sz="2400" dirty="0">
                <a:latin typeface="Aptos" panose="020B0004020202020204" pitchFamily="34" charset="0"/>
                <a:cs typeface="Arial" panose="020B0604020202020204" pitchFamily="34" charset="0"/>
              </a:rPr>
              <a:t>Social Skills groups can explicitly teach and practise  these skills</a:t>
            </a:r>
          </a:p>
          <a:p>
            <a:pPr marL="0" indent="0">
              <a:buNone/>
              <a:defRPr/>
            </a:pPr>
            <a:endParaRPr lang="en-GB" sz="2400" dirty="0">
              <a:latin typeface="Aptos" panose="020B0004020202020204" pitchFamily="34" charset="0"/>
              <a:cs typeface="Arial" panose="020B0604020202020204" pitchFamily="34" charset="0"/>
            </a:endParaRPr>
          </a:p>
          <a:p>
            <a:pPr>
              <a:defRPr/>
            </a:pPr>
            <a:r>
              <a:rPr lang="en-GB" sz="2400" dirty="0">
                <a:latin typeface="Aptos" panose="020B0004020202020204" pitchFamily="34" charset="0"/>
                <a:cs typeface="Arial" panose="020B0604020202020204" pitchFamily="34" charset="0"/>
              </a:rPr>
              <a:t>Help them understand, misunderstandings on 1:1 without judging them so they can see another perspective (Social Stories / Comic Strip Conversations)</a:t>
            </a:r>
          </a:p>
          <a:p>
            <a:pPr>
              <a:defRPr/>
            </a:pPr>
            <a:endParaRPr lang="en-GB" sz="2400" dirty="0">
              <a:latin typeface="Aptos" panose="020B0004020202020204" pitchFamily="34" charset="0"/>
              <a:cs typeface="Arial" panose="020B0604020202020204" pitchFamily="34" charset="0"/>
            </a:endParaRPr>
          </a:p>
          <a:p>
            <a:pPr>
              <a:defRPr/>
            </a:pPr>
            <a:r>
              <a:rPr lang="en-GB" sz="2400" dirty="0">
                <a:latin typeface="Aptos" panose="020B0004020202020204" pitchFamily="34" charset="0"/>
                <a:cs typeface="Arial" panose="020B0604020202020204" pitchFamily="34" charset="0"/>
              </a:rPr>
              <a:t>Pre-empt potential difficulties e.g. puberty and sex education to reduce vulnerabilities</a:t>
            </a:r>
          </a:p>
          <a:p>
            <a:pPr>
              <a:defRPr/>
            </a:pPr>
            <a:endParaRPr lang="en-GB" sz="2400" dirty="0">
              <a:latin typeface="Aptos" panose="020B0004020202020204" pitchFamily="34" charset="0"/>
              <a:cs typeface="Arial" panose="020B0604020202020204" pitchFamily="34" charset="0"/>
            </a:endParaRPr>
          </a:p>
          <a:p>
            <a:pPr>
              <a:defRPr/>
            </a:pPr>
            <a:endParaRPr lang="en-GB" altLang="en-US" sz="2400" dirty="0">
              <a:latin typeface="Aptos" panose="020B0004020202020204" pitchFamily="34" charset="0"/>
              <a:cs typeface="Arial" panose="020B0604020202020204" pitchFamily="34" charset="0"/>
            </a:endParaRPr>
          </a:p>
          <a:p>
            <a:pPr>
              <a:defRPr/>
            </a:pPr>
            <a:endParaRPr lang="en-GB" dirty="0">
              <a:latin typeface="Aptos" panose="020B0004020202020204" pitchFamily="34" charset="0"/>
              <a:cs typeface="Arial" panose="020B0604020202020204" pitchFamily="34" charset="0"/>
            </a:endParaRPr>
          </a:p>
          <a:p>
            <a:pPr marL="0" indent="0">
              <a:buNone/>
              <a:defRPr/>
            </a:pPr>
            <a:endParaRPr lang="en-GB" dirty="0">
              <a:latin typeface="Aptos" panose="020B0004020202020204" pitchFamily="34" charset="0"/>
              <a:cs typeface="Arial" panose="020B0604020202020204" pitchFamily="34" charset="0"/>
            </a:endParaRPr>
          </a:p>
        </p:txBody>
      </p:sp>
      <p:pic>
        <p:nvPicPr>
          <p:cNvPr id="4" name="Picture 4" descr="C:\Users\YC7385\Pictures\RCBClogo.gif">
            <a:extLst>
              <a:ext uri="{FF2B5EF4-FFF2-40B4-BE49-F238E27FC236}">
                <a16:creationId xmlns:a16="http://schemas.microsoft.com/office/drawing/2014/main" id="{63FBC0E8-8835-A301-819E-D266F4FF7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0" descr="Image result for comic strip conversations">
            <a:extLst>
              <a:ext uri="{FF2B5EF4-FFF2-40B4-BE49-F238E27FC236}">
                <a16:creationId xmlns:a16="http://schemas.microsoft.com/office/drawing/2014/main" id="{7FCECF42-24C2-3170-16DB-B4C4C1FEC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1494">
            <a:off x="8149124" y="2910146"/>
            <a:ext cx="2444819" cy="349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9103D70B-D327-86D5-569C-99337ACA08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99" r="19478" b="2206"/>
          <a:stretch/>
        </p:blipFill>
        <p:spPr bwMode="auto">
          <a:xfrm>
            <a:off x="9959889" y="100091"/>
            <a:ext cx="2161690" cy="316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2471" t="11561" r="20603" b="10893"/>
          <a:stretch/>
        </p:blipFill>
        <p:spPr>
          <a:xfrm rot="16200000">
            <a:off x="706906" y="1973721"/>
            <a:ext cx="4686788" cy="4053344"/>
          </a:xfrm>
          <a:prstGeom prst="rect">
            <a:avLst/>
          </a:prstGeom>
          <a:effectLst>
            <a:glow rad="228600">
              <a:schemeClr val="accent1">
                <a:satMod val="175000"/>
                <a:alpha val="40000"/>
              </a:schemeClr>
            </a:glow>
            <a:softEdge rad="0"/>
          </a:effectLst>
        </p:spPr>
      </p:pic>
      <p:sp>
        <p:nvSpPr>
          <p:cNvPr id="91139" name="Rectangle 3">
            <a:extLst>
              <a:ext uri="{FF2B5EF4-FFF2-40B4-BE49-F238E27FC236}">
                <a16:creationId xmlns:a16="http://schemas.microsoft.com/office/drawing/2014/main" id="{94AAA933-E73A-47F0-953A-25C8F025C105}"/>
              </a:ext>
            </a:extLst>
          </p:cNvPr>
          <p:cNvSpPr>
            <a:spLocks noGrp="1" noChangeArrowheads="1"/>
          </p:cNvSpPr>
          <p:nvPr>
            <p:ph type="body" idx="1"/>
          </p:nvPr>
        </p:nvSpPr>
        <p:spPr>
          <a:xfrm>
            <a:off x="354459" y="1543050"/>
            <a:ext cx="7132191" cy="4919226"/>
          </a:xfrm>
        </p:spPr>
        <p:txBody>
          <a:bodyPr>
            <a:normAutofit/>
          </a:bodyPr>
          <a:lstStyle/>
          <a:p>
            <a:pPr eaLnBrk="1" hangingPunct="1">
              <a:lnSpc>
                <a:spcPct val="100000"/>
              </a:lnSpc>
              <a:spcBef>
                <a:spcPts val="0"/>
              </a:spcBef>
              <a:defRPr/>
            </a:pPr>
            <a:endParaRPr lang="en-GB" altLang="en-US" sz="1800" dirty="0">
              <a:latin typeface="Arial" charset="0"/>
            </a:endParaRPr>
          </a:p>
          <a:p>
            <a:pPr marL="0" indent="0">
              <a:lnSpc>
                <a:spcPct val="100000"/>
              </a:lnSpc>
              <a:spcBef>
                <a:spcPts val="0"/>
              </a:spcBef>
              <a:buNone/>
              <a:defRPr/>
            </a:pPr>
            <a:endParaRPr lang="en-GB" altLang="en-US" dirty="0">
              <a:latin typeface="Arial" charset="0"/>
            </a:endParaRPr>
          </a:p>
          <a:p>
            <a:pPr marL="0" indent="0">
              <a:lnSpc>
                <a:spcPct val="100000"/>
              </a:lnSpc>
              <a:spcBef>
                <a:spcPts val="0"/>
              </a:spcBef>
              <a:buNone/>
              <a:defRPr/>
            </a:pPr>
            <a:endParaRPr lang="en-GB" altLang="en-US" sz="3100" dirty="0">
              <a:latin typeface="Arial" charset="0"/>
            </a:endParaRPr>
          </a:p>
          <a:p>
            <a:pPr eaLnBrk="1" hangingPunct="1">
              <a:lnSpc>
                <a:spcPct val="80000"/>
              </a:lnSpc>
              <a:buFont typeface="Wingdings" pitchFamily="2" charset="2"/>
              <a:buNone/>
              <a:defRPr/>
            </a:pPr>
            <a:endParaRPr lang="en-US" altLang="en-US" sz="3100" dirty="0">
              <a:latin typeface="Arial" charset="0"/>
            </a:endParaRPr>
          </a:p>
        </p:txBody>
      </p:sp>
      <p:sp>
        <p:nvSpPr>
          <p:cNvPr id="2" name="Rectangle 1">
            <a:extLst>
              <a:ext uri="{FF2B5EF4-FFF2-40B4-BE49-F238E27FC236}">
                <a16:creationId xmlns:a16="http://schemas.microsoft.com/office/drawing/2014/main" id="{C655D5C1-8FD5-4C69-BFE5-F12FCE539725}"/>
              </a:ext>
            </a:extLst>
          </p:cNvPr>
          <p:cNvSpPr/>
          <p:nvPr/>
        </p:nvSpPr>
        <p:spPr>
          <a:xfrm>
            <a:off x="6430585" y="1606715"/>
            <a:ext cx="4053343" cy="4559458"/>
          </a:xfrm>
          <a:prstGeom prst="rect">
            <a:avLst/>
          </a:prstGeom>
          <a:blipFill>
            <a:blip r:embed="rId3"/>
            <a:stretch>
              <a:fillRect/>
            </a:stretch>
          </a:blipFill>
          <a:effectLst>
            <a:glow rad="2286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2">
            <a:extLst>
              <a:ext uri="{FF2B5EF4-FFF2-40B4-BE49-F238E27FC236}">
                <a16:creationId xmlns:a16="http://schemas.microsoft.com/office/drawing/2014/main" id="{239A59F4-8BC2-4516-A4AA-8E2AF2243FF6}"/>
              </a:ext>
            </a:extLst>
          </p:cNvPr>
          <p:cNvSpPr txBox="1">
            <a:spLocks noChangeArrowheads="1"/>
          </p:cNvSpPr>
          <p:nvPr/>
        </p:nvSpPr>
        <p:spPr>
          <a:xfrm>
            <a:off x="616411" y="129370"/>
            <a:ext cx="11221130" cy="1527629"/>
          </a:xfrm>
          <a:prstGeom prst="rect">
            <a:avLst/>
          </a:prstGeom>
          <a:noFill/>
          <a:ln>
            <a:solidFill>
              <a:srgbClr val="DAE3F3"/>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87313"/>
            <a:r>
              <a:rPr lang="en-GB" altLang="en-US" b="1" dirty="0">
                <a:latin typeface="+mn-lt"/>
              </a:rPr>
              <a:t>Theory of Mind Resources</a:t>
            </a:r>
          </a:p>
        </p:txBody>
      </p:sp>
      <p:pic>
        <p:nvPicPr>
          <p:cNvPr id="8" name="Picture 7" descr="C:\Users\YC7385\Pictures\RCBClogo.gif">
            <a:extLst>
              <a:ext uri="{FF2B5EF4-FFF2-40B4-BE49-F238E27FC236}">
                <a16:creationId xmlns:a16="http://schemas.microsoft.com/office/drawing/2014/main" id="{24367646-20AA-4CAB-9CC3-C10247923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630" y="191866"/>
            <a:ext cx="108692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798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8C94F8A1-8F9A-B46A-79A8-CDF82E70541F}"/>
              </a:ext>
            </a:extLst>
          </p:cNvPr>
          <p:cNvSpPr>
            <a:spLocks noGrp="1" noChangeArrowheads="1"/>
          </p:cNvSpPr>
          <p:nvPr>
            <p:ph type="title"/>
          </p:nvPr>
        </p:nvSpPr>
        <p:spPr>
          <a:xfrm>
            <a:off x="944466" y="764507"/>
            <a:ext cx="8351838" cy="1079500"/>
          </a:xfrm>
        </p:spPr>
        <p:txBody>
          <a:bodyPr>
            <a:normAutofit fontScale="90000"/>
          </a:bodyPr>
          <a:lstStyle/>
          <a:p>
            <a:pPr eaLnBrk="1" hangingPunct="1"/>
            <a:r>
              <a:rPr lang="en-GB" altLang="en-US" sz="4900" b="1" dirty="0">
                <a:latin typeface="Aptos Display" panose="020B0004020202020204" pitchFamily="34" charset="0"/>
              </a:rPr>
              <a:t>Unstructured Time </a:t>
            </a:r>
            <a:br>
              <a:rPr lang="en-GB" altLang="en-US" b="1" dirty="0">
                <a:latin typeface="Arial" panose="020B0604020202020204" pitchFamily="34" charset="0"/>
              </a:rPr>
            </a:br>
            <a:endParaRPr lang="en-US" altLang="en-US" sz="3200" b="1" dirty="0">
              <a:latin typeface="Arial" panose="020B0604020202020204" pitchFamily="34" charset="0"/>
            </a:endParaRPr>
          </a:p>
        </p:txBody>
      </p:sp>
      <p:sp>
        <p:nvSpPr>
          <p:cNvPr id="91139" name="Rectangle 3">
            <a:extLst>
              <a:ext uri="{FF2B5EF4-FFF2-40B4-BE49-F238E27FC236}">
                <a16:creationId xmlns:a16="http://schemas.microsoft.com/office/drawing/2014/main" id="{E3905528-B838-A1A2-96AD-C3D68725E310}"/>
              </a:ext>
            </a:extLst>
          </p:cNvPr>
          <p:cNvSpPr>
            <a:spLocks noGrp="1" noChangeArrowheads="1"/>
          </p:cNvSpPr>
          <p:nvPr>
            <p:ph type="body" idx="1"/>
          </p:nvPr>
        </p:nvSpPr>
        <p:spPr>
          <a:xfrm>
            <a:off x="944466" y="2190306"/>
            <a:ext cx="7274248" cy="4407343"/>
          </a:xfrm>
        </p:spPr>
        <p:txBody>
          <a:bodyPr>
            <a:normAutofit/>
          </a:bodyPr>
          <a:lstStyle/>
          <a:p>
            <a:pPr>
              <a:lnSpc>
                <a:spcPct val="80000"/>
              </a:lnSpc>
              <a:defRPr/>
            </a:pPr>
            <a:r>
              <a:rPr lang="en-GB" sz="2400" dirty="0">
                <a:latin typeface="Aptos" panose="020B0004020202020204" pitchFamily="34" charset="0"/>
                <a:cs typeface="Arial" panose="020B0604020202020204" pitchFamily="34" charset="0"/>
              </a:rPr>
              <a:t>Break time/ after school clubs linked to their interests = provides structure and meeting like minded students</a:t>
            </a:r>
          </a:p>
          <a:p>
            <a:pPr marL="0" indent="0">
              <a:lnSpc>
                <a:spcPct val="80000"/>
              </a:lnSpc>
              <a:buNone/>
              <a:defRPr/>
            </a:pPr>
            <a:endParaRPr lang="en-GB" sz="2400" dirty="0">
              <a:latin typeface="Aptos" panose="020B0004020202020204" pitchFamily="34" charset="0"/>
              <a:cs typeface="Arial" panose="020B0604020202020204" pitchFamily="34" charset="0"/>
            </a:endParaRPr>
          </a:p>
          <a:p>
            <a:pPr>
              <a:lnSpc>
                <a:spcPct val="80000"/>
              </a:lnSpc>
              <a:defRPr/>
            </a:pPr>
            <a:r>
              <a:rPr lang="en-GB" altLang="en-US" sz="2400" dirty="0">
                <a:latin typeface="Aptos" panose="020B0004020202020204" pitchFamily="34" charset="0"/>
              </a:rPr>
              <a:t>Safe Haven /Inclusion Base- able to ‘unmask’</a:t>
            </a:r>
          </a:p>
          <a:p>
            <a:pPr marL="0" indent="0">
              <a:lnSpc>
                <a:spcPct val="80000"/>
              </a:lnSpc>
              <a:buNone/>
              <a:defRPr/>
            </a:pPr>
            <a:r>
              <a:rPr lang="en-GB" altLang="en-US" sz="2400" dirty="0">
                <a:latin typeface="Aptos" panose="020B0004020202020204" pitchFamily="34" charset="0"/>
              </a:rPr>
              <a:t> / Energy accounting</a:t>
            </a:r>
          </a:p>
          <a:p>
            <a:pPr marL="0" indent="0">
              <a:lnSpc>
                <a:spcPct val="80000"/>
              </a:lnSpc>
              <a:buNone/>
              <a:defRPr/>
            </a:pPr>
            <a:endParaRPr lang="en-GB" altLang="en-US" sz="2400" dirty="0">
              <a:latin typeface="Aptos" panose="020B0004020202020204" pitchFamily="34" charset="0"/>
            </a:endParaRPr>
          </a:p>
          <a:p>
            <a:pPr eaLnBrk="1" hangingPunct="1">
              <a:lnSpc>
                <a:spcPct val="80000"/>
              </a:lnSpc>
              <a:defRPr/>
            </a:pPr>
            <a:r>
              <a:rPr lang="en-GB" altLang="en-US" sz="2400" dirty="0">
                <a:latin typeface="Aptos" panose="020B0004020202020204" pitchFamily="34" charset="0"/>
              </a:rPr>
              <a:t>Identified Key staff to talk to (Triage)</a:t>
            </a:r>
          </a:p>
          <a:p>
            <a:pPr marL="0" indent="0">
              <a:lnSpc>
                <a:spcPct val="80000"/>
              </a:lnSpc>
              <a:buNone/>
              <a:defRPr/>
            </a:pPr>
            <a:endParaRPr lang="en-GB" altLang="en-US" sz="2400" dirty="0">
              <a:latin typeface="Aptos" panose="020B0004020202020204" pitchFamily="34" charset="0"/>
            </a:endParaRPr>
          </a:p>
          <a:p>
            <a:pPr eaLnBrk="1" hangingPunct="1">
              <a:lnSpc>
                <a:spcPct val="80000"/>
              </a:lnSpc>
              <a:defRPr/>
            </a:pPr>
            <a:r>
              <a:rPr lang="en-GB" altLang="en-US" sz="2400" dirty="0">
                <a:latin typeface="Aptos" panose="020B0004020202020204" pitchFamily="34" charset="0"/>
              </a:rPr>
              <a:t>Bullying Support – Carol Gray Chapter </a:t>
            </a:r>
          </a:p>
          <a:p>
            <a:pPr eaLnBrk="1" hangingPunct="1">
              <a:lnSpc>
                <a:spcPct val="80000"/>
              </a:lnSpc>
              <a:buFont typeface="Wingdings" pitchFamily="2" charset="2"/>
              <a:buNone/>
              <a:defRPr/>
            </a:pPr>
            <a:endParaRPr lang="en-US" altLang="en-US" sz="3100" dirty="0">
              <a:latin typeface="Arial" charset="0"/>
            </a:endParaRPr>
          </a:p>
        </p:txBody>
      </p:sp>
      <p:pic>
        <p:nvPicPr>
          <p:cNvPr id="55300" name="Picture 2">
            <a:extLst>
              <a:ext uri="{FF2B5EF4-FFF2-40B4-BE49-F238E27FC236}">
                <a16:creationId xmlns:a16="http://schemas.microsoft.com/office/drawing/2014/main" id="{A5490E18-84EB-916C-A8B9-D79594B66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5382" y="1470944"/>
            <a:ext cx="304165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C:\Users\YC7385\Pictures\RCBClogo.gif">
            <a:extLst>
              <a:ext uri="{FF2B5EF4-FFF2-40B4-BE49-F238E27FC236}">
                <a16:creationId xmlns:a16="http://schemas.microsoft.com/office/drawing/2014/main" id="{D1F13F71-0233-4FFE-112B-E603DBB43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2" descr="Image result for social stories books">
            <a:extLst>
              <a:ext uri="{FF2B5EF4-FFF2-40B4-BE49-F238E27FC236}">
                <a16:creationId xmlns:a16="http://schemas.microsoft.com/office/drawing/2014/main" id="{5F7F2898-78CD-BC16-2213-995434C97E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5068" y="3856831"/>
            <a:ext cx="2176406" cy="283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5437E24-5A90-4A53-B923-CDB2F84023EF}"/>
              </a:ext>
            </a:extLst>
          </p:cNvPr>
          <p:cNvSpPr txBox="1">
            <a:spLocks noChangeArrowheads="1"/>
          </p:cNvSpPr>
          <p:nvPr/>
        </p:nvSpPr>
        <p:spPr>
          <a:xfrm>
            <a:off x="606055" y="647272"/>
            <a:ext cx="8282764" cy="600945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a:latin typeface="Aptos" panose="020B0004020202020204" pitchFamily="34" charset="0"/>
                <a:cs typeface="Arial" panose="020B0604020202020204" pitchFamily="34" charset="0"/>
              </a:rPr>
              <a:t>Anxiety / ASC Support Strategies</a:t>
            </a:r>
            <a:endParaRPr lang="en-GB" altLang="en-US" sz="2400" b="1" dirty="0">
              <a:latin typeface="Aptos" panose="020B0004020202020204" pitchFamily="34" charset="0"/>
              <a:cs typeface="Arial" panose="020B0604020202020204" pitchFamily="34" charset="0"/>
            </a:endParaRPr>
          </a:p>
          <a:p>
            <a:endParaRPr lang="en-GB" altLang="en-US" sz="2400" b="1" dirty="0">
              <a:latin typeface="Aptos" panose="020B0004020202020204" pitchFamily="34" charset="0"/>
              <a:cs typeface="Arial" panose="020B0604020202020204" pitchFamily="34" charset="0"/>
            </a:endParaRPr>
          </a:p>
          <a:p>
            <a:pPr marL="571500" indent="-571500">
              <a:buFont typeface="Arial" panose="020B0604020202020204" pitchFamily="34" charset="0"/>
              <a:buChar char="•"/>
            </a:pPr>
            <a:r>
              <a:rPr lang="en-GB" altLang="en-US" sz="2600" dirty="0">
                <a:latin typeface="Aptos" panose="020B0004020202020204" pitchFamily="34" charset="0"/>
                <a:cs typeface="Arial" panose="020B0604020202020204" pitchFamily="34" charset="0"/>
              </a:rPr>
              <a:t>Validate their feelings ‘I can see this is hard for you…’</a:t>
            </a:r>
          </a:p>
          <a:p>
            <a:pPr marL="571500" indent="-571500">
              <a:buFont typeface="Arial" panose="020B0604020202020204" pitchFamily="34" charset="0"/>
              <a:buChar char="•"/>
            </a:pPr>
            <a:endParaRPr lang="en-GB" altLang="en-US" sz="2600" dirty="0">
              <a:latin typeface="Aptos" panose="020B0004020202020204" pitchFamily="34" charset="0"/>
              <a:cs typeface="Arial" panose="020B0604020202020204" pitchFamily="34" charset="0"/>
            </a:endParaRPr>
          </a:p>
          <a:p>
            <a:pPr marL="571500" indent="-571500">
              <a:buFont typeface="Arial" panose="020B0604020202020204" pitchFamily="34" charset="0"/>
              <a:buChar char="•"/>
            </a:pPr>
            <a:r>
              <a:rPr lang="en-GB" altLang="en-US" sz="2600" dirty="0">
                <a:latin typeface="Aptos" panose="020B0004020202020204" pitchFamily="34" charset="0"/>
                <a:cs typeface="Arial" panose="020B0604020202020204" pitchFamily="34" charset="0"/>
              </a:rPr>
              <a:t>Many strategies interlink in helping to reduce anxiety by creating a ‘Tolerance of Uncertainty’ e.g., Mindfulness, sensory breaks, self-regulation, social skills, minimise uncertainty when possible, Gradual Exposure to the fear, desensitisation, back-chaining etc</a:t>
            </a:r>
          </a:p>
          <a:p>
            <a:endParaRPr lang="en-GB" altLang="en-US" sz="2600" dirty="0">
              <a:latin typeface="Aptos" panose="020B0004020202020204" pitchFamily="34" charset="0"/>
              <a:cs typeface="Arial" panose="020B0604020202020204" pitchFamily="34" charset="0"/>
            </a:endParaRPr>
          </a:p>
          <a:p>
            <a:pPr marL="571500" indent="-571500">
              <a:buFont typeface="Arial" panose="020B0604020202020204" pitchFamily="34" charset="0"/>
              <a:buChar char="•"/>
            </a:pPr>
            <a:r>
              <a:rPr lang="en-GB" altLang="en-US" sz="2600" b="1" dirty="0">
                <a:latin typeface="Aptos" panose="020B0004020202020204" pitchFamily="34" charset="0"/>
                <a:cs typeface="Arial" panose="020B0604020202020204" pitchFamily="34" charset="0"/>
              </a:rPr>
              <a:t>‘Superflex’ </a:t>
            </a:r>
            <a:r>
              <a:rPr lang="en-GB" altLang="en-US" sz="2600" dirty="0">
                <a:latin typeface="Aptos" panose="020B0004020202020204" pitchFamily="34" charset="0"/>
                <a:cs typeface="Arial" panose="020B0604020202020204" pitchFamily="34" charset="0"/>
              </a:rPr>
              <a:t>programme (Rock Brain vs Flexible brain)</a:t>
            </a:r>
          </a:p>
          <a:p>
            <a:endParaRPr lang="en-GB" altLang="en-US" sz="2600" dirty="0">
              <a:latin typeface="Aptos" panose="020B0004020202020204" pitchFamily="34" charset="0"/>
              <a:cs typeface="Arial" panose="020B0604020202020204" pitchFamily="34" charset="0"/>
            </a:endParaRPr>
          </a:p>
          <a:p>
            <a:pPr marL="457200" indent="-457200">
              <a:buFont typeface="Arial" panose="020B0604020202020204" pitchFamily="34" charset="0"/>
              <a:buChar char="•"/>
              <a:defRPr/>
            </a:pPr>
            <a:r>
              <a:rPr lang="en-GB" altLang="en-US" sz="2600" dirty="0">
                <a:latin typeface="Aptos" panose="020B0004020202020204" pitchFamily="34" charset="0"/>
                <a:cs typeface="Arial" panose="020B0604020202020204" pitchFamily="34" charset="0"/>
              </a:rPr>
              <a:t>‘</a:t>
            </a:r>
            <a:r>
              <a:rPr lang="en-GB" altLang="en-US" sz="2600" b="1" dirty="0">
                <a:latin typeface="Aptos" panose="020B0004020202020204" pitchFamily="34" charset="0"/>
                <a:cs typeface="Arial" panose="020B0604020202020204" pitchFamily="34" charset="0"/>
              </a:rPr>
              <a:t>Facing Your Fears’ </a:t>
            </a:r>
            <a:r>
              <a:rPr lang="en-GB" altLang="en-US" sz="2600" dirty="0">
                <a:latin typeface="Aptos" panose="020B0004020202020204" pitchFamily="34" charset="0"/>
                <a:cs typeface="Arial" panose="020B0604020202020204" pitchFamily="34" charset="0"/>
              </a:rPr>
              <a:t>CBT programme specific to ASC (8-14) </a:t>
            </a:r>
            <a:r>
              <a:rPr lang="en-GB" altLang="en-US" sz="2800" dirty="0">
                <a:latin typeface="Aptos" panose="020B0004020202020204" pitchFamily="34" charset="0"/>
                <a:cs typeface="Arial" panose="020B0604020202020204" pitchFamily="34" charset="0"/>
              </a:rPr>
              <a:t>Body Maps – What/where anxiety looks like, Body relaxation techniques, </a:t>
            </a:r>
            <a:r>
              <a:rPr lang="en-GB" altLang="en-US" sz="2600" dirty="0">
                <a:latin typeface="Aptos" panose="020B0004020202020204" pitchFamily="34" charset="0"/>
                <a:cs typeface="Arial" panose="020B0604020202020204" pitchFamily="34" charset="0"/>
              </a:rPr>
              <a:t>Helpful vs Unhelpful thoughts. Size of the problem and steps to facing that fear.</a:t>
            </a:r>
          </a:p>
          <a:p>
            <a:pPr marL="571500" indent="-571500">
              <a:buFont typeface="Arial" panose="020B0604020202020204" pitchFamily="34" charset="0"/>
              <a:buChar char="•"/>
            </a:pPr>
            <a:endParaRPr lang="en-GB" altLang="en-US" sz="2400" dirty="0">
              <a:latin typeface="Aptos" panose="020B0004020202020204" pitchFamily="34" charset="0"/>
              <a:cs typeface="Arial" panose="020B0604020202020204" pitchFamily="34" charset="0"/>
            </a:endParaRPr>
          </a:p>
          <a:p>
            <a:pPr marL="571500" indent="-571500">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p:txBody>
      </p:sp>
      <p:pic>
        <p:nvPicPr>
          <p:cNvPr id="1028" name="Picture 4" descr="Facing Your Fears Facilitator's Set">
            <a:extLst>
              <a:ext uri="{FF2B5EF4-FFF2-40B4-BE49-F238E27FC236}">
                <a16:creationId xmlns:a16="http://schemas.microsoft.com/office/drawing/2014/main" id="{ACC77E6F-4771-E32B-9808-927F3D1805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00" b="9785"/>
          <a:stretch/>
        </p:blipFill>
        <p:spPr bwMode="auto">
          <a:xfrm>
            <a:off x="9187528" y="3286435"/>
            <a:ext cx="2666218" cy="33702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Image result for Superflex Social Thinking">
            <a:extLst>
              <a:ext uri="{FF2B5EF4-FFF2-40B4-BE49-F238E27FC236}">
                <a16:creationId xmlns:a16="http://schemas.microsoft.com/office/drawing/2014/main" id="{C62AF2DD-B1EB-3402-8AE1-A46D763AEF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670" b="48072"/>
          <a:stretch/>
        </p:blipFill>
        <p:spPr bwMode="auto">
          <a:xfrm>
            <a:off x="8776510" y="201278"/>
            <a:ext cx="2809435" cy="293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778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6" descr="Image result for nas autism">
            <a:extLst>
              <a:ext uri="{FF2B5EF4-FFF2-40B4-BE49-F238E27FC236}">
                <a16:creationId xmlns:a16="http://schemas.microsoft.com/office/drawing/2014/main" id="{64ABBC94-918C-B8F8-7846-4A1F1701AB50}"/>
              </a:ext>
            </a:extLst>
          </p:cNvPr>
          <p:cNvSpPr>
            <a:spLocks noChangeAspect="1" noChangeArrowheads="1"/>
          </p:cNvSpPr>
          <p:nvPr/>
        </p:nvSpPr>
        <p:spPr bwMode="auto">
          <a:xfrm>
            <a:off x="1636713" y="-7842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45059" name="AutoShape 8" descr="Image result for nas autism">
            <a:extLst>
              <a:ext uri="{FF2B5EF4-FFF2-40B4-BE49-F238E27FC236}">
                <a16:creationId xmlns:a16="http://schemas.microsoft.com/office/drawing/2014/main" id="{0BFF3A06-B18A-B494-3DD7-5502E8F07D20}"/>
              </a:ext>
            </a:extLst>
          </p:cNvPr>
          <p:cNvSpPr>
            <a:spLocks noChangeAspect="1" noChangeArrowheads="1"/>
          </p:cNvSpPr>
          <p:nvPr/>
        </p:nvSpPr>
        <p:spPr bwMode="auto">
          <a:xfrm>
            <a:off x="1789113" y="-6318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44036" name="Content Placeholder 1">
            <a:extLst>
              <a:ext uri="{FF2B5EF4-FFF2-40B4-BE49-F238E27FC236}">
                <a16:creationId xmlns:a16="http://schemas.microsoft.com/office/drawing/2014/main" id="{4BE87AFD-47D4-5916-203E-E8C3F7854002}"/>
              </a:ext>
            </a:extLst>
          </p:cNvPr>
          <p:cNvSpPr>
            <a:spLocks noGrp="1" noChangeArrowheads="1"/>
          </p:cNvSpPr>
          <p:nvPr>
            <p:ph sz="half" idx="1"/>
          </p:nvPr>
        </p:nvSpPr>
        <p:spPr>
          <a:xfrm>
            <a:off x="435935" y="1455756"/>
            <a:ext cx="7537187" cy="5295915"/>
          </a:xfrm>
        </p:spPr>
        <p:txBody>
          <a:bodyPr>
            <a:normAutofit/>
          </a:bodyPr>
          <a:lstStyle/>
          <a:p>
            <a:pPr marL="0" indent="0">
              <a:buNone/>
              <a:defRPr/>
            </a:pPr>
            <a:endParaRPr lang="en-GB" altLang="en-US" sz="2400" b="1" dirty="0">
              <a:latin typeface="Aptos" panose="020B0004020202020204" pitchFamily="34" charset="0"/>
              <a:cs typeface="Arial" panose="020B0604020202020204" pitchFamily="34" charset="0"/>
            </a:endParaRPr>
          </a:p>
          <a:p>
            <a:pPr>
              <a:defRPr/>
            </a:pPr>
            <a:r>
              <a:rPr lang="en-GB" altLang="en-US" sz="2400" dirty="0">
                <a:latin typeface="Aptos" panose="020B0004020202020204" pitchFamily="34" charset="0"/>
                <a:cs typeface="Arial" panose="020B0604020202020204" pitchFamily="34" charset="0"/>
              </a:rPr>
              <a:t>The Incredible Five Point Scale</a:t>
            </a:r>
          </a:p>
          <a:p>
            <a:pPr>
              <a:defRPr/>
            </a:pPr>
            <a:r>
              <a:rPr lang="en-GB" altLang="en-US" sz="2400" dirty="0">
                <a:latin typeface="Aptos" panose="020B0004020202020204" pitchFamily="34" charset="0"/>
                <a:cs typeface="Arial" panose="020B0604020202020204" pitchFamily="34" charset="0"/>
              </a:rPr>
              <a:t>Zones of Regulation</a:t>
            </a:r>
          </a:p>
          <a:p>
            <a:pPr>
              <a:defRPr/>
            </a:pPr>
            <a:r>
              <a:rPr lang="en-GB" altLang="en-US" sz="2400" dirty="0">
                <a:latin typeface="Aptos" panose="020B0004020202020204" pitchFamily="34" charset="0"/>
                <a:cs typeface="Arial" panose="020B0604020202020204" pitchFamily="34" charset="0"/>
              </a:rPr>
              <a:t>Teach ‘I need a break’</a:t>
            </a:r>
          </a:p>
          <a:p>
            <a:pPr>
              <a:defRPr/>
            </a:pPr>
            <a:r>
              <a:rPr lang="en-GB" altLang="en-US" sz="2400" dirty="0">
                <a:latin typeface="Aptos" panose="020B0004020202020204" pitchFamily="34" charset="0"/>
                <a:cs typeface="Arial" panose="020B0604020202020204" pitchFamily="34" charset="0"/>
              </a:rPr>
              <a:t>Molehill Mountain ’ ASC specific App</a:t>
            </a:r>
          </a:p>
          <a:p>
            <a:pPr>
              <a:defRPr/>
            </a:pPr>
            <a:endParaRPr lang="en-GB" altLang="en-US" sz="2400" dirty="0">
              <a:latin typeface="Aptos" panose="020B0004020202020204" pitchFamily="34" charset="0"/>
              <a:cs typeface="Arial" panose="020B0604020202020204" pitchFamily="34" charset="0"/>
            </a:endParaRPr>
          </a:p>
        </p:txBody>
      </p:sp>
      <p:pic>
        <p:nvPicPr>
          <p:cNvPr id="45062" name="Picture 8" descr="Image result for 5 point scale">
            <a:extLst>
              <a:ext uri="{FF2B5EF4-FFF2-40B4-BE49-F238E27FC236}">
                <a16:creationId xmlns:a16="http://schemas.microsoft.com/office/drawing/2014/main" id="{06336522-B164-AD73-334F-AE6A678EE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929" b="5783"/>
          <a:stretch/>
        </p:blipFill>
        <p:spPr bwMode="auto">
          <a:xfrm rot="677055">
            <a:off x="8768183" y="388710"/>
            <a:ext cx="2518516" cy="347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1">
            <a:extLst>
              <a:ext uri="{FF2B5EF4-FFF2-40B4-BE49-F238E27FC236}">
                <a16:creationId xmlns:a16="http://schemas.microsoft.com/office/drawing/2014/main" id="{FA625766-4369-D140-4583-B4E1852976C9}"/>
              </a:ext>
            </a:extLst>
          </p:cNvPr>
          <p:cNvSpPr>
            <a:spLocks noChangeArrowheads="1"/>
          </p:cNvSpPr>
          <p:nvPr/>
        </p:nvSpPr>
        <p:spPr bwMode="auto">
          <a:xfrm>
            <a:off x="915427" y="686315"/>
            <a:ext cx="74311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4400" b="1" dirty="0">
                <a:latin typeface="Aptos Display" panose="020B0004020202020204" pitchFamily="34" charset="0"/>
                <a:ea typeface="ＭＳ Ｐゴシック" panose="020B0600070205080204" pitchFamily="34" charset="-128"/>
              </a:rPr>
              <a:t>Self Regulation</a:t>
            </a:r>
          </a:p>
        </p:txBody>
      </p:sp>
      <p:pic>
        <p:nvPicPr>
          <p:cNvPr id="2" name="Picture 7">
            <a:extLst>
              <a:ext uri="{FF2B5EF4-FFF2-40B4-BE49-F238E27FC236}">
                <a16:creationId xmlns:a16="http://schemas.microsoft.com/office/drawing/2014/main" id="{5DF30CB4-0F29-17B7-80D4-4FBE8861F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287" y="3806446"/>
            <a:ext cx="3710387" cy="296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6" descr="See the source image">
            <a:extLst>
              <a:ext uri="{FF2B5EF4-FFF2-40B4-BE49-F238E27FC236}">
                <a16:creationId xmlns:a16="http://schemas.microsoft.com/office/drawing/2014/main" id="{1558FE57-5DB9-75A8-D60C-EA8BF9A8AB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460" r="50000"/>
          <a:stretch/>
        </p:blipFill>
        <p:spPr bwMode="auto">
          <a:xfrm>
            <a:off x="2082841" y="3936471"/>
            <a:ext cx="4243373" cy="27082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6" descr="Image result for nas autism">
            <a:extLst>
              <a:ext uri="{FF2B5EF4-FFF2-40B4-BE49-F238E27FC236}">
                <a16:creationId xmlns:a16="http://schemas.microsoft.com/office/drawing/2014/main" id="{B16E497C-2FDC-80D3-8055-3F3A651ED35C}"/>
              </a:ext>
            </a:extLst>
          </p:cNvPr>
          <p:cNvSpPr>
            <a:spLocks noChangeAspect="1" noChangeArrowheads="1"/>
          </p:cNvSpPr>
          <p:nvPr/>
        </p:nvSpPr>
        <p:spPr bwMode="auto">
          <a:xfrm>
            <a:off x="1636713" y="-7842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34819" name="AutoShape 8" descr="Image result for nas autism">
            <a:extLst>
              <a:ext uri="{FF2B5EF4-FFF2-40B4-BE49-F238E27FC236}">
                <a16:creationId xmlns:a16="http://schemas.microsoft.com/office/drawing/2014/main" id="{68206060-4497-02C0-A14D-523B24B00796}"/>
              </a:ext>
            </a:extLst>
          </p:cNvPr>
          <p:cNvSpPr>
            <a:spLocks noChangeAspect="1" noChangeArrowheads="1"/>
          </p:cNvSpPr>
          <p:nvPr/>
        </p:nvSpPr>
        <p:spPr bwMode="auto">
          <a:xfrm>
            <a:off x="1789113" y="-6318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2" name="Content Placeholder 1">
            <a:extLst>
              <a:ext uri="{FF2B5EF4-FFF2-40B4-BE49-F238E27FC236}">
                <a16:creationId xmlns:a16="http://schemas.microsoft.com/office/drawing/2014/main" id="{F57DF3C1-D528-8076-6238-3A9975C8002E}"/>
              </a:ext>
            </a:extLst>
          </p:cNvPr>
          <p:cNvSpPr>
            <a:spLocks noGrp="1"/>
          </p:cNvSpPr>
          <p:nvPr>
            <p:ph sz="half" idx="1"/>
          </p:nvPr>
        </p:nvSpPr>
        <p:spPr>
          <a:xfrm>
            <a:off x="555171" y="2416629"/>
            <a:ext cx="10831286" cy="3718358"/>
          </a:xfrm>
        </p:spPr>
        <p:txBody>
          <a:bodyPr>
            <a:normAutofit fontScale="77500" lnSpcReduction="20000"/>
          </a:bodyPr>
          <a:lstStyle/>
          <a:p>
            <a:pPr marL="0" indent="0">
              <a:lnSpc>
                <a:spcPct val="125000"/>
              </a:lnSpc>
              <a:buNone/>
            </a:pPr>
            <a:r>
              <a:rPr lang="en-GB" altLang="en-US" sz="3600" b="1" dirty="0">
                <a:latin typeface="Aptos" panose="020B0004020202020204" pitchFamily="34" charset="0"/>
                <a:cs typeface="Arial" panose="020B0604020202020204" pitchFamily="34" charset="0"/>
              </a:rPr>
              <a:t>Interpreting the world</a:t>
            </a:r>
          </a:p>
          <a:p>
            <a:pPr marL="0" indent="0">
              <a:lnSpc>
                <a:spcPct val="125000"/>
              </a:lnSpc>
            </a:pPr>
            <a:r>
              <a:rPr lang="en-GB" altLang="en-US" sz="3600" dirty="0">
                <a:latin typeface="Aptos" panose="020B0004020202020204" pitchFamily="34" charset="0"/>
                <a:cs typeface="Arial" panose="020B0604020202020204" pitchFamily="34" charset="0"/>
              </a:rPr>
              <a:t> Sensory Differences – noise, smell and staff with loud voices.</a:t>
            </a:r>
          </a:p>
          <a:p>
            <a:pPr marL="0" indent="0">
              <a:lnSpc>
                <a:spcPct val="125000"/>
              </a:lnSpc>
              <a:buNone/>
            </a:pPr>
            <a:r>
              <a:rPr lang="en-GB" altLang="en-US" sz="3600" dirty="0">
                <a:latin typeface="Aptos" panose="020B0004020202020204" pitchFamily="34" charset="0"/>
                <a:cs typeface="Arial" panose="020B0604020202020204" pitchFamily="34" charset="0"/>
              </a:rPr>
              <a:t>(Sensory Profile)</a:t>
            </a:r>
          </a:p>
          <a:p>
            <a:pPr marL="0" indent="0">
              <a:lnSpc>
                <a:spcPct val="125000"/>
              </a:lnSpc>
              <a:buNone/>
            </a:pPr>
            <a:endParaRPr lang="en-GB" altLang="en-US" sz="3600" dirty="0">
              <a:latin typeface="Aptos" panose="020B0004020202020204" pitchFamily="34" charset="0"/>
              <a:cs typeface="Arial" panose="020B0604020202020204" pitchFamily="34" charset="0"/>
            </a:endParaRPr>
          </a:p>
          <a:p>
            <a:pPr marL="0" indent="0">
              <a:lnSpc>
                <a:spcPct val="125000"/>
              </a:lnSpc>
            </a:pPr>
            <a:r>
              <a:rPr lang="en-GB" altLang="en-US" sz="3600" dirty="0">
                <a:latin typeface="Aptos" panose="020B0004020202020204" pitchFamily="34" charset="0"/>
                <a:cs typeface="Arial" panose="020B0604020202020204" pitchFamily="34" charset="0"/>
              </a:rPr>
              <a:t> Rules needed to make sense and be applied consistently to avoid confusion, frustration and anxiety</a:t>
            </a:r>
            <a:endParaRPr lang="en-GB" sz="3600" b="1" dirty="0">
              <a:latin typeface="Aptos" panose="020B0004020202020204" pitchFamily="34" charset="0"/>
              <a:cs typeface="Arial" panose="020B0604020202020204" pitchFamily="34" charset="0"/>
            </a:endParaRPr>
          </a:p>
          <a:p>
            <a:pPr marL="0" indent="0">
              <a:buNone/>
              <a:defRPr/>
            </a:pPr>
            <a:r>
              <a:rPr lang="en-GB" altLang="en-US" sz="3600" b="1" dirty="0">
                <a:latin typeface="Arial" panose="020B0604020202020204" pitchFamily="34" charset="0"/>
                <a:ea typeface="ＭＳ Ｐゴシック" panose="020B0600070205080204" pitchFamily="34" charset="-128"/>
              </a:rPr>
              <a:t>                                              </a:t>
            </a:r>
          </a:p>
          <a:p>
            <a:pPr>
              <a:defRPr/>
            </a:pPr>
            <a:endParaRPr lang="en-GB" dirty="0">
              <a:latin typeface="Arial" panose="020B0604020202020204" pitchFamily="34" charset="0"/>
              <a:cs typeface="Arial" panose="020B0604020202020204" pitchFamily="34" charset="0"/>
            </a:endParaRPr>
          </a:p>
        </p:txBody>
      </p:sp>
      <p:sp>
        <p:nvSpPr>
          <p:cNvPr id="34822" name="Rectangle 2">
            <a:extLst>
              <a:ext uri="{FF2B5EF4-FFF2-40B4-BE49-F238E27FC236}">
                <a16:creationId xmlns:a16="http://schemas.microsoft.com/office/drawing/2014/main" id="{4F5AC2F3-9C92-EA72-C8D0-72A3B2797323}"/>
              </a:ext>
            </a:extLst>
          </p:cNvPr>
          <p:cNvSpPr>
            <a:spLocks noChangeArrowheads="1"/>
          </p:cNvSpPr>
          <p:nvPr/>
        </p:nvSpPr>
        <p:spPr bwMode="auto">
          <a:xfrm>
            <a:off x="393402" y="404812"/>
            <a:ext cx="92703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4400" dirty="0">
                <a:latin typeface="Aptos Display" panose="020B0004020202020204" pitchFamily="34" charset="0"/>
                <a:ea typeface="ＭＳ Ｐゴシック" panose="020B0600070205080204" pitchFamily="34" charset="-128"/>
              </a:rPr>
              <a:t>What Autistic girls want teachers to know… </a:t>
            </a:r>
            <a:r>
              <a:rPr lang="en-GB" altLang="en-US" sz="2400" dirty="0">
                <a:latin typeface="Aptos Display" panose="020B0004020202020204" pitchFamily="34" charset="0"/>
                <a:ea typeface="ＭＳ Ｐゴシック" panose="020B0600070205080204" pitchFamily="34" charset="-128"/>
              </a:rPr>
              <a:t>(Honeybourne 2015)</a:t>
            </a:r>
          </a:p>
        </p:txBody>
      </p:sp>
      <p:pic>
        <p:nvPicPr>
          <p:cNvPr id="4" name="Picture 4" descr="C:\Users\YC7385\Pictures\RCBClogo.gif">
            <a:extLst>
              <a:ext uri="{FF2B5EF4-FFF2-40B4-BE49-F238E27FC236}">
                <a16:creationId xmlns:a16="http://schemas.microsoft.com/office/drawing/2014/main" id="{B7C42D6F-385F-CB4D-C1C8-F4F611A80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C45F6-C272-7A8A-27F4-87F98F57FA74}"/>
            </a:ext>
          </a:extLst>
        </p:cNvPr>
        <p:cNvGrpSpPr/>
        <p:nvPr/>
      </p:nvGrpSpPr>
      <p:grpSpPr>
        <a:xfrm>
          <a:off x="0" y="0"/>
          <a:ext cx="0" cy="0"/>
          <a:chOff x="0" y="0"/>
          <a:chExt cx="0" cy="0"/>
        </a:xfrm>
      </p:grpSpPr>
      <p:sp>
        <p:nvSpPr>
          <p:cNvPr id="34818" name="AutoShape 6" descr="Image result for nas autism">
            <a:extLst>
              <a:ext uri="{FF2B5EF4-FFF2-40B4-BE49-F238E27FC236}">
                <a16:creationId xmlns:a16="http://schemas.microsoft.com/office/drawing/2014/main" id="{DD1B12CF-77C0-FE98-11F8-A4112433F21C}"/>
              </a:ext>
            </a:extLst>
          </p:cNvPr>
          <p:cNvSpPr>
            <a:spLocks noChangeAspect="1" noChangeArrowheads="1"/>
          </p:cNvSpPr>
          <p:nvPr/>
        </p:nvSpPr>
        <p:spPr bwMode="auto">
          <a:xfrm>
            <a:off x="1636713" y="-7842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34819" name="AutoShape 8" descr="Image result for nas autism">
            <a:extLst>
              <a:ext uri="{FF2B5EF4-FFF2-40B4-BE49-F238E27FC236}">
                <a16:creationId xmlns:a16="http://schemas.microsoft.com/office/drawing/2014/main" id="{B05BD270-A80D-DEE4-3E64-840183F90591}"/>
              </a:ext>
            </a:extLst>
          </p:cNvPr>
          <p:cNvSpPr>
            <a:spLocks noChangeAspect="1" noChangeArrowheads="1"/>
          </p:cNvSpPr>
          <p:nvPr/>
        </p:nvSpPr>
        <p:spPr bwMode="auto">
          <a:xfrm>
            <a:off x="1789113" y="-6318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2" name="Content Placeholder 1">
            <a:extLst>
              <a:ext uri="{FF2B5EF4-FFF2-40B4-BE49-F238E27FC236}">
                <a16:creationId xmlns:a16="http://schemas.microsoft.com/office/drawing/2014/main" id="{35D52D96-6430-9470-D0E4-AA29588ADA0E}"/>
              </a:ext>
            </a:extLst>
          </p:cNvPr>
          <p:cNvSpPr>
            <a:spLocks noGrp="1"/>
          </p:cNvSpPr>
          <p:nvPr>
            <p:ph sz="half" idx="1"/>
          </p:nvPr>
        </p:nvSpPr>
        <p:spPr>
          <a:xfrm>
            <a:off x="393402" y="2205037"/>
            <a:ext cx="11451268" cy="4652963"/>
          </a:xfrm>
        </p:spPr>
        <p:txBody>
          <a:bodyPr>
            <a:normAutofit fontScale="92500" lnSpcReduction="10000"/>
          </a:bodyPr>
          <a:lstStyle/>
          <a:p>
            <a:pPr marL="0" indent="0">
              <a:buNone/>
              <a:defRPr/>
            </a:pPr>
            <a:r>
              <a:rPr lang="en-GB" b="1" dirty="0">
                <a:latin typeface="Aptos" panose="020B0004020202020204" pitchFamily="34" charset="0"/>
                <a:cs typeface="Arial" panose="020B0604020202020204" pitchFamily="34" charset="0"/>
              </a:rPr>
              <a:t>Learning and Communication</a:t>
            </a:r>
          </a:p>
          <a:p>
            <a:pPr>
              <a:defRPr/>
            </a:pPr>
            <a:r>
              <a:rPr lang="en-GB" dirty="0">
                <a:latin typeface="Aptos" panose="020B0004020202020204" pitchFamily="34" charset="0"/>
                <a:cs typeface="Arial" panose="020B0604020202020204" pitchFamily="34" charset="0"/>
              </a:rPr>
              <a:t>Class discussions can be too fast paced (provide power point /notes to refer to before and after a lesson)</a:t>
            </a:r>
          </a:p>
          <a:p>
            <a:pPr marL="0" indent="0">
              <a:buNone/>
              <a:defRPr/>
            </a:pPr>
            <a:endParaRPr lang="en-GB" dirty="0">
              <a:latin typeface="Aptos" panose="020B0004020202020204" pitchFamily="34" charset="0"/>
              <a:cs typeface="Arial" panose="020B0604020202020204" pitchFamily="34" charset="0"/>
            </a:endParaRPr>
          </a:p>
          <a:p>
            <a:pPr>
              <a:defRPr/>
            </a:pPr>
            <a:r>
              <a:rPr lang="en-GB" dirty="0">
                <a:latin typeface="Aptos" panose="020B0004020202020204" pitchFamily="34" charset="0"/>
                <a:cs typeface="Arial" panose="020B0604020202020204" pitchFamily="34" charset="0"/>
              </a:rPr>
              <a:t>Some preferred to work independently rather than in a group (reduced social demands)</a:t>
            </a:r>
          </a:p>
          <a:p>
            <a:pPr marL="0" indent="0">
              <a:buNone/>
              <a:defRPr/>
            </a:pPr>
            <a:endParaRPr lang="en-GB" dirty="0">
              <a:latin typeface="Aptos" panose="020B0004020202020204" pitchFamily="34" charset="0"/>
              <a:cs typeface="Arial" panose="020B0604020202020204" pitchFamily="34" charset="0"/>
            </a:endParaRPr>
          </a:p>
          <a:p>
            <a:pPr>
              <a:defRPr/>
            </a:pPr>
            <a:r>
              <a:rPr lang="en-GB" dirty="0">
                <a:latin typeface="Aptos" panose="020B0004020202020204" pitchFamily="34" charset="0"/>
                <a:cs typeface="Arial" panose="020B0604020202020204" pitchFamily="34" charset="0"/>
              </a:rPr>
              <a:t>Some liked to learn independently, others preferred support of adult or catch-up classes</a:t>
            </a:r>
          </a:p>
          <a:p>
            <a:pPr marL="0" indent="0">
              <a:buNone/>
              <a:defRPr/>
            </a:pPr>
            <a:r>
              <a:rPr lang="en-GB" altLang="en-US" sz="7400" b="1" dirty="0">
                <a:latin typeface="Arial" panose="020B0604020202020204" pitchFamily="34" charset="0"/>
                <a:ea typeface="ＭＳ Ｐゴシック" panose="020B0600070205080204" pitchFamily="34" charset="-128"/>
              </a:rPr>
              <a:t>                                              </a:t>
            </a:r>
          </a:p>
          <a:p>
            <a:pPr>
              <a:defRPr/>
            </a:pPr>
            <a:endParaRPr lang="en-GB" dirty="0">
              <a:latin typeface="Arial" panose="020B0604020202020204" pitchFamily="34" charset="0"/>
              <a:cs typeface="Arial" panose="020B0604020202020204" pitchFamily="34" charset="0"/>
            </a:endParaRPr>
          </a:p>
        </p:txBody>
      </p:sp>
      <p:sp>
        <p:nvSpPr>
          <p:cNvPr id="34822" name="Rectangle 2">
            <a:extLst>
              <a:ext uri="{FF2B5EF4-FFF2-40B4-BE49-F238E27FC236}">
                <a16:creationId xmlns:a16="http://schemas.microsoft.com/office/drawing/2014/main" id="{83F3254A-7EC9-F528-0F78-867C488C54C0}"/>
              </a:ext>
            </a:extLst>
          </p:cNvPr>
          <p:cNvSpPr>
            <a:spLocks noChangeArrowheads="1"/>
          </p:cNvSpPr>
          <p:nvPr/>
        </p:nvSpPr>
        <p:spPr bwMode="auto">
          <a:xfrm>
            <a:off x="393402" y="404812"/>
            <a:ext cx="92703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4400" dirty="0">
                <a:latin typeface="Aptos Display" panose="020B0004020202020204" pitchFamily="34" charset="0"/>
                <a:ea typeface="ＭＳ Ｐゴシック" panose="020B0600070205080204" pitchFamily="34" charset="-128"/>
              </a:rPr>
              <a:t>What Autistic girls want teachers to know… </a:t>
            </a:r>
            <a:r>
              <a:rPr lang="en-GB" altLang="en-US" sz="2400" dirty="0">
                <a:latin typeface="Aptos Display" panose="020B0004020202020204" pitchFamily="34" charset="0"/>
                <a:ea typeface="ＭＳ Ｐゴシック" panose="020B0600070205080204" pitchFamily="34" charset="-128"/>
              </a:rPr>
              <a:t>(Honeybourne 2015)</a:t>
            </a:r>
          </a:p>
        </p:txBody>
      </p:sp>
      <p:pic>
        <p:nvPicPr>
          <p:cNvPr id="4" name="Picture 4" descr="C:\Users\YC7385\Pictures\RCBClogo.gif">
            <a:extLst>
              <a:ext uri="{FF2B5EF4-FFF2-40B4-BE49-F238E27FC236}">
                <a16:creationId xmlns:a16="http://schemas.microsoft.com/office/drawing/2014/main" id="{9A7CB306-A56D-10A7-D6F7-940022494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648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02721-1718-4FDB-3BDF-E5F6E3D57502}"/>
            </a:ext>
          </a:extLst>
        </p:cNvPr>
        <p:cNvGrpSpPr/>
        <p:nvPr/>
      </p:nvGrpSpPr>
      <p:grpSpPr>
        <a:xfrm>
          <a:off x="0" y="0"/>
          <a:ext cx="0" cy="0"/>
          <a:chOff x="0" y="0"/>
          <a:chExt cx="0" cy="0"/>
        </a:xfrm>
      </p:grpSpPr>
      <p:sp>
        <p:nvSpPr>
          <p:cNvPr id="48130" name="AutoShape 6" descr="Image result for nas autism">
            <a:extLst>
              <a:ext uri="{FF2B5EF4-FFF2-40B4-BE49-F238E27FC236}">
                <a16:creationId xmlns:a16="http://schemas.microsoft.com/office/drawing/2014/main" id="{A563F03F-D573-C6F5-292F-6F29942C7602}"/>
              </a:ext>
            </a:extLst>
          </p:cNvPr>
          <p:cNvSpPr>
            <a:spLocks noChangeAspect="1" noChangeArrowheads="1"/>
          </p:cNvSpPr>
          <p:nvPr/>
        </p:nvSpPr>
        <p:spPr bwMode="auto">
          <a:xfrm>
            <a:off x="1636713" y="-7842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48131" name="AutoShape 8" descr="Image result for nas autism">
            <a:extLst>
              <a:ext uri="{FF2B5EF4-FFF2-40B4-BE49-F238E27FC236}">
                <a16:creationId xmlns:a16="http://schemas.microsoft.com/office/drawing/2014/main" id="{3AF08DBE-42F7-82B8-35C9-3F2CF989E7A8}"/>
              </a:ext>
            </a:extLst>
          </p:cNvPr>
          <p:cNvSpPr>
            <a:spLocks noChangeAspect="1" noChangeArrowheads="1"/>
          </p:cNvSpPr>
          <p:nvPr/>
        </p:nvSpPr>
        <p:spPr bwMode="auto">
          <a:xfrm>
            <a:off x="1789113" y="-6318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pic>
        <p:nvPicPr>
          <p:cNvPr id="3" name="Picture 4" descr="C:\Users\YC7385\Pictures\RCBClogo.gif">
            <a:extLst>
              <a:ext uri="{FF2B5EF4-FFF2-40B4-BE49-F238E27FC236}">
                <a16:creationId xmlns:a16="http://schemas.microsoft.com/office/drawing/2014/main" id="{1F6083E2-9CCE-DA2D-B9DA-89236F290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Autism, girls and keeping it all inside">
            <a:extLst>
              <a:ext uri="{FF2B5EF4-FFF2-40B4-BE49-F238E27FC236}">
                <a16:creationId xmlns:a16="http://schemas.microsoft.com/office/drawing/2014/main" id="{FD0755B9-F9E0-B3F6-E5F2-9AA4A5A36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813" y="98298"/>
            <a:ext cx="4724400" cy="666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96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www.bovinevetonline.com/sites/protein/files/MessageFeedback.jpg"/>
          <p:cNvPicPr>
            <a:picLocks noChangeAspect="1" noChangeArrowheads="1"/>
          </p:cNvPicPr>
          <p:nvPr/>
        </p:nvPicPr>
        <p:blipFill rotWithShape="1">
          <a:blip r:embed="rId2">
            <a:extLst>
              <a:ext uri="{28A0092B-C50C-407E-A947-70E740481C1C}">
                <a14:useLocalDpi xmlns:a14="http://schemas.microsoft.com/office/drawing/2010/main" val="0"/>
              </a:ext>
            </a:extLst>
          </a:blip>
          <a:srcRect l="2432" r="23" b="-2"/>
          <a:stretch/>
        </p:blipFill>
        <p:spPr bwMode="auto">
          <a:xfrm>
            <a:off x="381473" y="2457039"/>
            <a:ext cx="3039822" cy="2200023"/>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3893907" y="1109610"/>
            <a:ext cx="8298094" cy="574918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altLang="en-US" sz="2400" b="1" dirty="0">
                <a:latin typeface="Aptos" panose="020B0004020202020204" pitchFamily="34" charset="0"/>
                <a:cs typeface="Arial" panose="020B0604020202020204" pitchFamily="34" charset="0"/>
              </a:rPr>
              <a:t>Pragmatics </a:t>
            </a:r>
            <a:r>
              <a:rPr lang="en-GB" altLang="en-US" sz="2400" dirty="0">
                <a:latin typeface="Aptos" panose="020B0004020202020204" pitchFamily="34" charset="0"/>
                <a:cs typeface="Arial" panose="020B0604020202020204" pitchFamily="34" charset="0"/>
              </a:rPr>
              <a:t>(Conversation skills) e.g., turn taking, talking over you, waiting, need to say what’s on their mind immediately, going off at a tangent.</a:t>
            </a:r>
          </a:p>
          <a:p>
            <a:pPr>
              <a:defRPr/>
            </a:pPr>
            <a:r>
              <a:rPr lang="en-GB" altLang="en-US" sz="2400" b="1" dirty="0">
                <a:latin typeface="Aptos" panose="020B0004020202020204" pitchFamily="34" charset="0"/>
                <a:cs typeface="Arial" panose="020B0604020202020204" pitchFamily="34" charset="0"/>
              </a:rPr>
              <a:t>Verbal and non-verbal language </a:t>
            </a:r>
            <a:r>
              <a:rPr lang="en-GB" altLang="en-US" sz="2400" dirty="0">
                <a:latin typeface="Aptos" panose="020B0004020202020204" pitchFamily="34" charset="0"/>
                <a:cs typeface="Arial" panose="020B0604020202020204" pitchFamily="34" charset="0"/>
              </a:rPr>
              <a:t>e.g., gesture / tone of voice / facial expression</a:t>
            </a:r>
          </a:p>
          <a:p>
            <a:pPr>
              <a:defRPr/>
            </a:pPr>
            <a:r>
              <a:rPr lang="en-GB" altLang="en-US" sz="2400" b="1" dirty="0">
                <a:latin typeface="Aptos" panose="020B0004020202020204" pitchFamily="34" charset="0"/>
                <a:cs typeface="Arial" panose="020B0604020202020204" pitchFamily="34" charset="0"/>
              </a:rPr>
              <a:t>Expressive language </a:t>
            </a:r>
            <a:r>
              <a:rPr lang="en-GB" altLang="en-US" sz="2400" dirty="0">
                <a:latin typeface="Aptos" panose="020B0004020202020204" pitchFamily="34" charset="0"/>
                <a:cs typeface="Arial" panose="020B0604020202020204" pitchFamily="34" charset="0"/>
              </a:rPr>
              <a:t>may exceed their receptive language skills </a:t>
            </a:r>
          </a:p>
          <a:p>
            <a:pPr>
              <a:defRPr/>
            </a:pPr>
            <a:r>
              <a:rPr lang="en-GB" altLang="en-US" sz="2400" b="1" dirty="0">
                <a:latin typeface="Aptos" panose="020B0004020202020204" pitchFamily="34" charset="0"/>
                <a:cs typeface="Arial" panose="020B0604020202020204" pitchFamily="34" charset="0"/>
              </a:rPr>
              <a:t>Literal understanding </a:t>
            </a:r>
            <a:r>
              <a:rPr lang="en-GB" altLang="en-US" sz="2400" dirty="0">
                <a:latin typeface="Aptos" panose="020B0004020202020204" pitchFamily="34" charset="0"/>
                <a:cs typeface="Arial" panose="020B0604020202020204" pitchFamily="34" charset="0"/>
              </a:rPr>
              <a:t>e.g. ‘You’re on fire’</a:t>
            </a:r>
          </a:p>
          <a:p>
            <a:pPr>
              <a:defRPr/>
            </a:pPr>
            <a:r>
              <a:rPr lang="en-GB" altLang="en-US" sz="2400" b="1" dirty="0">
                <a:latin typeface="Aptos" panose="020B0004020202020204" pitchFamily="34" charset="0"/>
                <a:cs typeface="Arial" panose="020B0604020202020204" pitchFamily="34" charset="0"/>
              </a:rPr>
              <a:t>Metaphors, idioms, sarcasm, jokes and rhetorical questions</a:t>
            </a:r>
          </a:p>
          <a:p>
            <a:pPr>
              <a:defRPr/>
            </a:pPr>
            <a:r>
              <a:rPr lang="en-GB" altLang="en-US" sz="2400" dirty="0">
                <a:latin typeface="Aptos" panose="020B0004020202020204" pitchFamily="34" charset="0"/>
                <a:cs typeface="Arial" panose="020B0604020202020204" pitchFamily="34" charset="0"/>
              </a:rPr>
              <a:t>Difficulty with </a:t>
            </a:r>
            <a:r>
              <a:rPr lang="en-GB" altLang="en-US" sz="2400" b="1" dirty="0">
                <a:latin typeface="Aptos" panose="020B0004020202020204" pitchFamily="34" charset="0"/>
                <a:cs typeface="Arial" panose="020B0604020202020204" pitchFamily="34" charset="0"/>
              </a:rPr>
              <a:t>complex instructions  </a:t>
            </a:r>
          </a:p>
        </p:txBody>
      </p:sp>
      <p:sp>
        <p:nvSpPr>
          <p:cNvPr id="7" name="Rectangle 2"/>
          <p:cNvSpPr txBox="1">
            <a:spLocks noChangeArrowheads="1"/>
          </p:cNvSpPr>
          <p:nvPr/>
        </p:nvSpPr>
        <p:spPr>
          <a:xfrm>
            <a:off x="485435" y="326227"/>
            <a:ext cx="11221130" cy="975907"/>
          </a:xfrm>
          <a:prstGeom prst="rect">
            <a:avLst/>
          </a:prstGeom>
          <a:noFill/>
          <a:ln>
            <a:solidFill>
              <a:srgbClr val="DAE3F3"/>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87313"/>
            <a:r>
              <a:rPr lang="en-GB" altLang="en-US" b="1" dirty="0">
                <a:latin typeface="+mn-lt"/>
              </a:rPr>
              <a:t> </a:t>
            </a:r>
            <a:r>
              <a:rPr lang="en-GB" altLang="en-US" b="1" dirty="0">
                <a:latin typeface="Arial" panose="020B0604020202020204" pitchFamily="34" charset="0"/>
                <a:cs typeface="Arial" panose="020B0604020202020204" pitchFamily="34" charset="0"/>
              </a:rPr>
              <a:t>Social Communication</a:t>
            </a:r>
          </a:p>
        </p:txBody>
      </p:sp>
      <p:pic>
        <p:nvPicPr>
          <p:cNvPr id="8" name="Picture 4" descr="C:\Users\YC7385\Pictures\RCBC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4141" y="192693"/>
            <a:ext cx="108692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019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6" descr="Image result for nas autism">
            <a:extLst>
              <a:ext uri="{FF2B5EF4-FFF2-40B4-BE49-F238E27FC236}">
                <a16:creationId xmlns:a16="http://schemas.microsoft.com/office/drawing/2014/main" id="{EFA9C1CE-F82A-F53B-66BF-A688DC4F92DF}"/>
              </a:ext>
            </a:extLst>
          </p:cNvPr>
          <p:cNvSpPr>
            <a:spLocks noChangeAspect="1" noChangeArrowheads="1"/>
          </p:cNvSpPr>
          <p:nvPr/>
        </p:nvSpPr>
        <p:spPr bwMode="auto">
          <a:xfrm>
            <a:off x="1636713" y="-7842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48131" name="AutoShape 8" descr="Image result for nas autism">
            <a:extLst>
              <a:ext uri="{FF2B5EF4-FFF2-40B4-BE49-F238E27FC236}">
                <a16:creationId xmlns:a16="http://schemas.microsoft.com/office/drawing/2014/main" id="{C087E8A2-9285-56FD-DE31-ACA3078AB8BF}"/>
              </a:ext>
            </a:extLst>
          </p:cNvPr>
          <p:cNvSpPr>
            <a:spLocks noChangeAspect="1" noChangeArrowheads="1"/>
          </p:cNvSpPr>
          <p:nvPr/>
        </p:nvSpPr>
        <p:spPr bwMode="auto">
          <a:xfrm>
            <a:off x="1789113" y="-6318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48132" name="Content Placeholder 1">
            <a:extLst>
              <a:ext uri="{FF2B5EF4-FFF2-40B4-BE49-F238E27FC236}">
                <a16:creationId xmlns:a16="http://schemas.microsoft.com/office/drawing/2014/main" id="{671E1BE5-FC7C-356B-096F-87F0A47132E1}"/>
              </a:ext>
            </a:extLst>
          </p:cNvPr>
          <p:cNvSpPr>
            <a:spLocks noGrp="1" noChangeArrowheads="1"/>
          </p:cNvSpPr>
          <p:nvPr>
            <p:ph sz="half" idx="1"/>
          </p:nvPr>
        </p:nvSpPr>
        <p:spPr>
          <a:xfrm>
            <a:off x="965791" y="863600"/>
            <a:ext cx="6902303" cy="5437188"/>
          </a:xfrm>
        </p:spPr>
        <p:txBody>
          <a:bodyPr>
            <a:normAutofit/>
          </a:bodyPr>
          <a:lstStyle/>
          <a:p>
            <a:pPr marL="0" indent="0">
              <a:buNone/>
            </a:pPr>
            <a:r>
              <a:rPr lang="en-GB" altLang="en-US" sz="4400" b="1">
                <a:latin typeface="Aptos" panose="020B0004020202020204" pitchFamily="34" charset="0"/>
                <a:cs typeface="Arial" panose="020B0604020202020204" pitchFamily="34" charset="0"/>
              </a:rPr>
              <a:t>Further online training:</a:t>
            </a:r>
          </a:p>
          <a:p>
            <a:pPr marL="0" indent="0">
              <a:buNone/>
            </a:pPr>
            <a:endParaRPr lang="en-GB" altLang="en-US" sz="2400">
              <a:latin typeface="Aptos" panose="020B0004020202020204" pitchFamily="34" charset="0"/>
              <a:cs typeface="Arial" panose="020B0604020202020204" pitchFamily="34" charset="0"/>
            </a:endParaRPr>
          </a:p>
          <a:p>
            <a:pPr marL="0" indent="0">
              <a:buNone/>
            </a:pPr>
            <a:r>
              <a:rPr lang="en-GB" altLang="en-US" sz="2400" b="1">
                <a:latin typeface="Aptos" panose="020B0004020202020204" pitchFamily="34" charset="0"/>
                <a:cs typeface="Arial" panose="020B0604020202020204" pitchFamily="34" charset="0"/>
              </a:rPr>
              <a:t>Woman and Girls</a:t>
            </a:r>
          </a:p>
          <a:p>
            <a:pPr marL="0" indent="0">
              <a:buNone/>
            </a:pPr>
            <a:endParaRPr lang="en-GB" altLang="en-US" sz="2400">
              <a:latin typeface="Aptos" panose="020B0004020202020204" pitchFamily="34" charset="0"/>
              <a:cs typeface="Arial" panose="020B0604020202020204" pitchFamily="34" charset="0"/>
            </a:endParaRPr>
          </a:p>
          <a:p>
            <a:pPr marL="0" indent="0">
              <a:buNone/>
            </a:pPr>
            <a:r>
              <a:rPr lang="en-GB" altLang="en-US" sz="2400">
                <a:latin typeface="Aptos" panose="020B0004020202020204" pitchFamily="34" charset="0"/>
                <a:cs typeface="Arial" panose="020B0604020202020204" pitchFamily="34" charset="0"/>
              </a:rPr>
              <a:t>Online training Module by the NAS </a:t>
            </a:r>
          </a:p>
          <a:p>
            <a:pPr marL="0" indent="0">
              <a:buNone/>
            </a:pPr>
            <a:r>
              <a:rPr lang="en-GB" altLang="en-US" sz="2400">
                <a:latin typeface="Aptos" panose="020B0004020202020204" pitchFamily="34" charset="0"/>
                <a:cs typeface="Arial" panose="020B0604020202020204" pitchFamily="34" charset="0"/>
              </a:rPr>
              <a:t>£30 + VAT</a:t>
            </a:r>
          </a:p>
          <a:p>
            <a:pPr marL="0" indent="0">
              <a:buNone/>
            </a:pPr>
            <a:endParaRPr lang="en-GB" altLang="en-US" sz="2400">
              <a:latin typeface="Aptos" panose="020B0004020202020204" pitchFamily="34" charset="0"/>
              <a:cs typeface="Arial" panose="020B0604020202020204" pitchFamily="34" charset="0"/>
            </a:endParaRPr>
          </a:p>
          <a:p>
            <a:pPr marL="0" indent="0">
              <a:buNone/>
            </a:pPr>
            <a:r>
              <a:rPr lang="en-GB" altLang="en-US" sz="2400">
                <a:latin typeface="Aptos" panose="020B0004020202020204" pitchFamily="34" charset="0"/>
                <a:cs typeface="Arial" panose="020B0604020202020204" pitchFamily="34" charset="0"/>
              </a:rPr>
              <a:t>online.training@nas.org.uk</a:t>
            </a:r>
            <a:endParaRPr lang="en-GB" altLang="en-US" sz="2400" dirty="0">
              <a:latin typeface="Aptos" panose="020B0004020202020204" pitchFamily="34" charset="0"/>
              <a:cs typeface="Arial" panose="020B0604020202020204" pitchFamily="34" charset="0"/>
            </a:endParaRPr>
          </a:p>
        </p:txBody>
      </p:sp>
      <p:pic>
        <p:nvPicPr>
          <p:cNvPr id="48133" name="Graphic 3">
            <a:extLst>
              <a:ext uri="{FF2B5EF4-FFF2-40B4-BE49-F238E27FC236}">
                <a16:creationId xmlns:a16="http://schemas.microsoft.com/office/drawing/2014/main" id="{76E977FF-3AE1-CA4D-EF4A-EEA137402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5221" y="3388611"/>
            <a:ext cx="6064826" cy="260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C:\Users\YC7385\Pictures\RCBClogo.gif">
            <a:extLst>
              <a:ext uri="{FF2B5EF4-FFF2-40B4-BE49-F238E27FC236}">
                <a16:creationId xmlns:a16="http://schemas.microsoft.com/office/drawing/2014/main" id="{14099B6A-8932-4732-26C0-D055AD8A1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298" y="484188"/>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CE38B6-438B-4650-B26E-2875C1F8BF5A}"/>
              </a:ext>
            </a:extLst>
          </p:cNvPr>
          <p:cNvSpPr>
            <a:spLocks noGrp="1"/>
          </p:cNvSpPr>
          <p:nvPr>
            <p:ph type="title"/>
          </p:nvPr>
        </p:nvSpPr>
        <p:spPr>
          <a:xfrm>
            <a:off x="501399" y="218241"/>
            <a:ext cx="11468927" cy="1020590"/>
          </a:xfrm>
          <a:solidFill>
            <a:schemeClr val="accent1">
              <a:lumMod val="20000"/>
              <a:lumOff val="80000"/>
            </a:schemeClr>
          </a:solidFill>
        </p:spPr>
        <p:txBody>
          <a:bodyPr>
            <a:normAutofit/>
          </a:bodyPr>
          <a:lstStyle/>
          <a:p>
            <a:r>
              <a:rPr lang="en-GB" b="1" dirty="0">
                <a:latin typeface="Arial" panose="020B0604020202020204" pitchFamily="34" charset="0"/>
                <a:cs typeface="Arial" panose="020B0604020202020204" pitchFamily="34" charset="0"/>
              </a:rPr>
              <a:t>Signposting - Local Support Groups</a:t>
            </a:r>
          </a:p>
        </p:txBody>
      </p:sp>
      <p:grpSp>
        <p:nvGrpSpPr>
          <p:cNvPr id="3" name="Group 2">
            <a:extLst>
              <a:ext uri="{FF2B5EF4-FFF2-40B4-BE49-F238E27FC236}">
                <a16:creationId xmlns:a16="http://schemas.microsoft.com/office/drawing/2014/main" id="{C7B00A6D-929A-451E-AC09-89C977965E02}"/>
              </a:ext>
            </a:extLst>
          </p:cNvPr>
          <p:cNvGrpSpPr/>
          <p:nvPr/>
        </p:nvGrpSpPr>
        <p:grpSpPr>
          <a:xfrm>
            <a:off x="337411" y="3694147"/>
            <a:ext cx="11350917" cy="1112624"/>
            <a:chOff x="375391" y="3762926"/>
            <a:chExt cx="11350917" cy="1112624"/>
          </a:xfrm>
        </p:grpSpPr>
        <p:pic>
          <p:nvPicPr>
            <p:cNvPr id="15" name="Picture 14">
              <a:extLst>
                <a:ext uri="{FF2B5EF4-FFF2-40B4-BE49-F238E27FC236}">
                  <a16:creationId xmlns:a16="http://schemas.microsoft.com/office/drawing/2014/main" id="{A106BF12-009B-466D-B687-BC05D16333E2}"/>
                </a:ext>
              </a:extLst>
            </p:cNvPr>
            <p:cNvPicPr>
              <a:picLocks noChangeAspect="1"/>
            </p:cNvPicPr>
            <p:nvPr/>
          </p:nvPicPr>
          <p:blipFill rotWithShape="1">
            <a:blip r:embed="rId2"/>
            <a:srcRect l="6190" t="9952" r="68571" b="74680"/>
            <a:stretch/>
          </p:blipFill>
          <p:spPr>
            <a:xfrm>
              <a:off x="375391" y="3762926"/>
              <a:ext cx="3077028" cy="1053431"/>
            </a:xfrm>
            <a:prstGeom prst="rect">
              <a:avLst/>
            </a:prstGeom>
          </p:spPr>
        </p:pic>
        <p:sp>
          <p:nvSpPr>
            <p:cNvPr id="17" name="TextBox 16">
              <a:extLst>
                <a:ext uri="{FF2B5EF4-FFF2-40B4-BE49-F238E27FC236}">
                  <a16:creationId xmlns:a16="http://schemas.microsoft.com/office/drawing/2014/main" id="{2187A2C8-37CD-4E53-B08F-4541E60918FB}"/>
                </a:ext>
              </a:extLst>
            </p:cNvPr>
            <p:cNvSpPr txBox="1"/>
            <p:nvPr/>
          </p:nvSpPr>
          <p:spPr>
            <a:xfrm>
              <a:off x="3635167" y="3767554"/>
              <a:ext cx="4775532" cy="1107996"/>
            </a:xfrm>
            <a:prstGeom prst="rect">
              <a:avLst/>
            </a:prstGeom>
            <a:noFill/>
          </p:spPr>
          <p:txBody>
            <a:bodyPr wrap="square">
              <a:spAutoFit/>
            </a:bodyPr>
            <a:lstStyle/>
            <a:p>
              <a:r>
                <a:rPr lang="en-GB" sz="2200" dirty="0">
                  <a:solidFill>
                    <a:srgbClr val="0563C1"/>
                  </a:solidFill>
                  <a:hlinkClick r:id="rId3">
                    <a:extLst>
                      <a:ext uri="{A12FA001-AC4F-418D-AE19-62706E023703}">
                        <ahyp:hlinkClr xmlns:ahyp="http://schemas.microsoft.com/office/drawing/2018/hyperlinkcolor" val="tx"/>
                      </a:ext>
                    </a:extLst>
                  </a:hlinkClick>
                </a:rPr>
                <a:t>https://www.daisychainproject.co.uk</a:t>
              </a:r>
              <a:r>
                <a:rPr lang="en-GB" sz="2200" dirty="0">
                  <a:solidFill>
                    <a:schemeClr val="accent1"/>
                  </a:solidFill>
                  <a:hlinkClick r:id="rId3">
                    <a:extLst>
                      <a:ext uri="{A12FA001-AC4F-418D-AE19-62706E023703}">
                        <ahyp:hlinkClr xmlns:ahyp="http://schemas.microsoft.com/office/drawing/2018/hyperlinkcolor" val="tx"/>
                      </a:ext>
                    </a:extLst>
                  </a:hlinkClick>
                </a:rPr>
                <a:t>/</a:t>
              </a:r>
              <a:endParaRPr lang="en-GB" sz="2200" dirty="0">
                <a:solidFill>
                  <a:schemeClr val="accent1"/>
                </a:solidFill>
              </a:endParaRPr>
            </a:p>
            <a:p>
              <a:r>
                <a:rPr lang="en-GB" sz="2200" dirty="0"/>
                <a:t>tel:	</a:t>
              </a:r>
              <a:r>
                <a:rPr lang="pt-BR" sz="2200" b="0" i="0" strike="noStrike" dirty="0">
                  <a:effectLst/>
                </a:rPr>
                <a:t>01642 531248		</a:t>
              </a:r>
              <a:endParaRPr lang="pt-BR" sz="2200" dirty="0"/>
            </a:p>
            <a:p>
              <a:r>
                <a:rPr lang="pt-BR" sz="2200" b="0" i="0" u="none" strike="noStrike" dirty="0">
                  <a:effectLst/>
                </a:rPr>
                <a:t>e-mail: 	</a:t>
              </a:r>
              <a:r>
                <a:rPr lang="pt-BR" sz="2200" dirty="0">
                  <a:hlinkClick r:id="rId4"/>
                </a:rPr>
                <a:t>info@daisychainproject.co.uk</a:t>
              </a:r>
              <a:r>
                <a:rPr lang="pt-BR" sz="2200" dirty="0"/>
                <a:t>	</a:t>
              </a:r>
              <a:endParaRPr lang="en-GB" sz="2200" dirty="0"/>
            </a:p>
          </p:txBody>
        </p:sp>
        <p:sp>
          <p:nvSpPr>
            <p:cNvPr id="23" name="TextBox 22">
              <a:extLst>
                <a:ext uri="{FF2B5EF4-FFF2-40B4-BE49-F238E27FC236}">
                  <a16:creationId xmlns:a16="http://schemas.microsoft.com/office/drawing/2014/main" id="{4A895A99-2524-435E-99C3-B14B934D52C5}"/>
                </a:ext>
              </a:extLst>
            </p:cNvPr>
            <p:cNvSpPr txBox="1"/>
            <p:nvPr/>
          </p:nvSpPr>
          <p:spPr>
            <a:xfrm>
              <a:off x="8205931" y="3944345"/>
              <a:ext cx="3520377" cy="923330"/>
            </a:xfrm>
            <a:prstGeom prst="rect">
              <a:avLst/>
            </a:prstGeom>
            <a:noFill/>
          </p:spPr>
          <p:txBody>
            <a:bodyPr wrap="square">
              <a:spAutoFit/>
            </a:bodyPr>
            <a:lstStyle/>
            <a:p>
              <a:r>
                <a:rPr lang="pt-BR" sz="1800" b="0" i="0" strike="noStrike" dirty="0">
                  <a:effectLst/>
                </a:rPr>
                <a:t>Based in Stockton provides s</a:t>
              </a:r>
              <a:r>
                <a:rPr lang="pt-BR" dirty="0"/>
                <a:t>upport for children, young people, adults, parents and carers</a:t>
              </a:r>
              <a:endParaRPr lang="en-GB" dirty="0"/>
            </a:p>
          </p:txBody>
        </p:sp>
      </p:grpSp>
      <p:grpSp>
        <p:nvGrpSpPr>
          <p:cNvPr id="5" name="Group 4">
            <a:extLst>
              <a:ext uri="{FF2B5EF4-FFF2-40B4-BE49-F238E27FC236}">
                <a16:creationId xmlns:a16="http://schemas.microsoft.com/office/drawing/2014/main" id="{8C5E16C0-3273-484D-9920-C0B8A323A5A3}"/>
              </a:ext>
            </a:extLst>
          </p:cNvPr>
          <p:cNvGrpSpPr/>
          <p:nvPr/>
        </p:nvGrpSpPr>
        <p:grpSpPr>
          <a:xfrm>
            <a:off x="365328" y="5286271"/>
            <a:ext cx="11074735" cy="1137245"/>
            <a:chOff x="375391" y="5200049"/>
            <a:chExt cx="11074735" cy="1137245"/>
          </a:xfrm>
        </p:grpSpPr>
        <p:pic>
          <p:nvPicPr>
            <p:cNvPr id="19" name="Picture 18">
              <a:extLst>
                <a:ext uri="{FF2B5EF4-FFF2-40B4-BE49-F238E27FC236}">
                  <a16:creationId xmlns:a16="http://schemas.microsoft.com/office/drawing/2014/main" id="{A6847893-58AC-478E-9C12-183248059FBA}"/>
                </a:ext>
              </a:extLst>
            </p:cNvPr>
            <p:cNvPicPr>
              <a:picLocks noChangeAspect="1"/>
            </p:cNvPicPr>
            <p:nvPr/>
          </p:nvPicPr>
          <p:blipFill rotWithShape="1">
            <a:blip r:embed="rId5"/>
            <a:srcRect l="5832" t="9716" r="64167" b="73974"/>
            <a:stretch/>
          </p:blipFill>
          <p:spPr>
            <a:xfrm>
              <a:off x="375391" y="5219303"/>
              <a:ext cx="2846780" cy="1117991"/>
            </a:xfrm>
            <a:prstGeom prst="rect">
              <a:avLst/>
            </a:prstGeom>
          </p:spPr>
        </p:pic>
        <p:sp>
          <p:nvSpPr>
            <p:cNvPr id="21" name="TextBox 20">
              <a:extLst>
                <a:ext uri="{FF2B5EF4-FFF2-40B4-BE49-F238E27FC236}">
                  <a16:creationId xmlns:a16="http://schemas.microsoft.com/office/drawing/2014/main" id="{7D4E3048-3748-46A7-9BC0-63ADA3E5A97D}"/>
                </a:ext>
              </a:extLst>
            </p:cNvPr>
            <p:cNvSpPr txBox="1"/>
            <p:nvPr/>
          </p:nvSpPr>
          <p:spPr>
            <a:xfrm>
              <a:off x="3635167" y="5200049"/>
              <a:ext cx="4775532" cy="1107996"/>
            </a:xfrm>
            <a:prstGeom prst="rect">
              <a:avLst/>
            </a:prstGeom>
            <a:noFill/>
          </p:spPr>
          <p:txBody>
            <a:bodyPr wrap="square">
              <a:spAutoFit/>
            </a:bodyPr>
            <a:lstStyle/>
            <a:p>
              <a:r>
                <a:rPr lang="en-GB" sz="2200" dirty="0">
                  <a:hlinkClick r:id="rId6"/>
                </a:rPr>
                <a:t>http://www.grenfellclub.org/</a:t>
              </a:r>
              <a:endParaRPr lang="en-GB" sz="2200" dirty="0"/>
            </a:p>
            <a:p>
              <a:r>
                <a:rPr lang="en-GB" sz="2200" dirty="0"/>
                <a:t>Tel: 	01642 471747			</a:t>
              </a:r>
            </a:p>
            <a:p>
              <a:r>
                <a:rPr lang="en-GB" sz="2200" dirty="0"/>
                <a:t>E-mail:	</a:t>
              </a:r>
              <a:r>
                <a:rPr lang="en-GB" sz="2200" b="0" i="0" u="none" strike="noStrike" dirty="0">
                  <a:solidFill>
                    <a:srgbClr val="000000"/>
                  </a:solidFill>
                  <a:effectLst/>
                  <a:hlinkClick r:id="rId7"/>
                </a:rPr>
                <a:t>info@grenfellclub.org</a:t>
              </a:r>
              <a:r>
                <a:rPr lang="en-GB" sz="2200" b="0" i="0" u="none" strike="noStrike" dirty="0">
                  <a:solidFill>
                    <a:srgbClr val="000000"/>
                  </a:solidFill>
                  <a:effectLst/>
                </a:rPr>
                <a:t>		</a:t>
              </a:r>
              <a:endParaRPr lang="en-GB" sz="2200" dirty="0"/>
            </a:p>
          </p:txBody>
        </p:sp>
        <p:sp>
          <p:nvSpPr>
            <p:cNvPr id="24" name="TextBox 23">
              <a:extLst>
                <a:ext uri="{FF2B5EF4-FFF2-40B4-BE49-F238E27FC236}">
                  <a16:creationId xmlns:a16="http://schemas.microsoft.com/office/drawing/2014/main" id="{FCE56837-FB7A-4512-8BFD-436C3878B7D6}"/>
                </a:ext>
              </a:extLst>
            </p:cNvPr>
            <p:cNvSpPr txBox="1"/>
            <p:nvPr/>
          </p:nvSpPr>
          <p:spPr>
            <a:xfrm>
              <a:off x="8170224" y="5345265"/>
              <a:ext cx="3279902" cy="646331"/>
            </a:xfrm>
            <a:prstGeom prst="rect">
              <a:avLst/>
            </a:prstGeom>
            <a:noFill/>
          </p:spPr>
          <p:txBody>
            <a:bodyPr wrap="square">
              <a:spAutoFit/>
            </a:bodyPr>
            <a:lstStyle/>
            <a:p>
              <a:r>
                <a:rPr lang="pt-BR" sz="1800" b="0" i="0" strike="noStrike" dirty="0">
                  <a:effectLst/>
                </a:rPr>
                <a:t>Based in Redcar provides a</a:t>
              </a:r>
              <a:r>
                <a:rPr lang="pt-BR" dirty="0"/>
                <a:t>ctivities age 5 to adult</a:t>
              </a:r>
              <a:endParaRPr lang="en-GB" dirty="0"/>
            </a:p>
          </p:txBody>
        </p:sp>
      </p:grpSp>
      <p:grpSp>
        <p:nvGrpSpPr>
          <p:cNvPr id="2" name="Group 1">
            <a:extLst>
              <a:ext uri="{FF2B5EF4-FFF2-40B4-BE49-F238E27FC236}">
                <a16:creationId xmlns:a16="http://schemas.microsoft.com/office/drawing/2014/main" id="{36B4FDC4-C2C9-4603-B784-891A31A142A6}"/>
              </a:ext>
            </a:extLst>
          </p:cNvPr>
          <p:cNvGrpSpPr/>
          <p:nvPr/>
        </p:nvGrpSpPr>
        <p:grpSpPr>
          <a:xfrm>
            <a:off x="501399" y="1587012"/>
            <a:ext cx="11260616" cy="1754326"/>
            <a:chOff x="501399" y="1471269"/>
            <a:chExt cx="11260616" cy="1754326"/>
          </a:xfrm>
        </p:grpSpPr>
        <p:pic>
          <p:nvPicPr>
            <p:cNvPr id="8" name="Picture 7">
              <a:extLst>
                <a:ext uri="{FF2B5EF4-FFF2-40B4-BE49-F238E27FC236}">
                  <a16:creationId xmlns:a16="http://schemas.microsoft.com/office/drawing/2014/main" id="{446A2A60-D703-4463-9B3E-60CB1C4B2634}"/>
                </a:ext>
              </a:extLst>
            </p:cNvPr>
            <p:cNvPicPr>
              <a:picLocks noChangeAspect="1"/>
            </p:cNvPicPr>
            <p:nvPr/>
          </p:nvPicPr>
          <p:blipFill rotWithShape="1">
            <a:blip r:embed="rId8"/>
            <a:srcRect l="36429" t="18186" r="34643" b="53229"/>
            <a:stretch/>
          </p:blipFill>
          <p:spPr>
            <a:xfrm>
              <a:off x="501399" y="1564853"/>
              <a:ext cx="2322288" cy="1290159"/>
            </a:xfrm>
            <a:prstGeom prst="rect">
              <a:avLst/>
            </a:prstGeom>
          </p:spPr>
        </p:pic>
        <p:sp>
          <p:nvSpPr>
            <p:cNvPr id="13" name="TextBox 12">
              <a:extLst>
                <a:ext uri="{FF2B5EF4-FFF2-40B4-BE49-F238E27FC236}">
                  <a16:creationId xmlns:a16="http://schemas.microsoft.com/office/drawing/2014/main" id="{FFB466A1-6DDE-499A-B90A-664D7CE0B526}"/>
                </a:ext>
              </a:extLst>
            </p:cNvPr>
            <p:cNvSpPr txBox="1"/>
            <p:nvPr/>
          </p:nvSpPr>
          <p:spPr>
            <a:xfrm>
              <a:off x="3635168" y="1655935"/>
              <a:ext cx="4535056" cy="1107996"/>
            </a:xfrm>
            <a:prstGeom prst="rect">
              <a:avLst/>
            </a:prstGeom>
            <a:noFill/>
          </p:spPr>
          <p:txBody>
            <a:bodyPr wrap="square">
              <a:spAutoFit/>
            </a:bodyPr>
            <a:lstStyle/>
            <a:p>
              <a:r>
                <a:rPr lang="en-GB" sz="2200" dirty="0">
                  <a:hlinkClick r:id="rId9"/>
                </a:rPr>
                <a:t>https://www.iammain.org.uk/</a:t>
              </a:r>
              <a:endParaRPr lang="en-GB" sz="2200" dirty="0"/>
            </a:p>
            <a:p>
              <a:r>
                <a:rPr lang="en-GB" sz="2200" dirty="0"/>
                <a:t>t</a:t>
              </a:r>
              <a:r>
                <a:rPr lang="en-GB" sz="2200" i="0" u="none" strike="noStrike" dirty="0">
                  <a:effectLst/>
                </a:rPr>
                <a:t>el:	01642 608012</a:t>
              </a:r>
            </a:p>
            <a:p>
              <a:r>
                <a:rPr lang="en-GB" sz="2200" dirty="0"/>
                <a:t>e-mail:	</a:t>
              </a:r>
              <a:r>
                <a:rPr lang="en-GB" sz="2200" dirty="0">
                  <a:hlinkClick r:id="rId10"/>
                </a:rPr>
                <a:t>info@iammain.org.uk</a:t>
              </a:r>
              <a:endParaRPr lang="en-GB" sz="2200" dirty="0"/>
            </a:p>
          </p:txBody>
        </p:sp>
        <p:sp>
          <p:nvSpPr>
            <p:cNvPr id="25" name="TextBox 24">
              <a:extLst>
                <a:ext uri="{FF2B5EF4-FFF2-40B4-BE49-F238E27FC236}">
                  <a16:creationId xmlns:a16="http://schemas.microsoft.com/office/drawing/2014/main" id="{CAB645C8-C73C-4B6B-9820-8617401D1156}"/>
                </a:ext>
              </a:extLst>
            </p:cNvPr>
            <p:cNvSpPr txBox="1"/>
            <p:nvPr/>
          </p:nvSpPr>
          <p:spPr>
            <a:xfrm>
              <a:off x="8170225" y="1471269"/>
              <a:ext cx="3591790" cy="1754326"/>
            </a:xfrm>
            <a:prstGeom prst="rect">
              <a:avLst/>
            </a:prstGeom>
            <a:noFill/>
          </p:spPr>
          <p:txBody>
            <a:bodyPr wrap="square">
              <a:spAutoFit/>
            </a:bodyPr>
            <a:lstStyle/>
            <a:p>
              <a:r>
                <a:rPr lang="pt-BR" sz="1800" b="0" i="0" strike="noStrike" dirty="0">
                  <a:effectLst/>
                </a:rPr>
                <a:t>Based in Middlesbrouugh (provides services across the Tees Valley Area) including s</a:t>
              </a:r>
              <a:r>
                <a:rPr lang="pt-BR" dirty="0"/>
                <a:t>hort breaks for children, clubs for age 5 to adult, support for young people, parents and carers and professionals</a:t>
              </a:r>
              <a:endParaRPr lang="en-GB" dirty="0"/>
            </a:p>
          </p:txBody>
        </p:sp>
      </p:grpSp>
      <p:pic>
        <p:nvPicPr>
          <p:cNvPr id="6" name="Picture 4" descr="C:\Users\YC7385\Pictures\RCBClogo.gif">
            <a:extLst>
              <a:ext uri="{FF2B5EF4-FFF2-40B4-BE49-F238E27FC236}">
                <a16:creationId xmlns:a16="http://schemas.microsoft.com/office/drawing/2014/main" id="{861353D3-E8BF-8901-9645-262D77DBCE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48013" y="223350"/>
            <a:ext cx="108692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519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54CF3-DD17-4CBD-B238-4F31ED6AF87C}"/>
              </a:ext>
            </a:extLst>
          </p:cNvPr>
          <p:cNvSpPr txBox="1"/>
          <p:nvPr/>
        </p:nvSpPr>
        <p:spPr>
          <a:xfrm>
            <a:off x="2841420" y="4989813"/>
            <a:ext cx="11272650" cy="369332"/>
          </a:xfrm>
          <a:prstGeom prst="rect">
            <a:avLst/>
          </a:prstGeom>
          <a:noFill/>
        </p:spPr>
        <p:txBody>
          <a:bodyPr wrap="square" rtlCol="0">
            <a:spAutoFit/>
          </a:bodyPr>
          <a:lstStyle/>
          <a:p>
            <a:r>
              <a:rPr lang="en-GB" dirty="0"/>
              <a:t>				</a:t>
            </a:r>
          </a:p>
        </p:txBody>
      </p:sp>
      <p:sp>
        <p:nvSpPr>
          <p:cNvPr id="23" name="TextBox 22">
            <a:extLst>
              <a:ext uri="{FF2B5EF4-FFF2-40B4-BE49-F238E27FC236}">
                <a16:creationId xmlns:a16="http://schemas.microsoft.com/office/drawing/2014/main" id="{9B7644EC-8494-4C84-9B76-9A71FC3F704D}"/>
              </a:ext>
            </a:extLst>
          </p:cNvPr>
          <p:cNvSpPr txBox="1"/>
          <p:nvPr/>
        </p:nvSpPr>
        <p:spPr>
          <a:xfrm>
            <a:off x="242343" y="3234168"/>
            <a:ext cx="10326200" cy="369332"/>
          </a:xfrm>
          <a:prstGeom prst="rect">
            <a:avLst/>
          </a:prstGeom>
          <a:noFill/>
        </p:spPr>
        <p:txBody>
          <a:bodyPr wrap="square">
            <a:spAutoFit/>
          </a:bodyPr>
          <a:lstStyle/>
          <a:p>
            <a:r>
              <a:rPr lang="en-GB" dirty="0"/>
              <a:t>		</a:t>
            </a:r>
          </a:p>
        </p:txBody>
      </p:sp>
      <p:graphicFrame>
        <p:nvGraphicFramePr>
          <p:cNvPr id="30" name="Table 30">
            <a:extLst>
              <a:ext uri="{FF2B5EF4-FFF2-40B4-BE49-F238E27FC236}">
                <a16:creationId xmlns:a16="http://schemas.microsoft.com/office/drawing/2014/main" id="{943B8DCB-85CA-4CAF-9FAB-5754D4A8B2A1}"/>
              </a:ext>
            </a:extLst>
          </p:cNvPr>
          <p:cNvGraphicFramePr>
            <a:graphicFrameLocks noGrp="1"/>
          </p:cNvGraphicFramePr>
          <p:nvPr/>
        </p:nvGraphicFramePr>
        <p:xfrm>
          <a:off x="0" y="-10166"/>
          <a:ext cx="12192000" cy="6828903"/>
        </p:xfrm>
        <a:graphic>
          <a:graphicData uri="http://schemas.openxmlformats.org/drawingml/2006/table">
            <a:tbl>
              <a:tblPr firstRow="1" bandRow="1">
                <a:tableStyleId>{5C22544A-7EE6-4342-B048-85BDC9FD1C3A}</a:tableStyleId>
              </a:tblPr>
              <a:tblGrid>
                <a:gridCol w="4426536">
                  <a:extLst>
                    <a:ext uri="{9D8B030D-6E8A-4147-A177-3AD203B41FA5}">
                      <a16:colId xmlns:a16="http://schemas.microsoft.com/office/drawing/2014/main" val="2731634658"/>
                    </a:ext>
                  </a:extLst>
                </a:gridCol>
                <a:gridCol w="7765464">
                  <a:extLst>
                    <a:ext uri="{9D8B030D-6E8A-4147-A177-3AD203B41FA5}">
                      <a16:colId xmlns:a16="http://schemas.microsoft.com/office/drawing/2014/main" val="3590623497"/>
                    </a:ext>
                  </a:extLst>
                </a:gridCol>
              </a:tblGrid>
              <a:tr h="4068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dirty="0">
                          <a:solidFill>
                            <a:schemeClr val="accent1"/>
                          </a:solidFill>
                          <a:hlinkClick r:id="rId2">
                            <a:extLst>
                              <a:ext uri="{A12FA001-AC4F-418D-AE19-62706E023703}">
                                <ahyp:hlinkClr xmlns:ahyp="http://schemas.microsoft.com/office/drawing/2018/hyperlinkcolor" val="tx"/>
                              </a:ext>
                            </a:extLst>
                          </a:hlinkClick>
                        </a:rPr>
                        <a:t>https://www.autism.org.uk/</a:t>
                      </a:r>
                      <a:endParaRPr lang="en-GB" sz="1700" b="0" dirty="0">
                        <a:solidFill>
                          <a:schemeClr val="accent1"/>
                        </a:solidFill>
                      </a:endParaRPr>
                    </a:p>
                    <a:p>
                      <a:endParaRPr lang="en-GB" sz="1700" dirty="0"/>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dirty="0">
                          <a:solidFill>
                            <a:schemeClr val="tx1"/>
                          </a:solidFill>
                        </a:rPr>
                        <a:t>Comprehensive advice and guidance including access to resources and publications</a:t>
                      </a:r>
                    </a:p>
                  </a:txBody>
                  <a:tcPr>
                    <a:solidFill>
                      <a:schemeClr val="accent5">
                        <a:lumMod val="20000"/>
                        <a:lumOff val="80000"/>
                      </a:schemeClr>
                    </a:solidFill>
                  </a:tcPr>
                </a:tc>
                <a:extLst>
                  <a:ext uri="{0D108BD9-81ED-4DB2-BD59-A6C34878D82A}">
                    <a16:rowId xmlns:a16="http://schemas.microsoft.com/office/drawing/2014/main" val="1569204195"/>
                  </a:ext>
                </a:extLst>
              </a:tr>
              <a:tr h="406817">
                <a:tc>
                  <a:txBody>
                    <a:bodyPr/>
                    <a:lstStyle/>
                    <a:p>
                      <a:r>
                        <a:rPr lang="en-GB" sz="1700" dirty="0">
                          <a:hlinkClick r:id="rId3"/>
                        </a:rPr>
                        <a:t>https://carolgraysocialstories.com/</a:t>
                      </a:r>
                      <a:endParaRPr lang="en-GB" sz="1700" dirty="0"/>
                    </a:p>
                  </a:txBody>
                  <a:tcPr>
                    <a:solidFill>
                      <a:schemeClr val="accent5">
                        <a:lumMod val="20000"/>
                        <a:lumOff val="80000"/>
                      </a:schemeClr>
                    </a:solidFill>
                  </a:tcPr>
                </a:tc>
                <a:tc>
                  <a:txBody>
                    <a:bodyPr/>
                    <a:lstStyle/>
                    <a:p>
                      <a:r>
                        <a:rPr lang="en-GB" sz="1700" dirty="0"/>
                        <a:t>Social Stories advice and information</a:t>
                      </a:r>
                    </a:p>
                  </a:txBody>
                  <a:tcPr>
                    <a:solidFill>
                      <a:schemeClr val="accent5">
                        <a:lumMod val="20000"/>
                        <a:lumOff val="80000"/>
                      </a:schemeClr>
                    </a:solidFill>
                  </a:tcPr>
                </a:tc>
                <a:extLst>
                  <a:ext uri="{0D108BD9-81ED-4DB2-BD59-A6C34878D82A}">
                    <a16:rowId xmlns:a16="http://schemas.microsoft.com/office/drawing/2014/main" val="616620097"/>
                  </a:ext>
                </a:extLst>
              </a:tr>
              <a:tr h="406817">
                <a:tc>
                  <a:txBody>
                    <a:bodyPr/>
                    <a:lstStyle/>
                    <a:p>
                      <a:r>
                        <a:rPr lang="en-GB" sz="1700" dirty="0">
                          <a:hlinkClick r:id="rId4"/>
                        </a:rPr>
                        <a:t>https://reachoutasc.com/resources/</a:t>
                      </a:r>
                      <a:endParaRPr lang="en-GB" sz="1700" dirty="0"/>
                    </a:p>
                  </a:txBody>
                  <a:tcPr>
                    <a:solidFill>
                      <a:schemeClr val="accent5">
                        <a:lumMod val="20000"/>
                        <a:lumOff val="80000"/>
                      </a:schemeClr>
                    </a:solidFill>
                  </a:tcPr>
                </a:tc>
                <a:tc>
                  <a:txBody>
                    <a:bodyPr/>
                    <a:lstStyle/>
                    <a:p>
                      <a:r>
                        <a:rPr lang="en-GB" sz="1700" dirty="0"/>
                        <a:t>Visuals, Social Stories, Mental well being, COVID 19, Transition</a:t>
                      </a:r>
                    </a:p>
                  </a:txBody>
                  <a:tcPr>
                    <a:solidFill>
                      <a:schemeClr val="accent5">
                        <a:lumMod val="20000"/>
                        <a:lumOff val="80000"/>
                      </a:schemeClr>
                    </a:solidFill>
                  </a:tcPr>
                </a:tc>
                <a:extLst>
                  <a:ext uri="{0D108BD9-81ED-4DB2-BD59-A6C34878D82A}">
                    <a16:rowId xmlns:a16="http://schemas.microsoft.com/office/drawing/2014/main" val="1227106514"/>
                  </a:ext>
                </a:extLst>
              </a:tr>
              <a:tr h="755518">
                <a:tc>
                  <a:txBody>
                    <a:bodyPr/>
                    <a:lstStyle/>
                    <a:p>
                      <a:r>
                        <a:rPr lang="en-GB" sz="1700" dirty="0">
                          <a:hlinkClick r:id="rId5"/>
                        </a:rPr>
                        <a:t>https://www.middletownautism.com/</a:t>
                      </a:r>
                      <a:endParaRPr lang="en-GB" sz="1700" dirty="0"/>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Wide range of resources from early years to teens covering best autism practice, social skills, life skills, sensory challenges, transition and resilience</a:t>
                      </a:r>
                    </a:p>
                  </a:txBody>
                  <a:tcPr>
                    <a:solidFill>
                      <a:schemeClr val="accent5">
                        <a:lumMod val="20000"/>
                        <a:lumOff val="80000"/>
                      </a:schemeClr>
                    </a:solidFill>
                  </a:tcPr>
                </a:tc>
                <a:extLst>
                  <a:ext uri="{0D108BD9-81ED-4DB2-BD59-A6C34878D82A}">
                    <a16:rowId xmlns:a16="http://schemas.microsoft.com/office/drawing/2014/main" val="360887326"/>
                  </a:ext>
                </a:extLst>
              </a:tr>
              <a:tr h="648862">
                <a:tc>
                  <a:txBody>
                    <a:bodyPr/>
                    <a:lstStyle/>
                    <a:p>
                      <a:r>
                        <a:rPr lang="en-GB" sz="1700" dirty="0">
                          <a:hlinkClick r:id="rId6"/>
                        </a:rPr>
                        <a:t>https://do2learn.com/</a:t>
                      </a:r>
                      <a:endParaRPr lang="en-GB" sz="1700" dirty="0"/>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Educational resources for SEN: visual supports, social skills, behaviour management, job tips</a:t>
                      </a:r>
                    </a:p>
                  </a:txBody>
                  <a:tcPr>
                    <a:solidFill>
                      <a:schemeClr val="accent5">
                        <a:lumMod val="20000"/>
                        <a:lumOff val="80000"/>
                      </a:schemeClr>
                    </a:solidFill>
                  </a:tcPr>
                </a:tc>
                <a:extLst>
                  <a:ext uri="{0D108BD9-81ED-4DB2-BD59-A6C34878D82A}">
                    <a16:rowId xmlns:a16="http://schemas.microsoft.com/office/drawing/2014/main" val="1760309000"/>
                  </a:ext>
                </a:extLst>
              </a:tr>
              <a:tr h="926946">
                <a:tc>
                  <a:txBody>
                    <a:bodyPr/>
                    <a:lstStyle/>
                    <a:p>
                      <a:r>
                        <a:rPr lang="en-GB" sz="1700" dirty="0">
                          <a:hlinkClick r:id="rId7"/>
                        </a:rPr>
                        <a:t>https://www.twinkl.co.uk/</a:t>
                      </a:r>
                      <a:endParaRPr lang="en-GB" sz="1700" dirty="0"/>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Educational resources for SEN including visual schedules/timetables, now and then boards, social stories, 5 point regulation scales, social skills resources, reward charts</a:t>
                      </a:r>
                    </a:p>
                  </a:txBody>
                  <a:tcPr>
                    <a:solidFill>
                      <a:schemeClr val="accent5">
                        <a:lumMod val="20000"/>
                        <a:lumOff val="80000"/>
                      </a:schemeClr>
                    </a:solidFill>
                  </a:tcPr>
                </a:tc>
                <a:extLst>
                  <a:ext uri="{0D108BD9-81ED-4DB2-BD59-A6C34878D82A}">
                    <a16:rowId xmlns:a16="http://schemas.microsoft.com/office/drawing/2014/main" val="2609277818"/>
                  </a:ext>
                </a:extLst>
              </a:tr>
              <a:tr h="648862">
                <a:tc>
                  <a:txBody>
                    <a:bodyPr/>
                    <a:lstStyle/>
                    <a:p>
                      <a:r>
                        <a:rPr lang="en-GB" sz="1700" dirty="0">
                          <a:hlinkClick r:id="rId8"/>
                        </a:rPr>
                        <a:t>http://www.starsteam.org.uk/resources</a:t>
                      </a:r>
                      <a:endParaRPr lang="en-GB" sz="1700" dirty="0"/>
                    </a:p>
                    <a:p>
                      <a:endParaRPr lang="en-GB" sz="1700" dirty="0"/>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Educational resources including personal development, social and emotional skills, sensory and transition</a:t>
                      </a:r>
                    </a:p>
                  </a:txBody>
                  <a:tcPr>
                    <a:solidFill>
                      <a:schemeClr val="accent5">
                        <a:lumMod val="20000"/>
                        <a:lumOff val="80000"/>
                      </a:schemeClr>
                    </a:solidFill>
                  </a:tcPr>
                </a:tc>
                <a:extLst>
                  <a:ext uri="{0D108BD9-81ED-4DB2-BD59-A6C34878D82A}">
                    <a16:rowId xmlns:a16="http://schemas.microsoft.com/office/drawing/2014/main" val="307359498"/>
                  </a:ext>
                </a:extLst>
              </a:tr>
              <a:tr h="406817">
                <a:tc>
                  <a:txBody>
                    <a:bodyPr/>
                    <a:lstStyle/>
                    <a:p>
                      <a:r>
                        <a:rPr lang="en-GB" sz="1700" dirty="0">
                          <a:hlinkClick r:id="rId9"/>
                        </a:rPr>
                        <a:t>https://jillkuzma.wordpress.com/</a:t>
                      </a:r>
                      <a:endParaRPr lang="en-GB" sz="1700" dirty="0"/>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Social and emotional language skills resources and advice</a:t>
                      </a:r>
                    </a:p>
                  </a:txBody>
                  <a:tcPr>
                    <a:solidFill>
                      <a:schemeClr val="accent5">
                        <a:lumMod val="20000"/>
                        <a:lumOff val="80000"/>
                      </a:schemeClr>
                    </a:solidFill>
                  </a:tcPr>
                </a:tc>
                <a:extLst>
                  <a:ext uri="{0D108BD9-81ED-4DB2-BD59-A6C34878D82A}">
                    <a16:rowId xmlns:a16="http://schemas.microsoft.com/office/drawing/2014/main" val="1887792982"/>
                  </a:ext>
                </a:extLst>
              </a:tr>
              <a:tr h="406817">
                <a:tc>
                  <a:txBody>
                    <a:bodyPr/>
                    <a:lstStyle/>
                    <a:p>
                      <a:r>
                        <a:rPr lang="en-GB" sz="1700" dirty="0">
                          <a:hlinkClick r:id="rId10"/>
                        </a:rPr>
                        <a:t>https://www.elsa-support.co.uk/</a:t>
                      </a:r>
                      <a:endParaRPr lang="en-GB" sz="1700" dirty="0"/>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Emotional literacy resources</a:t>
                      </a:r>
                    </a:p>
                  </a:txBody>
                  <a:tcPr>
                    <a:solidFill>
                      <a:schemeClr val="accent5">
                        <a:lumMod val="20000"/>
                        <a:lumOff val="80000"/>
                      </a:schemeClr>
                    </a:solidFill>
                  </a:tcPr>
                </a:tc>
                <a:extLst>
                  <a:ext uri="{0D108BD9-81ED-4DB2-BD59-A6C34878D82A}">
                    <a16:rowId xmlns:a16="http://schemas.microsoft.com/office/drawing/2014/main" val="2754972628"/>
                  </a:ext>
                </a:extLst>
              </a:tr>
              <a:tr h="406817">
                <a:tc>
                  <a:txBody>
                    <a:bodyPr/>
                    <a:lstStyle/>
                    <a:p>
                      <a:r>
                        <a:rPr lang="en-GB" sz="1700" dirty="0">
                          <a:hlinkClick r:id="rId11"/>
                        </a:rPr>
                        <a:t>https://www.5pointscale.com/</a:t>
                      </a:r>
                      <a:endParaRPr lang="en-GB" sz="1700" dirty="0"/>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Incredible 5 point scale information and downloadable scales</a:t>
                      </a:r>
                    </a:p>
                  </a:txBody>
                  <a:tcPr>
                    <a:solidFill>
                      <a:schemeClr val="accent5">
                        <a:lumMod val="20000"/>
                        <a:lumOff val="80000"/>
                      </a:schemeClr>
                    </a:solidFill>
                  </a:tcPr>
                </a:tc>
                <a:extLst>
                  <a:ext uri="{0D108BD9-81ED-4DB2-BD59-A6C34878D82A}">
                    <a16:rowId xmlns:a16="http://schemas.microsoft.com/office/drawing/2014/main" val="1229634147"/>
                  </a:ext>
                </a:extLst>
              </a:tr>
              <a:tr h="1205030">
                <a:tc>
                  <a:txBody>
                    <a:bodyPr/>
                    <a:lstStyle/>
                    <a:p>
                      <a:r>
                        <a:rPr lang="en-GB" sz="1700" dirty="0">
                          <a:hlinkClick r:id="rId12"/>
                        </a:rPr>
                        <a:t>https://www.babcockldp.co.uk/babcock_l_d_p/SEND/C-and-I/Documents/parents-autism-workshop/Cygnet-Week-3/NAS-Sensory-Guide.pdf</a:t>
                      </a:r>
                      <a:endParaRPr lang="en-GB" sz="1700" dirty="0"/>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Guide to sensory strategies for children and young people with autism</a:t>
                      </a:r>
                    </a:p>
                  </a:txBody>
                  <a:tcPr>
                    <a:solidFill>
                      <a:schemeClr val="accent5">
                        <a:lumMod val="20000"/>
                        <a:lumOff val="80000"/>
                      </a:schemeClr>
                    </a:solidFill>
                  </a:tcPr>
                </a:tc>
                <a:extLst>
                  <a:ext uri="{0D108BD9-81ED-4DB2-BD59-A6C34878D82A}">
                    <a16:rowId xmlns:a16="http://schemas.microsoft.com/office/drawing/2014/main" val="1018031993"/>
                  </a:ext>
                </a:extLst>
              </a:tr>
            </a:tbl>
          </a:graphicData>
        </a:graphic>
      </p:graphicFrame>
    </p:spTree>
    <p:extLst>
      <p:ext uri="{BB962C8B-B14F-4D97-AF65-F5344CB8AC3E}">
        <p14:creationId xmlns:p14="http://schemas.microsoft.com/office/powerpoint/2010/main" val="2645983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2C63257-E77E-C6B1-FD79-85B87533A4B2}"/>
              </a:ext>
            </a:extLst>
          </p:cNvPr>
          <p:cNvSpPr>
            <a:spLocks noGrp="1" noChangeArrowheads="1"/>
          </p:cNvSpPr>
          <p:nvPr>
            <p:ph type="body" idx="1"/>
          </p:nvPr>
        </p:nvSpPr>
        <p:spPr>
          <a:xfrm>
            <a:off x="765544" y="1501776"/>
            <a:ext cx="10409275" cy="4675740"/>
          </a:xfrm>
        </p:spPr>
        <p:txBody>
          <a:bodyPr>
            <a:normAutofit/>
          </a:bodyPr>
          <a:lstStyle/>
          <a:p>
            <a:pPr marL="0" indent="0">
              <a:lnSpc>
                <a:spcPct val="90000"/>
              </a:lnSpc>
              <a:buNone/>
              <a:defRPr/>
            </a:pPr>
            <a:endParaRPr lang="en-GB" altLang="en-US" sz="2400" dirty="0">
              <a:solidFill>
                <a:srgbClr val="000000"/>
              </a:solidFill>
              <a:latin typeface="Aptos" panose="020B0004020202020204" pitchFamily="34" charset="0"/>
              <a:cs typeface="Arial" panose="020B0604020202020204" pitchFamily="34" charset="0"/>
            </a:endParaRPr>
          </a:p>
          <a:p>
            <a:pPr>
              <a:lnSpc>
                <a:spcPct val="90000"/>
              </a:lnSpc>
              <a:defRPr/>
            </a:pPr>
            <a:r>
              <a:rPr lang="en-GB" altLang="en-US" sz="2400" dirty="0">
                <a:solidFill>
                  <a:srgbClr val="000000"/>
                </a:solidFill>
                <a:latin typeface="Aptos" panose="020B0004020202020204" pitchFamily="34" charset="0"/>
                <a:cs typeface="Arial" panose="020B0604020202020204" pitchFamily="34" charset="0"/>
              </a:rPr>
              <a:t>Things that Neurological typical people find intuitive such as reading body language can be a mystery for people with Autism</a:t>
            </a:r>
          </a:p>
          <a:p>
            <a:pPr>
              <a:lnSpc>
                <a:spcPct val="90000"/>
              </a:lnSpc>
              <a:defRPr/>
            </a:pPr>
            <a:endParaRPr lang="en-GB" altLang="en-US" sz="2400" dirty="0">
              <a:solidFill>
                <a:srgbClr val="000000"/>
              </a:solidFill>
              <a:latin typeface="Aptos" panose="020B0004020202020204" pitchFamily="34" charset="0"/>
              <a:cs typeface="Arial" panose="020B0604020202020204" pitchFamily="34" charset="0"/>
            </a:endParaRPr>
          </a:p>
          <a:p>
            <a:pPr>
              <a:lnSpc>
                <a:spcPct val="90000"/>
              </a:lnSpc>
              <a:defRPr/>
            </a:pPr>
            <a:r>
              <a:rPr lang="en-GB" altLang="en-US" sz="2400" dirty="0">
                <a:solidFill>
                  <a:srgbClr val="000000"/>
                </a:solidFill>
                <a:latin typeface="Aptos" panose="020B0004020202020204" pitchFamily="34" charset="0"/>
                <a:cs typeface="Arial" panose="020B0604020202020204" pitchFamily="34" charset="0"/>
              </a:rPr>
              <a:t>Social situations can be overwhelming and stressful; therefore socialising can fill them with anxiety.</a:t>
            </a:r>
          </a:p>
          <a:p>
            <a:pPr marL="0" indent="0">
              <a:lnSpc>
                <a:spcPct val="90000"/>
              </a:lnSpc>
              <a:buNone/>
              <a:defRPr/>
            </a:pPr>
            <a:endParaRPr lang="en-GB" altLang="en-US" sz="2400" dirty="0">
              <a:solidFill>
                <a:srgbClr val="000000"/>
              </a:solidFill>
              <a:latin typeface="Aptos" panose="020B0004020202020204" pitchFamily="34" charset="0"/>
              <a:cs typeface="Arial" panose="020B0604020202020204" pitchFamily="34" charset="0"/>
            </a:endParaRPr>
          </a:p>
          <a:p>
            <a:pPr>
              <a:lnSpc>
                <a:spcPct val="90000"/>
              </a:lnSpc>
              <a:defRPr/>
            </a:pPr>
            <a:r>
              <a:rPr lang="en-GB" altLang="en-US" sz="2400" dirty="0">
                <a:solidFill>
                  <a:srgbClr val="000000"/>
                </a:solidFill>
                <a:latin typeface="Aptos" panose="020B0004020202020204" pitchFamily="34" charset="0"/>
                <a:cs typeface="Arial" panose="020B0604020202020204" pitchFamily="34" charset="0"/>
              </a:rPr>
              <a:t>Girls can present differently to boys and learn to hide how their autism affects them</a:t>
            </a:r>
          </a:p>
          <a:p>
            <a:pPr marL="0" indent="0">
              <a:buNone/>
              <a:defRPr/>
            </a:pPr>
            <a:endParaRPr lang="en-GB" altLang="en-US" sz="1800" i="1" dirty="0">
              <a:solidFill>
                <a:srgbClr val="000000"/>
              </a:solidFill>
            </a:endParaRPr>
          </a:p>
        </p:txBody>
      </p:sp>
      <p:sp>
        <p:nvSpPr>
          <p:cNvPr id="47107" name="Text Box 3">
            <a:extLst>
              <a:ext uri="{FF2B5EF4-FFF2-40B4-BE49-F238E27FC236}">
                <a16:creationId xmlns:a16="http://schemas.microsoft.com/office/drawing/2014/main" id="{F907F9E7-4D41-C7AD-AD3D-D7494CDBA745}"/>
              </a:ext>
            </a:extLst>
          </p:cNvPr>
          <p:cNvSpPr txBox="1">
            <a:spLocks noChangeArrowheads="1"/>
          </p:cNvSpPr>
          <p:nvPr/>
        </p:nvSpPr>
        <p:spPr bwMode="auto">
          <a:xfrm>
            <a:off x="1905000" y="304800"/>
            <a:ext cx="8382000"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4400" b="1" dirty="0">
                <a:latin typeface="Aptos" panose="020B0004020202020204" pitchFamily="34" charset="0"/>
                <a:ea typeface="ＭＳ Ｐゴシック" panose="020B0600070205080204" pitchFamily="34" charset="-128"/>
              </a:rPr>
              <a:t>Summary</a:t>
            </a:r>
          </a:p>
          <a:p>
            <a:pPr algn="ctr">
              <a:spcBef>
                <a:spcPct val="50000"/>
              </a:spcBef>
              <a:buFontTx/>
              <a:buNone/>
            </a:pPr>
            <a:endParaRPr lang="en-US" altLang="en-US" sz="4400" b="1" dirty="0">
              <a:latin typeface="Arial" panose="020B0604020202020204" pitchFamily="34" charset="0"/>
              <a:ea typeface="ＭＳ Ｐゴシック" panose="020B0600070205080204" pitchFamily="34" charset="-128"/>
            </a:endParaRPr>
          </a:p>
        </p:txBody>
      </p:sp>
      <p:sp>
        <p:nvSpPr>
          <p:cNvPr id="47108" name="AutoShape 6" descr="Image result for nas autism">
            <a:extLst>
              <a:ext uri="{FF2B5EF4-FFF2-40B4-BE49-F238E27FC236}">
                <a16:creationId xmlns:a16="http://schemas.microsoft.com/office/drawing/2014/main" id="{99F2B432-C751-0E68-307A-5F00E4C1657D}"/>
              </a:ext>
            </a:extLst>
          </p:cNvPr>
          <p:cNvSpPr>
            <a:spLocks noChangeAspect="1" noChangeArrowheads="1"/>
          </p:cNvSpPr>
          <p:nvPr/>
        </p:nvSpPr>
        <p:spPr bwMode="auto">
          <a:xfrm>
            <a:off x="1636713" y="-7842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sp>
        <p:nvSpPr>
          <p:cNvPr id="47109" name="AutoShape 8" descr="Image result for nas autism">
            <a:extLst>
              <a:ext uri="{FF2B5EF4-FFF2-40B4-BE49-F238E27FC236}">
                <a16:creationId xmlns:a16="http://schemas.microsoft.com/office/drawing/2014/main" id="{794D7DE0-2F93-1C1C-60CC-DB7646AAB5F0}"/>
              </a:ext>
            </a:extLst>
          </p:cNvPr>
          <p:cNvSpPr>
            <a:spLocks noChangeAspect="1" noChangeArrowheads="1"/>
          </p:cNvSpPr>
          <p:nvPr/>
        </p:nvSpPr>
        <p:spPr bwMode="auto">
          <a:xfrm>
            <a:off x="1789113" y="-631825"/>
            <a:ext cx="23241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a:latin typeface="Arial" panose="020B0604020202020204" pitchFamily="34" charset="0"/>
            </a:endParaRPr>
          </a:p>
        </p:txBody>
      </p:sp>
      <p:pic>
        <p:nvPicPr>
          <p:cNvPr id="47110" name="Picture 4" descr="C:\Users\YC7385\Pictures\RCBClogo.gif">
            <a:extLst>
              <a:ext uri="{FF2B5EF4-FFF2-40B4-BE49-F238E27FC236}">
                <a16:creationId xmlns:a16="http://schemas.microsoft.com/office/drawing/2014/main" id="{CCDA920A-C265-6253-7D27-944B1001D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3955" y="192087"/>
            <a:ext cx="14954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noChangeArrowheads="1"/>
          </p:cNvSpPr>
          <p:nvPr>
            <p:ph type="ctrTitle"/>
          </p:nvPr>
        </p:nvSpPr>
        <p:spPr>
          <a:xfrm>
            <a:off x="838200" y="1"/>
            <a:ext cx="10515600" cy="2475914"/>
          </a:xfrm>
        </p:spPr>
        <p:txBody>
          <a:bodyPr vert="horz" lIns="91440" tIns="45720" rIns="91440" bIns="45720" rtlCol="0" anchor="ctr">
            <a:normAutofit/>
          </a:bodyPr>
          <a:lstStyle/>
          <a:p>
            <a:r>
              <a:rPr lang="en-US" altLang="en-US" sz="5200" b="1" kern="1200" dirty="0">
                <a:solidFill>
                  <a:schemeClr val="tx1"/>
                </a:solidFill>
                <a:latin typeface="Arial" panose="020B0604020202020204" pitchFamily="34" charset="0"/>
                <a:cs typeface="Arial" panose="020B0604020202020204" pitchFamily="34" charset="0"/>
              </a:rPr>
              <a:t> </a:t>
            </a:r>
          </a:p>
        </p:txBody>
      </p:sp>
      <p:pic>
        <p:nvPicPr>
          <p:cNvPr id="18" name="Picture 4" descr="C:\Users\YC7385\Pictures\RCBClogo.gif">
            <a:extLst>
              <a:ext uri="{FF2B5EF4-FFF2-40B4-BE49-F238E27FC236}">
                <a16:creationId xmlns:a16="http://schemas.microsoft.com/office/drawing/2014/main" id="{0BF5C64C-CE60-435F-801D-87FE0E082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6320" y="260349"/>
            <a:ext cx="108692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0A430E93-1A50-403E-FA34-730EE1866E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829" y="294334"/>
            <a:ext cx="6064924" cy="616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742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24CDE8-28B6-450E-AD9B-774BDD9FD3FE}"/>
              </a:ext>
            </a:extLst>
          </p:cNvPr>
          <p:cNvSpPr>
            <a:spLocks noGrp="1"/>
          </p:cNvSpPr>
          <p:nvPr>
            <p:ph idx="1"/>
          </p:nvPr>
        </p:nvSpPr>
        <p:spPr>
          <a:xfrm>
            <a:off x="640080" y="2872899"/>
            <a:ext cx="4243589" cy="3320668"/>
          </a:xfrm>
        </p:spPr>
        <p:txBody>
          <a:bodyPr>
            <a:normAutofit/>
          </a:bodyPr>
          <a:lstStyle/>
          <a:p>
            <a:pPr marL="0" indent="0">
              <a:buNone/>
            </a:pPr>
            <a:endParaRPr lang="en-GB" sz="2200"/>
          </a:p>
          <a:p>
            <a:endParaRPr lang="en-GB" sz="2200"/>
          </a:p>
        </p:txBody>
      </p:sp>
      <p:pic>
        <p:nvPicPr>
          <p:cNvPr id="1026" name="Picture 2" descr="Image result for thank you">
            <a:extLst>
              <a:ext uri="{FF2B5EF4-FFF2-40B4-BE49-F238E27FC236}">
                <a16:creationId xmlns:a16="http://schemas.microsoft.com/office/drawing/2014/main" id="{F4C7BE61-E428-2389-1FD2-1100816A2F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0" r="22246" b="-1"/>
          <a:stretch/>
        </p:blipFill>
        <p:spPr bwMode="auto">
          <a:xfrm>
            <a:off x="205133" y="0"/>
            <a:ext cx="11957978" cy="699451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206340E3-FED5-4F26-B949-1AB4CED68790}"/>
              </a:ext>
            </a:extLst>
          </p:cNvPr>
          <p:cNvSpPr>
            <a:spLocks noGrp="1"/>
          </p:cNvSpPr>
          <p:nvPr>
            <p:ph type="ftr" sz="quarter" idx="11"/>
          </p:nvPr>
        </p:nvSpPr>
        <p:spPr>
          <a:xfrm>
            <a:off x="6248400" y="6356350"/>
            <a:ext cx="4114800" cy="365125"/>
          </a:xfrm>
        </p:spPr>
        <p:txBody>
          <a:bodyPr>
            <a:normAutofit/>
          </a:bodyPr>
          <a:lstStyle/>
          <a:p>
            <a:pPr algn="l">
              <a:spcAft>
                <a:spcPts val="600"/>
              </a:spcAft>
            </a:pPr>
            <a:r>
              <a:rPr lang="en-GB" dirty="0">
                <a:solidFill>
                  <a:srgbClr val="FFFFFF"/>
                </a:solidFill>
              </a:rPr>
              <a:t>Yvonne Clark &amp; Zoe Seed, STS - ASC (08/03/2024)</a:t>
            </a:r>
          </a:p>
        </p:txBody>
      </p:sp>
      <p:pic>
        <p:nvPicPr>
          <p:cNvPr id="4" name="Picture 4" descr="C:\Users\YC7385\Pictures\RCBClogo.gif">
            <a:extLst>
              <a:ext uri="{FF2B5EF4-FFF2-40B4-BE49-F238E27FC236}">
                <a16:creationId xmlns:a16="http://schemas.microsoft.com/office/drawing/2014/main" id="{AD254D3C-F045-4E3C-B79B-022F30DC4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9943" y="185164"/>
            <a:ext cx="108692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898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6403" y="292641"/>
            <a:ext cx="10917079" cy="1527629"/>
          </a:xfrm>
          <a:noFill/>
        </p:spPr>
        <p:txBody>
          <a:bodyPr/>
          <a:lstStyle/>
          <a:p>
            <a:pPr indent="87313" eaLnBrk="1" hangingPunct="1"/>
            <a:r>
              <a:rPr lang="en-GB" altLang="en-US" b="1" dirty="0">
                <a:latin typeface="Arial" panose="020B0604020202020204" pitchFamily="34" charset="0"/>
                <a:cs typeface="Arial" panose="020B0604020202020204" pitchFamily="34" charset="0"/>
              </a:rPr>
              <a:t>Flexibility of Thought and Behaviour</a:t>
            </a:r>
          </a:p>
        </p:txBody>
      </p:sp>
      <p:sp>
        <p:nvSpPr>
          <p:cNvPr id="17411" name="Rectangle 3">
            <a:extLst>
              <a:ext uri="{FF2B5EF4-FFF2-40B4-BE49-F238E27FC236}">
                <a16:creationId xmlns:a16="http://schemas.microsoft.com/office/drawing/2014/main" id="{14628D73-55B6-4EE1-908A-371464C3B35B}"/>
              </a:ext>
            </a:extLst>
          </p:cNvPr>
          <p:cNvSpPr>
            <a:spLocks noGrp="1" noChangeArrowheads="1"/>
          </p:cNvSpPr>
          <p:nvPr>
            <p:ph type="body" idx="1"/>
          </p:nvPr>
        </p:nvSpPr>
        <p:spPr>
          <a:xfrm>
            <a:off x="4871046" y="1659989"/>
            <a:ext cx="7320953" cy="5327708"/>
          </a:xfrm>
        </p:spPr>
        <p:txBody>
          <a:bodyPr>
            <a:normAutofit/>
          </a:bodyPr>
          <a:lstStyle/>
          <a:p>
            <a:pPr marL="0" indent="0">
              <a:buNone/>
              <a:defRPr/>
            </a:pPr>
            <a:r>
              <a:rPr lang="en-GB" altLang="en-US" sz="2400" b="1" dirty="0">
                <a:latin typeface="Aptos" panose="020B0004020202020204" pitchFamily="34" charset="0"/>
                <a:cs typeface="Arial" panose="020B0604020202020204" pitchFamily="34" charset="0"/>
              </a:rPr>
              <a:t>Difficulty with: </a:t>
            </a:r>
          </a:p>
          <a:p>
            <a:pPr marL="539750" indent="-457200" eaLnBrk="1" hangingPunct="1">
              <a:defRPr/>
            </a:pPr>
            <a:r>
              <a:rPr lang="en-GB" altLang="en-US" sz="2400" dirty="0">
                <a:latin typeface="Aptos" panose="020B0004020202020204" pitchFamily="34" charset="0"/>
                <a:cs typeface="Arial" panose="020B0604020202020204" pitchFamily="34" charset="0"/>
              </a:rPr>
              <a:t>Changes in routine and unpredictability - </a:t>
            </a:r>
            <a:r>
              <a:rPr lang="en-GB" altLang="en-US" sz="2400" b="1" dirty="0">
                <a:latin typeface="Aptos" panose="020B0004020202020204" pitchFamily="34" charset="0"/>
                <a:cs typeface="Arial" panose="020B0604020202020204" pitchFamily="34" charset="0"/>
              </a:rPr>
              <a:t>‘Tolerance of uncertainty’</a:t>
            </a:r>
          </a:p>
          <a:p>
            <a:pPr marL="539750" indent="-457200" eaLnBrk="1" hangingPunct="1">
              <a:defRPr/>
            </a:pPr>
            <a:r>
              <a:rPr lang="en-GB" altLang="en-US" sz="2400" dirty="0">
                <a:latin typeface="Aptos" panose="020B0004020202020204" pitchFamily="34" charset="0"/>
                <a:cs typeface="Arial" panose="020B0604020202020204" pitchFamily="34" charset="0"/>
              </a:rPr>
              <a:t>Imaginative activities</a:t>
            </a:r>
          </a:p>
          <a:p>
            <a:pPr marL="539750" indent="-457200" eaLnBrk="1" hangingPunct="1">
              <a:defRPr/>
            </a:pPr>
            <a:r>
              <a:rPr lang="en-GB" altLang="en-US" sz="2400" dirty="0">
                <a:latin typeface="Aptos" panose="020B0004020202020204" pitchFamily="34" charset="0"/>
                <a:cs typeface="Arial" panose="020B0604020202020204" pitchFamily="34" charset="0"/>
              </a:rPr>
              <a:t>Making choices</a:t>
            </a:r>
            <a:endParaRPr lang="en-GB" altLang="en-US" sz="2400" b="1" dirty="0">
              <a:latin typeface="Aptos" panose="020B0004020202020204" pitchFamily="34" charset="0"/>
              <a:cs typeface="Arial" panose="020B0604020202020204" pitchFamily="34" charset="0"/>
            </a:endParaRPr>
          </a:p>
          <a:p>
            <a:pPr marL="82550" indent="0" eaLnBrk="1" hangingPunct="1">
              <a:buNone/>
              <a:defRPr/>
            </a:pPr>
            <a:r>
              <a:rPr lang="en-GB" altLang="en-US" sz="2400" b="1" dirty="0">
                <a:latin typeface="Aptos" panose="020B0004020202020204" pitchFamily="34" charset="0"/>
                <a:cs typeface="Arial" panose="020B0604020202020204" pitchFamily="34" charset="0"/>
              </a:rPr>
              <a:t>May present with:</a:t>
            </a:r>
          </a:p>
          <a:p>
            <a:pPr marL="539750" indent="-457200">
              <a:defRPr/>
            </a:pPr>
            <a:r>
              <a:rPr lang="en-GB" altLang="en-US" sz="2400" dirty="0">
                <a:latin typeface="Aptos" panose="020B0004020202020204" pitchFamily="34" charset="0"/>
                <a:cs typeface="Arial" panose="020B0604020202020204" pitchFamily="34" charset="0"/>
              </a:rPr>
              <a:t>Rigid thinking </a:t>
            </a:r>
          </a:p>
          <a:p>
            <a:pPr marL="539750" indent="-457200">
              <a:defRPr/>
            </a:pPr>
            <a:r>
              <a:rPr lang="en-GB" altLang="en-US" sz="2400" dirty="0">
                <a:latin typeface="Aptos" panose="020B0004020202020204" pitchFamily="34" charset="0"/>
                <a:cs typeface="Arial" panose="020B0604020202020204" pitchFamily="34" charset="0"/>
              </a:rPr>
              <a:t>Strong sense of justice and following rules</a:t>
            </a:r>
          </a:p>
          <a:p>
            <a:pPr marL="539750" indent="-457200">
              <a:defRPr/>
            </a:pPr>
            <a:r>
              <a:rPr lang="en-GB" altLang="en-US" sz="2400" dirty="0">
                <a:latin typeface="Aptos" panose="020B0004020202020204" pitchFamily="34" charset="0"/>
                <a:cs typeface="Arial" panose="020B0604020202020204" pitchFamily="34" charset="0"/>
              </a:rPr>
              <a:t>Restricted interests, obsessions and repetitive behaviours </a:t>
            </a:r>
          </a:p>
          <a:p>
            <a:pPr marL="0" indent="0">
              <a:buNone/>
              <a:defRPr/>
            </a:pPr>
            <a:endParaRPr lang="en-GB" altLang="en-US" dirty="0"/>
          </a:p>
          <a:p>
            <a:pPr eaLnBrk="1" hangingPunct="1">
              <a:buFontTx/>
              <a:buNone/>
              <a:defRPr/>
            </a:pPr>
            <a:endParaRPr lang="en-GB" altLang="en-US" dirty="0"/>
          </a:p>
        </p:txBody>
      </p:sp>
      <p:pic>
        <p:nvPicPr>
          <p:cNvPr id="14340" name="Picture 4" descr="C:\Users\YC7385\Pictures\RCBC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7850" y="160258"/>
            <a:ext cx="108692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 result for Superflex Social Thinking">
            <a:extLst>
              <a:ext uri="{FF2B5EF4-FFF2-40B4-BE49-F238E27FC236}">
                <a16:creationId xmlns:a16="http://schemas.microsoft.com/office/drawing/2014/main" id="{4361D696-E38A-7250-6782-3C31C390D8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670" b="48072"/>
          <a:stretch/>
        </p:blipFill>
        <p:spPr bwMode="auto">
          <a:xfrm>
            <a:off x="136402" y="1659989"/>
            <a:ext cx="4734644" cy="494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256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630889" y="1735138"/>
            <a:ext cx="10905444" cy="5122862"/>
          </a:xfrm>
          <a:noFill/>
        </p:spPr>
        <p:txBody>
          <a:bodyPr>
            <a:normAutofit/>
          </a:bodyPr>
          <a:lstStyle/>
          <a:p>
            <a:pPr marL="0" indent="0">
              <a:lnSpc>
                <a:spcPct val="90000"/>
              </a:lnSpc>
              <a:buFontTx/>
              <a:buNone/>
            </a:pPr>
            <a:r>
              <a:rPr lang="en-GB" altLang="en-US" dirty="0">
                <a:solidFill>
                  <a:srgbClr val="000000"/>
                </a:solidFill>
                <a:latin typeface="Aptos" panose="020B0004020202020204" pitchFamily="34" charset="0"/>
                <a:cs typeface="Arial" panose="020B0604020202020204" pitchFamily="34" charset="0"/>
              </a:rPr>
              <a:t>Autism is often accompanied by either </a:t>
            </a:r>
            <a:r>
              <a:rPr lang="en-GB" altLang="en-US" b="1" dirty="0">
                <a:solidFill>
                  <a:srgbClr val="000000"/>
                </a:solidFill>
                <a:latin typeface="Aptos" panose="020B0004020202020204" pitchFamily="34" charset="0"/>
                <a:cs typeface="Arial" panose="020B0604020202020204" pitchFamily="34" charset="0"/>
              </a:rPr>
              <a:t>hyper (over)</a:t>
            </a:r>
            <a:r>
              <a:rPr lang="en-GB" altLang="en-US" dirty="0">
                <a:solidFill>
                  <a:srgbClr val="000000"/>
                </a:solidFill>
                <a:latin typeface="Aptos" panose="020B0004020202020204" pitchFamily="34" charset="0"/>
                <a:cs typeface="Arial" panose="020B0604020202020204" pitchFamily="34" charset="0"/>
              </a:rPr>
              <a:t> or </a:t>
            </a:r>
            <a:r>
              <a:rPr lang="en-GB" altLang="en-US" b="1" dirty="0">
                <a:solidFill>
                  <a:srgbClr val="000000"/>
                </a:solidFill>
                <a:latin typeface="Aptos" panose="020B0004020202020204" pitchFamily="34" charset="0"/>
                <a:cs typeface="Arial" panose="020B0604020202020204" pitchFamily="34" charset="0"/>
              </a:rPr>
              <a:t>hypo (under)</a:t>
            </a:r>
            <a:r>
              <a:rPr lang="en-GB" altLang="en-US" dirty="0">
                <a:solidFill>
                  <a:srgbClr val="000000"/>
                </a:solidFill>
                <a:latin typeface="Aptos" panose="020B0004020202020204" pitchFamily="34" charset="0"/>
                <a:cs typeface="Arial" panose="020B0604020202020204" pitchFamily="34" charset="0"/>
              </a:rPr>
              <a:t> response to sensory stimulation</a:t>
            </a:r>
          </a:p>
        </p:txBody>
      </p:sp>
      <p:sp>
        <p:nvSpPr>
          <p:cNvPr id="6" name="Rectangle 2"/>
          <p:cNvSpPr>
            <a:spLocks noGrp="1" noChangeArrowheads="1"/>
          </p:cNvSpPr>
          <p:nvPr>
            <p:ph type="title"/>
          </p:nvPr>
        </p:nvSpPr>
        <p:spPr>
          <a:xfrm>
            <a:off x="339981" y="207509"/>
            <a:ext cx="11221130" cy="1527629"/>
          </a:xfrm>
          <a:noFill/>
        </p:spPr>
        <p:txBody>
          <a:bodyPr/>
          <a:lstStyle/>
          <a:p>
            <a:pPr indent="87313" eaLnBrk="1" hangingPunct="1"/>
            <a:r>
              <a:rPr lang="en-GB" altLang="en-US" b="1" dirty="0">
                <a:latin typeface="+mn-lt"/>
              </a:rPr>
              <a:t> </a:t>
            </a:r>
            <a:r>
              <a:rPr lang="en-GB" altLang="en-US" b="1" dirty="0">
                <a:latin typeface="Arial" panose="020B0604020202020204" pitchFamily="34" charset="0"/>
                <a:cs typeface="Arial" panose="020B0604020202020204" pitchFamily="34" charset="0"/>
              </a:rPr>
              <a:t>Sensory Processing Difficulties</a:t>
            </a:r>
          </a:p>
        </p:txBody>
      </p:sp>
      <p:pic>
        <p:nvPicPr>
          <p:cNvPr id="7" name="Picture 4" descr="C:\Users\YC7385\Pictures\RCBC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7346" y="207509"/>
            <a:ext cx="108692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86440" y="2959138"/>
            <a:ext cx="7605559" cy="3585597"/>
          </a:xfrm>
          <a:prstGeom prst="rect">
            <a:avLst/>
          </a:prstGeom>
        </p:spPr>
        <p:txBody>
          <a:bodyPr wrap="square">
            <a:spAutoFit/>
          </a:bodyPr>
          <a:lstStyle/>
          <a:p>
            <a:pPr>
              <a:spcAft>
                <a:spcPts val="600"/>
              </a:spcAft>
            </a:pPr>
            <a:r>
              <a:rPr lang="en-GB" altLang="en-US" sz="2400" dirty="0">
                <a:solidFill>
                  <a:srgbClr val="000000"/>
                </a:solidFill>
                <a:latin typeface="Aptos" panose="020B0004020202020204" pitchFamily="34" charset="0"/>
                <a:cs typeface="Arial" panose="020B0604020202020204" pitchFamily="34" charset="0"/>
              </a:rPr>
              <a:t>Taste (Gustatory)</a:t>
            </a:r>
          </a:p>
          <a:p>
            <a:pPr>
              <a:spcAft>
                <a:spcPts val="600"/>
              </a:spcAft>
            </a:pPr>
            <a:r>
              <a:rPr lang="en-GB" altLang="en-US" sz="2400" dirty="0">
                <a:solidFill>
                  <a:srgbClr val="000000"/>
                </a:solidFill>
                <a:latin typeface="Aptos" panose="020B0004020202020204" pitchFamily="34" charset="0"/>
                <a:cs typeface="Arial" panose="020B0604020202020204" pitchFamily="34" charset="0"/>
              </a:rPr>
              <a:t>Smell (Olfactory)</a:t>
            </a:r>
          </a:p>
          <a:p>
            <a:pPr>
              <a:spcAft>
                <a:spcPts val="600"/>
              </a:spcAft>
            </a:pPr>
            <a:r>
              <a:rPr lang="en-GB" altLang="en-US" sz="2400" dirty="0">
                <a:solidFill>
                  <a:srgbClr val="000000"/>
                </a:solidFill>
                <a:latin typeface="Aptos" panose="020B0004020202020204" pitchFamily="34" charset="0"/>
                <a:cs typeface="Arial" panose="020B0604020202020204" pitchFamily="34" charset="0"/>
              </a:rPr>
              <a:t>Touch (Tactile)</a:t>
            </a:r>
          </a:p>
          <a:p>
            <a:pPr>
              <a:spcAft>
                <a:spcPts val="600"/>
              </a:spcAft>
            </a:pPr>
            <a:r>
              <a:rPr lang="en-GB" altLang="en-US" sz="2400" dirty="0">
                <a:solidFill>
                  <a:srgbClr val="000000"/>
                </a:solidFill>
                <a:latin typeface="Aptos" panose="020B0004020202020204" pitchFamily="34" charset="0"/>
                <a:cs typeface="Arial" panose="020B0604020202020204" pitchFamily="34" charset="0"/>
              </a:rPr>
              <a:t>Sight (Visual)</a:t>
            </a:r>
          </a:p>
          <a:p>
            <a:pPr>
              <a:spcAft>
                <a:spcPts val="600"/>
              </a:spcAft>
            </a:pPr>
            <a:r>
              <a:rPr lang="en-GB" altLang="en-US" sz="2400" dirty="0">
                <a:solidFill>
                  <a:srgbClr val="000000"/>
                </a:solidFill>
                <a:latin typeface="Aptos" panose="020B0004020202020204" pitchFamily="34" charset="0"/>
                <a:cs typeface="Arial" panose="020B0604020202020204" pitchFamily="34" charset="0"/>
              </a:rPr>
              <a:t>Hearing (Auditory)</a:t>
            </a:r>
          </a:p>
          <a:p>
            <a:pPr>
              <a:spcAft>
                <a:spcPts val="600"/>
              </a:spcAft>
            </a:pPr>
            <a:r>
              <a:rPr lang="en-GB" altLang="en-US" sz="2400" dirty="0">
                <a:solidFill>
                  <a:srgbClr val="000000"/>
                </a:solidFill>
                <a:latin typeface="Aptos" panose="020B0004020202020204" pitchFamily="34" charset="0"/>
                <a:cs typeface="Arial" panose="020B0604020202020204" pitchFamily="34" charset="0"/>
              </a:rPr>
              <a:t>Balance (Vestibular)</a:t>
            </a:r>
          </a:p>
          <a:p>
            <a:pPr>
              <a:spcAft>
                <a:spcPts val="600"/>
              </a:spcAft>
            </a:pPr>
            <a:r>
              <a:rPr lang="en-GB" altLang="en-US" sz="2400" dirty="0">
                <a:solidFill>
                  <a:srgbClr val="000000"/>
                </a:solidFill>
                <a:latin typeface="Aptos" panose="020B0004020202020204" pitchFamily="34" charset="0"/>
                <a:cs typeface="Arial" panose="020B0604020202020204" pitchFamily="34" charset="0"/>
              </a:rPr>
              <a:t>Body awareness (Proprioception)</a:t>
            </a:r>
          </a:p>
          <a:p>
            <a:pPr>
              <a:spcAft>
                <a:spcPts val="600"/>
              </a:spcAft>
            </a:pPr>
            <a:r>
              <a:rPr lang="en-GB" altLang="en-US" sz="2400" dirty="0">
                <a:solidFill>
                  <a:srgbClr val="000000"/>
                </a:solidFill>
                <a:latin typeface="Aptos" panose="020B0004020202020204" pitchFamily="34" charset="0"/>
                <a:cs typeface="Arial" panose="020B0604020202020204" pitchFamily="34" charset="0"/>
              </a:rPr>
              <a:t>Inside body-pain, hunger, thirst, toilet (Interoception)</a:t>
            </a:r>
          </a:p>
        </p:txBody>
      </p:sp>
      <p:pic>
        <p:nvPicPr>
          <p:cNvPr id="8" name="Picture 2" descr="See the source image">
            <a:extLst>
              <a:ext uri="{FF2B5EF4-FFF2-40B4-BE49-F238E27FC236}">
                <a16:creationId xmlns:a16="http://schemas.microsoft.com/office/drawing/2014/main" id="{AF30991B-E092-4554-A86C-24518A17BC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52" r="21812" b="8829"/>
          <a:stretch/>
        </p:blipFill>
        <p:spPr bwMode="auto">
          <a:xfrm>
            <a:off x="421212" y="2664647"/>
            <a:ext cx="4165229" cy="4174577"/>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37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CA8CFF6-079B-45D3-8443-D03D6A5B2CA2}"/>
              </a:ext>
            </a:extLst>
          </p:cNvPr>
          <p:cNvSpPr>
            <a:spLocks noGrp="1" noChangeArrowheads="1"/>
          </p:cNvSpPr>
          <p:nvPr>
            <p:ph type="title"/>
          </p:nvPr>
        </p:nvSpPr>
        <p:spPr>
          <a:xfrm>
            <a:off x="585627" y="1"/>
            <a:ext cx="11301573" cy="1929174"/>
          </a:xfrm>
        </p:spPr>
        <p:txBody>
          <a:bodyPr>
            <a:normAutofit/>
          </a:bodyPr>
          <a:lstStyle/>
          <a:p>
            <a:pPr eaLnBrk="1" hangingPunct="1"/>
            <a:r>
              <a:rPr lang="en-GB" altLang="en-US" b="1" dirty="0">
                <a:latin typeface="Aptos" panose="020B0004020202020204" pitchFamily="34" charset="0"/>
                <a:cs typeface="Arial" panose="020B0604020202020204" pitchFamily="34" charset="0"/>
              </a:rPr>
              <a:t>Additional Issues</a:t>
            </a:r>
            <a:endParaRPr lang="en-US" altLang="en-US" b="1" dirty="0">
              <a:latin typeface="Aptos" panose="020B0004020202020204" pitchFamily="34" charset="0"/>
              <a:cs typeface="Arial" panose="020B0604020202020204" pitchFamily="34" charset="0"/>
            </a:endParaRPr>
          </a:p>
        </p:txBody>
      </p:sp>
      <p:sp>
        <p:nvSpPr>
          <p:cNvPr id="16387" name="Rectangle 3">
            <a:extLst>
              <a:ext uri="{FF2B5EF4-FFF2-40B4-BE49-F238E27FC236}">
                <a16:creationId xmlns:a16="http://schemas.microsoft.com/office/drawing/2014/main" id="{264FB8D1-BFCF-441B-A9C4-F461BB5E1DA0}"/>
              </a:ext>
            </a:extLst>
          </p:cNvPr>
          <p:cNvSpPr>
            <a:spLocks noGrp="1" noChangeArrowheads="1"/>
          </p:cNvSpPr>
          <p:nvPr>
            <p:ph type="body" idx="1"/>
          </p:nvPr>
        </p:nvSpPr>
        <p:spPr>
          <a:xfrm>
            <a:off x="4356243" y="2211965"/>
            <a:ext cx="7730804" cy="4507811"/>
          </a:xfrm>
        </p:spPr>
        <p:txBody>
          <a:bodyPr anchor="ctr">
            <a:normAutofit/>
          </a:bodyPr>
          <a:lstStyle/>
          <a:p>
            <a:pPr>
              <a:defRPr/>
            </a:pPr>
            <a:r>
              <a:rPr lang="en-GB" altLang="en-US" dirty="0">
                <a:latin typeface="Aptos" panose="020B0004020202020204" pitchFamily="34" charset="0"/>
                <a:cs typeface="Arial" panose="020B0604020202020204" pitchFamily="34" charset="0"/>
              </a:rPr>
              <a:t>Focus on Detail </a:t>
            </a:r>
          </a:p>
          <a:p>
            <a:pPr>
              <a:defRPr/>
            </a:pPr>
            <a:r>
              <a:rPr lang="en-GB" altLang="en-US" b="1" dirty="0">
                <a:latin typeface="Aptos" panose="020B0004020202020204" pitchFamily="34" charset="0"/>
                <a:cs typeface="Arial" panose="020B0604020202020204" pitchFamily="34" charset="0"/>
              </a:rPr>
              <a:t>Perfectionism </a:t>
            </a:r>
          </a:p>
          <a:p>
            <a:pPr>
              <a:defRPr/>
            </a:pPr>
            <a:r>
              <a:rPr lang="en-GB" altLang="en-US" dirty="0">
                <a:latin typeface="Aptos" panose="020B0004020202020204" pitchFamily="34" charset="0"/>
                <a:cs typeface="Arial" panose="020B0604020202020204" pitchFamily="34" charset="0"/>
              </a:rPr>
              <a:t>Organising, planning and sequencing tasks  </a:t>
            </a:r>
          </a:p>
          <a:p>
            <a:pPr>
              <a:defRPr/>
            </a:pPr>
            <a:r>
              <a:rPr lang="en-GB" altLang="en-US" dirty="0">
                <a:latin typeface="Aptos" panose="020B0004020202020204" pitchFamily="34" charset="0"/>
                <a:cs typeface="Arial" panose="020B0604020202020204" pitchFamily="34" charset="0"/>
              </a:rPr>
              <a:t>Poor Generalisation</a:t>
            </a:r>
          </a:p>
          <a:p>
            <a:pPr>
              <a:spcBef>
                <a:spcPct val="50000"/>
              </a:spcBef>
              <a:defRPr/>
            </a:pPr>
            <a:r>
              <a:rPr lang="en-GB" altLang="en-US" dirty="0">
                <a:latin typeface="Aptos" panose="020B0004020202020204" pitchFamily="34" charset="0"/>
                <a:cs typeface="Arial" panose="020B0604020202020204" pitchFamily="34" charset="0"/>
              </a:rPr>
              <a:t>Physical difficulties </a:t>
            </a:r>
          </a:p>
          <a:p>
            <a:pPr>
              <a:spcBef>
                <a:spcPct val="50000"/>
              </a:spcBef>
              <a:defRPr/>
            </a:pPr>
            <a:r>
              <a:rPr lang="en-US" altLang="en-US" sz="2800" dirty="0">
                <a:solidFill>
                  <a:srgbClr val="000000"/>
                </a:solidFill>
                <a:latin typeface="Aptos" panose="020B0004020202020204" pitchFamily="34" charset="0"/>
                <a:cs typeface="Arial" panose="020B0604020202020204" pitchFamily="34" charset="0"/>
              </a:rPr>
              <a:t>Fears and phobias </a:t>
            </a:r>
            <a:endParaRPr lang="en-US" altLang="en-US" dirty="0">
              <a:solidFill>
                <a:srgbClr val="000000"/>
              </a:solidFill>
              <a:latin typeface="Aptos" panose="020B0004020202020204" pitchFamily="34" charset="0"/>
              <a:cs typeface="Arial" panose="020B0604020202020204" pitchFamily="34" charset="0"/>
            </a:endParaRPr>
          </a:p>
          <a:p>
            <a:pPr>
              <a:spcBef>
                <a:spcPct val="50000"/>
              </a:spcBef>
              <a:defRPr/>
            </a:pPr>
            <a:r>
              <a:rPr lang="en-US" altLang="en-US" sz="2800" dirty="0">
                <a:solidFill>
                  <a:srgbClr val="000000"/>
                </a:solidFill>
                <a:latin typeface="Aptos" panose="020B0004020202020204" pitchFamily="34" charset="0"/>
                <a:cs typeface="Arial" panose="020B0604020202020204" pitchFamily="34" charset="0"/>
              </a:rPr>
              <a:t>Sleep / eating</a:t>
            </a:r>
          </a:p>
          <a:p>
            <a:pPr eaLnBrk="1" hangingPunct="1">
              <a:spcBef>
                <a:spcPct val="50000"/>
              </a:spcBef>
              <a:defRPr/>
            </a:pPr>
            <a:endParaRPr lang="en-GB" altLang="en-US" dirty="0">
              <a:latin typeface="Arial" panose="020B0604020202020204" pitchFamily="34" charset="0"/>
              <a:cs typeface="Arial" panose="020B0604020202020204" pitchFamily="34" charset="0"/>
            </a:endParaRPr>
          </a:p>
          <a:p>
            <a:pPr marL="0" indent="0">
              <a:buNone/>
              <a:defRPr/>
            </a:pPr>
            <a:endParaRPr lang="en-GB" altLang="en-US" sz="2200" dirty="0">
              <a:latin typeface="Arial" charset="0"/>
            </a:endParaRPr>
          </a:p>
        </p:txBody>
      </p:sp>
      <p:pic>
        <p:nvPicPr>
          <p:cNvPr id="19460" name="Picture 4" descr="C:\Users\YC7385\Pictures\RCBClogo.gif">
            <a:extLst>
              <a:ext uri="{FF2B5EF4-FFF2-40B4-BE49-F238E27FC236}">
                <a16:creationId xmlns:a16="http://schemas.microsoft.com/office/drawing/2014/main" id="{AD7C56F2-95C2-4519-9C9F-C78EFB578E72}"/>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475" b="-3"/>
          <a:stretch/>
        </p:blipFill>
        <p:spPr bwMode="auto">
          <a:xfrm>
            <a:off x="10702977" y="282792"/>
            <a:ext cx="1081737" cy="1080000"/>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59323F7-6921-45D5-9079-8CADE7C11CF3}"/>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l="16812" r="16812"/>
          <a:stretch/>
        </p:blipFill>
        <p:spPr bwMode="auto">
          <a:xfrm>
            <a:off x="104953" y="1929174"/>
            <a:ext cx="3958185" cy="4142853"/>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glow rad="228600">
              <a:schemeClr val="accent1">
                <a:satMod val="175000"/>
                <a:alpha val="40000"/>
              </a:schemeClr>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EBA3F5-F211-A7E5-6731-98A70308301B}"/>
            </a:ext>
          </a:extLst>
        </p:cNvPr>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Arc 7180">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174" name="Picture 6" descr="Image result for what is autism NAS">
            <a:extLst>
              <a:ext uri="{FF2B5EF4-FFF2-40B4-BE49-F238E27FC236}">
                <a16:creationId xmlns:a16="http://schemas.microsoft.com/office/drawing/2014/main" id="{92A4B2E3-F0DF-8A09-8CC8-3412216E6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03" r="-1" b="-1"/>
          <a:stretch/>
        </p:blipFill>
        <p:spPr bwMode="auto">
          <a:xfrm>
            <a:off x="3033152" y="2483095"/>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a:noFill/>
          <a:extLst>
            <a:ext uri="{909E8E84-426E-40DD-AFC4-6F175D3DCCD1}">
              <a14:hiddenFill xmlns:a14="http://schemas.microsoft.com/office/drawing/2010/main">
                <a:solidFill>
                  <a:srgbClr val="FFFFFF"/>
                </a:solidFill>
              </a14:hiddenFill>
            </a:ext>
          </a:extLst>
        </p:spPr>
      </p:pic>
      <p:sp>
        <p:nvSpPr>
          <p:cNvPr id="6146" name="Rectangle 2">
            <a:extLst>
              <a:ext uri="{FF2B5EF4-FFF2-40B4-BE49-F238E27FC236}">
                <a16:creationId xmlns:a16="http://schemas.microsoft.com/office/drawing/2014/main" id="{F11D21C5-097F-918A-4E69-5A78163032AE}"/>
              </a:ext>
            </a:extLst>
          </p:cNvPr>
          <p:cNvSpPr>
            <a:spLocks noGrp="1" noChangeArrowheads="1"/>
          </p:cNvSpPr>
          <p:nvPr>
            <p:ph type="title"/>
          </p:nvPr>
        </p:nvSpPr>
        <p:spPr>
          <a:xfrm>
            <a:off x="860742" y="754840"/>
            <a:ext cx="4001034" cy="2757748"/>
          </a:xfrm>
        </p:spPr>
        <p:txBody>
          <a:bodyPr vert="horz" lIns="91440" tIns="45720" rIns="91440" bIns="45720" rtlCol="0" anchor="b">
            <a:normAutofit/>
          </a:bodyPr>
          <a:lstStyle/>
          <a:p>
            <a:r>
              <a:rPr lang="en-US" altLang="en-US" sz="6000" b="1" kern="1200" dirty="0">
                <a:solidFill>
                  <a:schemeClr val="tx1"/>
                </a:solidFill>
                <a:latin typeface="+mj-lt"/>
                <a:ea typeface="+mj-ea"/>
                <a:cs typeface="+mj-cs"/>
              </a:rPr>
              <a:t>      Video</a:t>
            </a:r>
            <a:br>
              <a:rPr lang="en-US" altLang="en-US" sz="6000" b="1" kern="1200" dirty="0">
                <a:solidFill>
                  <a:schemeClr val="tx1"/>
                </a:solidFill>
                <a:latin typeface="+mj-lt"/>
                <a:ea typeface="+mj-ea"/>
                <a:cs typeface="+mj-cs"/>
              </a:rPr>
            </a:br>
            <a:endParaRPr lang="en-US" altLang="en-US" sz="6000" b="1" kern="1200" dirty="0">
              <a:solidFill>
                <a:schemeClr val="tx1"/>
              </a:solidFill>
              <a:latin typeface="+mj-lt"/>
              <a:ea typeface="+mj-ea"/>
              <a:cs typeface="+mj-cs"/>
            </a:endParaRPr>
          </a:p>
        </p:txBody>
      </p:sp>
      <p:pic>
        <p:nvPicPr>
          <p:cNvPr id="6148" name="Picture 4" descr="C:\Users\YC7385\Pictures\RCBClogo.gif">
            <a:extLst>
              <a:ext uri="{FF2B5EF4-FFF2-40B4-BE49-F238E27FC236}">
                <a16:creationId xmlns:a16="http://schemas.microsoft.com/office/drawing/2014/main" id="{08DFF0E6-96F5-A415-70F7-71367C38A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590" b="2"/>
          <a:stretch/>
        </p:blipFill>
        <p:spPr bwMode="auto">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10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146"/>
                                        </p:tgtEl>
                                        <p:attrNameLst>
                                          <p:attrName>style.visibility</p:attrName>
                                        </p:attrNameLst>
                                      </p:cBhvr>
                                      <p:to>
                                        <p:strVal val="visible"/>
                                      </p:to>
                                    </p:set>
                                    <p:animEffect transition="in" filter="fade">
                                      <p:cBhvr>
                                        <p:cTn id="7" dur="4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23123</TotalTime>
  <Words>3653</Words>
  <Application>Microsoft Office PowerPoint</Application>
  <PresentationFormat>Widescreen</PresentationFormat>
  <Paragraphs>507</Paragraphs>
  <Slides>55</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Aptos</vt:lpstr>
      <vt:lpstr>Aptos Display</vt:lpstr>
      <vt:lpstr>Arial</vt:lpstr>
      <vt:lpstr>Calibri</vt:lpstr>
      <vt:lpstr>Symbol</vt:lpstr>
      <vt:lpstr>Times New Roman</vt:lpstr>
      <vt:lpstr>Wingdings</vt:lpstr>
      <vt:lpstr>Office Theme</vt:lpstr>
      <vt:lpstr>1_Office Theme</vt:lpstr>
      <vt:lpstr>Girls and Autism</vt:lpstr>
      <vt:lpstr>Agenda </vt:lpstr>
      <vt:lpstr>DSM-5 Four Areas of Difference</vt:lpstr>
      <vt:lpstr>PowerPoint Presentation</vt:lpstr>
      <vt:lpstr>PowerPoint Presentation</vt:lpstr>
      <vt:lpstr>Flexibility of Thought and Behaviour</vt:lpstr>
      <vt:lpstr> Sensory Processing Difficulties</vt:lpstr>
      <vt:lpstr>Additional Issues</vt:lpstr>
      <vt:lpstr>      Video </vt:lpstr>
      <vt:lpstr>Why Girls Specifically?</vt:lpstr>
      <vt:lpstr>Statistics </vt:lpstr>
      <vt:lpstr>PowerPoint Presentation</vt:lpstr>
      <vt:lpstr>Task</vt:lpstr>
      <vt:lpstr>PowerPoint Presentation</vt:lpstr>
      <vt:lpstr>PowerPoint Presentation</vt:lpstr>
      <vt:lpstr>Autism Diagnosis</vt:lpstr>
      <vt:lpstr>PowerPoint Presentation</vt:lpstr>
      <vt:lpstr>PowerPoint Presentation</vt:lpstr>
      <vt:lpstr>PowerPoint Presentation</vt:lpstr>
      <vt:lpstr>PowerPoint Presentation</vt:lpstr>
      <vt:lpstr>PowerPoint Presentation</vt:lpstr>
      <vt:lpstr> </vt:lpstr>
      <vt:lpstr>Challenges continuing into Adulthood </vt:lpstr>
      <vt:lpstr>Video  - Limpsfield Grange School </vt:lpstr>
      <vt:lpstr>Break </vt:lpstr>
      <vt:lpstr>Emotionally Based School Avoidance (EBSA) and Autistic Girls</vt:lpstr>
      <vt:lpstr>Who?</vt:lpstr>
      <vt:lpstr>1) School non- attendance was “normalised”</vt:lpstr>
      <vt:lpstr>PowerPoint Presentation</vt:lpstr>
      <vt:lpstr>3)Gaps in learning</vt:lpstr>
      <vt:lpstr>PowerPoint Presentation</vt:lpstr>
      <vt:lpstr>Resilience</vt:lpstr>
      <vt:lpstr>Interested but cannot meet demands of the task.</vt:lpstr>
      <vt:lpstr>PowerPoint Presentation</vt:lpstr>
      <vt:lpstr>3) Repeated lateness, unexplained absence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Unstructured Time  </vt:lpstr>
      <vt:lpstr>PowerPoint Presentation</vt:lpstr>
      <vt:lpstr>PowerPoint Presentation</vt:lpstr>
      <vt:lpstr>PowerPoint Presentation</vt:lpstr>
      <vt:lpstr>PowerPoint Presentation</vt:lpstr>
      <vt:lpstr>PowerPoint Presentation</vt:lpstr>
      <vt:lpstr>PowerPoint Presentation</vt:lpstr>
      <vt:lpstr>Signposting - Local Support Groups</vt:lpstr>
      <vt:lpstr>PowerPoint Presentation</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Stephen Wilson</dc:creator>
  <cp:lastModifiedBy>Yvonne Clark</cp:lastModifiedBy>
  <cp:revision>11</cp:revision>
  <dcterms:created xsi:type="dcterms:W3CDTF">2025-01-17T15:01:55Z</dcterms:created>
  <dcterms:modified xsi:type="dcterms:W3CDTF">2025-02-05T13:01:49Z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-129402824</vt:i4>
  </property>
  <property fmtid="{D5CDD505-2E9C-101B-9397-08002B2CF9AE}" pid="3" name="_NewReviewCycle">
    <vt:lpwstr/>
  </property>
  <property fmtid="{D5CDD505-2E9C-101B-9397-08002B2CF9AE}" pid="4" name="_EmailSubject">
    <vt:lpwstr>Autism and Girls - Training 5/6th February 2025</vt:lpwstr>
  </property>
  <property fmtid="{D5CDD505-2E9C-101B-9397-08002B2CF9AE}" pid="5" name="_AuthorEmail">
    <vt:lpwstr>Monica.Wheater@redcar-cleveland.gov.uk</vt:lpwstr>
  </property>
  <property fmtid="{D5CDD505-2E9C-101B-9397-08002B2CF9AE}" pid="6" name="_AuthorEmailDisplayName">
    <vt:lpwstr>Monica Wheater</vt:lpwstr>
  </property>
</Properties>
</file>